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80" r:id="rId3"/>
    <p:sldId id="281" r:id="rId4"/>
    <p:sldId id="282" r:id="rId5"/>
    <p:sldId id="285" r:id="rId6"/>
    <p:sldId id="276" r:id="rId7"/>
    <p:sldId id="287" r:id="rId8"/>
    <p:sldId id="288" r:id="rId9"/>
    <p:sldId id="289" r:id="rId10"/>
    <p:sldId id="290" r:id="rId11"/>
    <p:sldId id="277" r:id="rId12"/>
    <p:sldId id="292" r:id="rId13"/>
    <p:sldId id="293" r:id="rId14"/>
    <p:sldId id="273" r:id="rId15"/>
    <p:sldId id="297" r:id="rId16"/>
    <p:sldId id="294" r:id="rId17"/>
    <p:sldId id="283" r:id="rId18"/>
    <p:sldId id="26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6082"/>
    <a:srgbClr val="CFEC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333" autoAdjust="0"/>
  </p:normalViewPr>
  <p:slideViewPr>
    <p:cSldViewPr snapToGrid="0">
      <p:cViewPr varScale="1">
        <p:scale>
          <a:sx n="89" d="100"/>
          <a:sy n="89" d="100"/>
        </p:scale>
        <p:origin x="13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ED94D2-6F24-46EF-8E74-F6D419B93454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204B0-147B-4599-A35D-71D31CD04D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8255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784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Numerator errors: </a:t>
            </a:r>
            <a:r>
              <a:rPr lang="en-US" sz="1200" dirty="0"/>
              <a:t>Means tested benefits are particularly prone to underreporting; the FRS is known to under sample benefit recipients.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Denominator errors: </a:t>
            </a:r>
            <a:r>
              <a:rPr lang="en-US" sz="1200" dirty="0"/>
              <a:t>Errors in simulating eligibility are possible due to imperfect survey data (e.g. short observation window, no contribution history data, etc.)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As both numerator and denominator come from the same data source, some of </a:t>
            </a:r>
            <a:r>
              <a:rPr lang="en-US" sz="1200" b="1" dirty="0"/>
              <a:t>these distortions offset each other in the ratio</a:t>
            </a:r>
            <a:r>
              <a:rPr lang="en-US" sz="1200" dirty="0"/>
              <a:t>. In the worst case, take up estimates are biased downward and should be viewed as </a:t>
            </a:r>
            <a:r>
              <a:rPr lang="en-US" sz="1200" b="1" dirty="0"/>
              <a:t>a lower bound</a:t>
            </a:r>
            <a:r>
              <a:rPr lang="en-US" sz="1200" dirty="0"/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/>
              <a:t>We cannot account for implementation issues </a:t>
            </a:r>
            <a:r>
              <a:rPr lang="en-US" sz="1200" dirty="0"/>
              <a:t>may also reduce observed take up: delays, administrative mistakes, and miscommunication can prevent eligible individuals from receiving benefits even when eligibility is correctly simulated.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Error rate helps us assess the robustness of take-up estimates.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885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CB take up is highest but has declined from about 90 percent in 2008 to about 80 percent in 2023, likely due to the HICBC introduced in 2013.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One limitation: UKMOD is only able to assess joint eligibility for UC and legacy benefits (LB) during the UC roll-out period, which spans years 2015-2023.</a:t>
            </a:r>
          </a:p>
          <a:p>
            <a:pPr marL="0" indent="0">
              <a:buFontTx/>
              <a:buNone/>
            </a:pPr>
            <a:r>
              <a:rPr lang="en-US" dirty="0"/>
              <a:t>LB/UC dropped from 70 to 60 percent by 2023. A temporary rise in 2021-22 following the pandemic.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PC remains persistently low, fluctuating between 40 and 50 percent with no lasting improvement.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21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61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Claimants affected by the High Income Child Benefit Charge are excluded.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Take-up fell steadily, reaching around 13 percentage points below the 2008 level by 2023. The shift begins around 2013, coinciding with the introduction of the HICBC.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Changes in the composition of eligible families explain very little of this decline.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main driver is the coefficient effect, indicating a change in claiming </a:t>
            </a:r>
            <a:r>
              <a:rPr lang="en-US" dirty="0" err="1"/>
              <a:t>behaviour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09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DEF747-D582-EDC0-6021-80A5942DDE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D65F8F-0102-B3E0-4C1B-893381E32C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642C36-383B-7ADA-80B1-2C6CB4C523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Take-up was above the 2008 level in the early 2010s, but fell to around 5 percentage points below baseline by 2023.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Changes in the characteristics of eligible households would have increased take-up over time.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interaction effect is also positive and reinforces this pattern.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These positive effects are more than offset by a large negative coefficient effect.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suggests that the main driver of declining take-up is a change in claiming </a:t>
            </a:r>
            <a:r>
              <a:rPr lang="en-US" dirty="0" err="1"/>
              <a:t>behaviour</a:t>
            </a:r>
            <a:r>
              <a:rPr lang="en-US" dirty="0"/>
              <a:t>, rather than changes in the eligible population.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timing is consistent with the rollout of Universal Credit and associated uncertainty and conditionality.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0F584-8EA8-FEFD-E5D2-9C7FD88A66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023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Take-up remained close to the 2008 level until around 2015, then fell by about 7-9 percentage points.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Changes in the characteristics of eligible pensioners explain very little of this decline.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interaction effect is small and unstable.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The coefficient effect is the main driver, becoming increasingly negative from 2015 onwards.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This suggests that declining take-up is primarily due to changes in claiming </a:t>
            </a:r>
            <a:r>
              <a:rPr lang="en-US" dirty="0" err="1"/>
              <a:t>behaviour</a:t>
            </a:r>
            <a:r>
              <a:rPr lang="en-US" dirty="0"/>
              <a:t>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6648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GB" dirty="0"/>
              <a:t>Good match for CB </a:t>
            </a:r>
          </a:p>
          <a:p>
            <a:pPr marL="171450" indent="-171450">
              <a:buFontTx/>
              <a:buChar char="-"/>
            </a:pPr>
            <a:r>
              <a:rPr lang="en-GB" dirty="0"/>
              <a:t>No Stats for UC/LB</a:t>
            </a:r>
          </a:p>
          <a:p>
            <a:pPr marL="171450" indent="-171450">
              <a:buFontTx/>
              <a:buChar char="-"/>
            </a:pPr>
            <a:r>
              <a:rPr lang="en-GB" dirty="0"/>
              <a:t>Big mismatch for PC (may be due to the FRS sample bias or problems with our simulated eligibility)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5204B0-147B-4599-A35D-71D31CD04DD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2893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3522D46-B53E-F833-F7EA-BF71782793A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9745" y="457200"/>
            <a:ext cx="4284672" cy="506930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D4C284-712A-12A4-391F-C546AD93DC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9B51A-D70B-0F85-957E-E1642F70F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3669B-A04D-D045-0BEC-DC0B2AB53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2AC86-CF84-CA30-F38F-9BFBABEA5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ECB484-3669-6CEE-4959-9D95ECCBF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图片 3">
            <a:extLst>
              <a:ext uri="{FF2B5EF4-FFF2-40B4-BE49-F238E27FC236}">
                <a16:creationId xmlns:a16="http://schemas.microsoft.com/office/drawing/2014/main" id="{895D522D-8253-4E15-F837-EFACD719B51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975" y="5930844"/>
            <a:ext cx="10556006" cy="67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087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7AB565-FD6C-95E7-3AB3-52633DEC1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6A5983-4778-AC6D-C829-A34D13446F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D053B4-2828-578F-56A3-95C14110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BC6B2-F39D-AA0E-5070-7AA37B821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78BDD-51D3-BA20-BB5C-06A56464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94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0B705F-7685-0329-41E1-4B60799463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7E6D81-6F52-FF36-E767-446D1B9744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D2A41D-D0F8-635D-736A-1DC592B0D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6E7B2-4764-3B2F-01BD-C6569CB8F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42951F-635C-0911-1DBD-77F89AD85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473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87A23175-89DB-19DE-1D47-09C227C1A8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F71A3B1-C36C-7D2E-FE41-1DB317E52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F6843-B4AC-9A81-49DC-053EFAA75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DFE2F-E9E9-4D66-B029-BABD1AABF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392BD-A930-792C-36EA-250465C32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9D4842-4D80-D068-9C21-17C8719BC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83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4A48-2ED7-C319-8363-E2E6286C6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ED034E-4B69-2731-7F2D-531EB4F3D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AA1619-FA14-7E41-9184-B93368E61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EF378-B700-38B9-3EA3-DDFAD6B85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41E7F-4423-C81C-D6C7-CDCD9A545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5348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CD5CCE-53A2-CBD2-3699-8151F3591F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78FAC27-20C7-BA50-3C39-71F528D00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D51F2-628B-9350-0451-D305CC63BE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D4A104-B97C-78B9-5CDA-8236467983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B2A4CC-7925-1BDA-3578-BBC0FD6E1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7D638D-0AA6-7354-D809-90F358EE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3C3C83-0123-90E4-C40D-261EA68EB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367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2D3C86F0-522A-BDA6-6B3A-1A31DDA7BD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0"/>
          </a:blip>
          <a:stretch>
            <a:fillRect/>
          </a:stretch>
        </p:blipFill>
        <p:spPr>
          <a:xfrm>
            <a:off x="45902" y="43069"/>
            <a:ext cx="1582973" cy="18728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508C6C-EBF1-1CCF-0F48-B1ABFC473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603A0-4DC4-13B9-2232-4076A59E3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4E5DCA-07AE-6C0A-AC30-971B0D251D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40379F-AADF-5A40-4DF3-3E299181B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E600CF-BC47-FBF0-C0B3-FE017F55D9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421F8D-E2CA-B459-6356-38B953E84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CFF162-D0D8-2B4F-1FDF-278B1CE97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F16844-88A6-2825-D650-C18B32382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279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42A88-D072-6609-A4F6-3A5C52340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FD36B-70E2-F9A4-7EF0-B4F05286E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5D74CE-B37F-69F0-44D5-974D34028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1D02-74A8-976E-4443-D4EA82AA8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096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93F87DA-2368-88A8-A7CA-14DDE6D38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BDF30-B2AB-B832-675E-A103873B2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474E2-A5DE-1FC4-296F-1E8C36491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308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D4F34B-4AE3-EC94-6135-C70679670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11761-6200-0117-04B6-6601FEF6F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879D93-883B-A735-01EB-CC65BD70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346EFE-40EA-2ACC-26BE-DE4EDE07A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B8FA6A-9BA3-3C1A-1779-FF6EAE10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E16B98-0220-D5D9-6903-78198CD17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7255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A453E-2800-768E-1E84-80B9F3E705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D79FAC-1C52-7EFD-6FE0-E4C7345763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E706A-A85A-2C14-A23E-ACCFB492B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11326A-C961-397D-70A3-E625850B4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2186D-C206-3857-5632-D7A0E2569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F2F4D5-FD8E-A9FF-7A6B-ED1F51ADE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8F0052-1C94-C83C-ECC4-9FC1D4482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8F5979-B778-FC82-B8E0-8AC823191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56221-AF7B-80C9-6D26-7C1C0215E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887E13-2459-4504-A110-DE965291A1FD}" type="datetimeFigureOut">
              <a:rPr lang="en-GB" smtClean="0"/>
              <a:t>18/05/2026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E1066E-3529-5CC4-4B96-DC5163E40A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A3F873-D69A-8A6C-7DFE-A718E2313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616B1E-4A1E-41C6-A3CB-564657E9AF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4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imulation.ac.uk/publications/publication-588981/" TargetMode="Externa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C168E1-DD7D-10E6-6F1C-666514F7B9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81055" y="762144"/>
            <a:ext cx="6109854" cy="2387600"/>
          </a:xfrm>
        </p:spPr>
        <p:txBody>
          <a:bodyPr>
            <a:normAutofit/>
          </a:bodyPr>
          <a:lstStyle/>
          <a:p>
            <a:pPr algn="l"/>
            <a:r>
              <a:rPr lang="en-US" sz="4000" dirty="0"/>
              <a:t>Unclaimed Support: Changes in the Take-Up of Means-tested Benefits in the UK since 2008</a:t>
            </a:r>
            <a:endParaRPr lang="en-GB" sz="4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F199B-E6DF-FEF0-F115-B95B0468D1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024" y="3602038"/>
            <a:ext cx="6355976" cy="1655762"/>
          </a:xfrm>
        </p:spPr>
        <p:txBody>
          <a:bodyPr>
            <a:normAutofit lnSpcReduction="10000"/>
          </a:bodyPr>
          <a:lstStyle/>
          <a:p>
            <a:pPr algn="l"/>
            <a:r>
              <a:rPr lang="en-GB" b="1" dirty="0"/>
              <a:t>Daria Popova </a:t>
            </a:r>
            <a:r>
              <a:rPr lang="en-GB" b="1" baseline="30000" dirty="0"/>
              <a:t>a</a:t>
            </a:r>
            <a:r>
              <a:rPr lang="en-GB" b="1" dirty="0"/>
              <a:t>, Melchior Vella</a:t>
            </a:r>
            <a:r>
              <a:rPr lang="en-GB" b="1" baseline="30000" dirty="0"/>
              <a:t> a</a:t>
            </a:r>
            <a:r>
              <a:rPr lang="en-GB" b="1" dirty="0"/>
              <a:t> , Lavinia Mitton </a:t>
            </a:r>
            <a:r>
              <a:rPr lang="en-GB" b="1" baseline="30000" dirty="0"/>
              <a:t>b</a:t>
            </a:r>
            <a:r>
              <a:rPr lang="en-GB" b="1" dirty="0"/>
              <a:t> and Matteo </a:t>
            </a:r>
            <a:r>
              <a:rPr lang="en-GB" b="1" dirty="0" err="1"/>
              <a:t>Richiardi</a:t>
            </a:r>
            <a:r>
              <a:rPr lang="en-GB" b="1" baseline="30000" dirty="0"/>
              <a:t> a</a:t>
            </a:r>
            <a:endParaRPr lang="en-GB" b="1" dirty="0"/>
          </a:p>
          <a:p>
            <a:pPr algn="l"/>
            <a:r>
              <a:rPr lang="en-GB" baseline="30000" dirty="0"/>
              <a:t>a </a:t>
            </a:r>
            <a:r>
              <a:rPr lang="en-GB" dirty="0"/>
              <a:t>ISER, University of Essex </a:t>
            </a:r>
          </a:p>
          <a:p>
            <a:pPr algn="l"/>
            <a:r>
              <a:rPr lang="en-GB" baseline="30000" dirty="0"/>
              <a:t>b </a:t>
            </a:r>
            <a:r>
              <a:rPr lang="en-GB" dirty="0"/>
              <a:t>University of Kent</a:t>
            </a:r>
          </a:p>
          <a:p>
            <a:pPr algn="l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E0E98FA-8725-0062-60D8-0DBA58B09C66}"/>
              </a:ext>
            </a:extLst>
          </p:cNvPr>
          <p:cNvSpPr txBox="1"/>
          <p:nvPr/>
        </p:nvSpPr>
        <p:spPr>
          <a:xfrm>
            <a:off x="1371601" y="5943902"/>
            <a:ext cx="104878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white"/>
                </a:solidFill>
                <a:latin typeface="Abadi" panose="020B0604020104020204" pitchFamily="34" charset="0"/>
              </a:rPr>
              <a:t>Workshop “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badi" panose="020B0604020104020204" pitchFamily="34" charset="0"/>
                <a:ea typeface="+mn-ea"/>
                <a:cs typeface="+mn-cs"/>
              </a:rPr>
              <a:t>New Evidence on Benefit Take-Up: Determinants, Measurement, and Policy Implications</a:t>
            </a:r>
            <a:r>
              <a:rPr lang="en-US" dirty="0">
                <a:solidFill>
                  <a:prstClr val="white"/>
                </a:solidFill>
                <a:latin typeface="Abadi" panose="020B0604020104020204" pitchFamily="34" charset="0"/>
              </a:rPr>
              <a:t>”     May 19, 2026</a:t>
            </a:r>
            <a:endParaRPr lang="en-GB" dirty="0">
              <a:solidFill>
                <a:prstClr val="white"/>
              </a:solidFill>
              <a:latin typeface="Abadi" panose="020B06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9501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6E0F56-661F-6A04-8949-C94550B1E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2474" y="365125"/>
            <a:ext cx="9631326" cy="900149"/>
          </a:xfrm>
        </p:spPr>
        <p:txBody>
          <a:bodyPr>
            <a:normAutofit/>
          </a:bodyPr>
          <a:lstStyle/>
          <a:p>
            <a:r>
              <a:rPr lang="en-US" dirty="0"/>
              <a:t>What Drives Changes in Benefit Take-Up?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16371-7A92-E156-F571-3FFF96196D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951" y="1549101"/>
            <a:ext cx="9664848" cy="5077610"/>
          </a:xfrm>
        </p:spPr>
        <p:txBody>
          <a:bodyPr>
            <a:normAutofit fontScale="85000" lnSpcReduction="10000"/>
          </a:bodyPr>
          <a:lstStyle/>
          <a:p>
            <a:r>
              <a:rPr lang="en-US" sz="2000" b="1" dirty="0">
                <a:solidFill>
                  <a:srgbClr val="156082"/>
                </a:solidFill>
              </a:rPr>
              <a:t>Composition Effect </a:t>
            </a:r>
            <a:r>
              <a:rPr lang="en-US" sz="2000" dirty="0"/>
              <a:t>or Changes in Who Is Eligible, e.g.:   </a:t>
            </a:r>
          </a:p>
          <a:p>
            <a:pPr lvl="1"/>
            <a:r>
              <a:rPr lang="en-US" sz="1600" dirty="0"/>
              <a:t>More eligible households are pensioners</a:t>
            </a:r>
          </a:p>
          <a:p>
            <a:pPr lvl="1"/>
            <a:r>
              <a:rPr lang="en-US" sz="1600" dirty="0"/>
              <a:t>More are in work</a:t>
            </a:r>
          </a:p>
          <a:p>
            <a:pPr lvl="1"/>
            <a:r>
              <a:rPr lang="en-US" sz="1600" dirty="0"/>
              <a:t>Average entitlement amounts are larger or smaller</a:t>
            </a:r>
          </a:p>
          <a:p>
            <a:pPr lvl="1"/>
            <a:r>
              <a:rPr lang="en-US" sz="1600" dirty="0"/>
              <a:t>The regional distribution shifts. </a:t>
            </a:r>
          </a:p>
          <a:p>
            <a:r>
              <a:rPr lang="en-US" sz="2000" b="1" dirty="0" err="1">
                <a:solidFill>
                  <a:srgbClr val="156082"/>
                </a:solidFill>
              </a:rPr>
              <a:t>Behaviour</a:t>
            </a:r>
            <a:r>
              <a:rPr lang="en-US" sz="2000" b="1" dirty="0">
                <a:solidFill>
                  <a:srgbClr val="156082"/>
                </a:solidFill>
              </a:rPr>
              <a:t>/Policy Effect </a:t>
            </a:r>
            <a:r>
              <a:rPr lang="en-US" sz="2000" dirty="0"/>
              <a:t>or the combined impact of policy reforms and </a:t>
            </a:r>
            <a:r>
              <a:rPr lang="en-US" sz="2000" dirty="0" err="1"/>
              <a:t>behavioural</a:t>
            </a:r>
            <a:r>
              <a:rPr lang="en-US" sz="2000" dirty="0"/>
              <a:t> responses, e.g. </a:t>
            </a:r>
          </a:p>
          <a:p>
            <a:pPr lvl="1"/>
            <a:r>
              <a:rPr lang="en-US" sz="1600" dirty="0"/>
              <a:t>Benefit rules become simpler or more complex</a:t>
            </a:r>
          </a:p>
          <a:p>
            <a:pPr lvl="1"/>
            <a:r>
              <a:rPr lang="en-US" sz="1600" dirty="0"/>
              <a:t>Administrative barriers increase or decrease</a:t>
            </a:r>
          </a:p>
          <a:p>
            <a:pPr lvl="1"/>
            <a:r>
              <a:rPr lang="en-US" sz="1600" dirty="0"/>
              <a:t>Awareness improves</a:t>
            </a:r>
          </a:p>
          <a:p>
            <a:pPr lvl="1"/>
            <a:r>
              <a:rPr lang="en-US" sz="1600" dirty="0"/>
              <a:t>Stigma changes</a:t>
            </a:r>
          </a:p>
          <a:p>
            <a:pPr lvl="1"/>
            <a:r>
              <a:rPr lang="en-US" sz="1600" dirty="0"/>
              <a:t>Conditionality and sanctions change</a:t>
            </a:r>
          </a:p>
          <a:p>
            <a:r>
              <a:rPr lang="en-US" sz="2000" b="1" dirty="0">
                <a:solidFill>
                  <a:srgbClr val="156082"/>
                </a:solidFill>
              </a:rPr>
              <a:t>Interaction Effect</a:t>
            </a:r>
            <a:r>
              <a:rPr lang="en-US" sz="2000" dirty="0"/>
              <a:t>, part of the change reflects both forces operating together, for example when the composition of eligible households changes at the same time as claiming </a:t>
            </a:r>
            <a:r>
              <a:rPr lang="en-US" sz="2000" dirty="0" err="1"/>
              <a:t>behaviour</a:t>
            </a:r>
            <a:r>
              <a:rPr lang="en-US" sz="2000" dirty="0"/>
              <a:t> changes.</a:t>
            </a:r>
          </a:p>
          <a:p>
            <a:r>
              <a:rPr lang="en-US" sz="2000" dirty="0"/>
              <a:t>This approach allows us to answer a simple policy question: Did take-up change because </a:t>
            </a:r>
            <a:r>
              <a:rPr lang="en-US" sz="2000" b="1" dirty="0"/>
              <a:t>(1) the eligible population changed</a:t>
            </a:r>
            <a:r>
              <a:rPr lang="en-US" sz="2000" dirty="0"/>
              <a:t>, or because </a:t>
            </a:r>
            <a:r>
              <a:rPr lang="en-US" sz="2000" b="1" dirty="0"/>
              <a:t>(2) the system became more or less effective at converting entitlement into receipt</a:t>
            </a:r>
            <a:r>
              <a:rPr lang="en-US" sz="2000" dirty="0"/>
              <a:t>?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156082"/>
                </a:solidFill>
              </a:rPr>
              <a:t>Empirical Implementation:</a:t>
            </a:r>
            <a:r>
              <a:rPr lang="en-US" sz="2000" dirty="0">
                <a:solidFill>
                  <a:srgbClr val="156082"/>
                </a:solidFill>
              </a:rPr>
              <a:t> </a:t>
            </a:r>
            <a:r>
              <a:rPr lang="en-US" sz="2000" dirty="0"/>
              <a:t>We compare take-up in 2008 with each subsequent year up to 2023 for households eligible for CB, UC/LB and PC. The analysis controls for: Income, Employment status, Household composition, Presence of children, Disability, Region and Simulated benefit amount.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660160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F7D088-E1F1-A77E-F9C1-06B31E60D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5B65F-74D4-82E2-BB36-EDAFCDF5C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186" y="365126"/>
            <a:ext cx="9333614" cy="953312"/>
          </a:xfrm>
        </p:spPr>
        <p:txBody>
          <a:bodyPr anchor="ctr">
            <a:normAutofit/>
          </a:bodyPr>
          <a:lstStyle/>
          <a:p>
            <a:r>
              <a:rPr lang="en-US" sz="3600" dirty="0"/>
              <a:t>Decomposition of Changes in Take-up: </a:t>
            </a:r>
            <a:r>
              <a:rPr lang="en-GB" sz="3600" b="1" dirty="0"/>
              <a:t>CB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D4D64F-FDE6-5941-BB48-B27D99E024BF}"/>
              </a:ext>
            </a:extLst>
          </p:cNvPr>
          <p:cNvSpPr txBox="1"/>
          <p:nvPr/>
        </p:nvSpPr>
        <p:spPr>
          <a:xfrm>
            <a:off x="613185" y="2446061"/>
            <a:ext cx="18560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fall in CB take-up relative to 2008 is overwhelmingly explained by </a:t>
            </a:r>
            <a:r>
              <a:rPr lang="en-US" b="1" dirty="0"/>
              <a:t>Behavior/Policy effect</a:t>
            </a:r>
            <a:r>
              <a:rPr lang="en-US" dirty="0"/>
              <a:t>, </a:t>
            </a:r>
          </a:p>
          <a:p>
            <a:r>
              <a:rPr lang="en-US" dirty="0"/>
              <a:t>not by changes in who is eligible 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7853DFA-F9D5-9C00-6BC7-970FED0661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0049" y="1398339"/>
            <a:ext cx="8852449" cy="4862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14886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E7A86-B9D1-4AFF-6696-8C33DD161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E678-955B-8953-8112-0AEF9EAE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0186" y="365126"/>
            <a:ext cx="9333614" cy="953312"/>
          </a:xfrm>
        </p:spPr>
        <p:txBody>
          <a:bodyPr anchor="ctr">
            <a:normAutofit/>
          </a:bodyPr>
          <a:lstStyle/>
          <a:p>
            <a:r>
              <a:rPr lang="en-US" sz="3600" dirty="0"/>
              <a:t>Decomposition of Changes in Take-up: </a:t>
            </a:r>
            <a:r>
              <a:rPr lang="en-US" sz="3600" b="1" dirty="0"/>
              <a:t>LB/UC</a:t>
            </a:r>
            <a:endParaRPr lang="en-GB" sz="36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2537563-1029-CF43-C3DA-55F5452B4E7C}"/>
              </a:ext>
            </a:extLst>
          </p:cNvPr>
          <p:cNvSpPr txBox="1"/>
          <p:nvPr/>
        </p:nvSpPr>
        <p:spPr>
          <a:xfrm>
            <a:off x="484093" y="2091058"/>
            <a:ext cx="18610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decline in take-up relative to 2008 is driven almost entirely by </a:t>
            </a:r>
            <a:r>
              <a:rPr lang="en-US" b="1" dirty="0"/>
              <a:t>Behavior/Policy effect</a:t>
            </a:r>
            <a:r>
              <a:rPr lang="en-US" dirty="0"/>
              <a:t>, while </a:t>
            </a:r>
            <a:r>
              <a:rPr lang="en-US" b="1" dirty="0"/>
              <a:t>Composition changes</a:t>
            </a:r>
            <a:r>
              <a:rPr lang="en-US" dirty="0"/>
              <a:t> should have increased take-up. </a:t>
            </a:r>
          </a:p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E9BBD77-0439-CC83-60B5-6E5CA8103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5335" y="1384532"/>
            <a:ext cx="8694631" cy="47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8246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517BF-BEAD-B025-192D-4089AB424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2764" y="365125"/>
            <a:ext cx="9331036" cy="968823"/>
          </a:xfrm>
        </p:spPr>
        <p:txBody>
          <a:bodyPr>
            <a:normAutofit/>
          </a:bodyPr>
          <a:lstStyle/>
          <a:p>
            <a:r>
              <a:rPr lang="en-US" sz="4000" dirty="0"/>
              <a:t>Decomposition of Changes in Take-up: </a:t>
            </a:r>
            <a:r>
              <a:rPr lang="en-US" sz="4000" b="1" dirty="0"/>
              <a:t>PC</a:t>
            </a:r>
            <a:endParaRPr lang="en-GB" sz="40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0758CDA-9B79-EE2C-BE92-1C695A1EBE18}"/>
              </a:ext>
            </a:extLst>
          </p:cNvPr>
          <p:cNvSpPr txBox="1"/>
          <p:nvPr/>
        </p:nvSpPr>
        <p:spPr>
          <a:xfrm>
            <a:off x="457199" y="2355273"/>
            <a:ext cx="209203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Strongly negative </a:t>
            </a:r>
            <a:r>
              <a:rPr lang="en-US" b="1" dirty="0"/>
              <a:t>Behavior/Policy effect </a:t>
            </a:r>
            <a:r>
              <a:rPr lang="en-US" dirty="0"/>
              <a:t>since 2016 explains the decline in take-up, outweighing small </a:t>
            </a:r>
            <a:r>
              <a:rPr lang="en-US" b="1" dirty="0"/>
              <a:t>Compositional shifts</a:t>
            </a:r>
            <a:r>
              <a:rPr lang="en-US" dirty="0"/>
              <a:t>.</a:t>
            </a:r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0AC2EB6-4B38-C517-5AC3-095666E3D8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1547" y="1309230"/>
            <a:ext cx="8714195" cy="479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368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32BC3-A2A6-60E7-9367-F80EB9271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6526" y="365125"/>
            <a:ext cx="9557273" cy="1325563"/>
          </a:xfrm>
        </p:spPr>
        <p:txBody>
          <a:bodyPr/>
          <a:lstStyle/>
          <a:p>
            <a:r>
              <a:rPr lang="en-GB" dirty="0"/>
              <a:t>Discussion and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BB9DF-3AC5-5A94-4C95-F1683C68A5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79418" y="1745673"/>
            <a:ext cx="9719880" cy="464323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Take-up has declined over time, most notably for Child Benefit.</a:t>
            </a:r>
          </a:p>
          <a:p>
            <a:r>
              <a:rPr lang="en-US" sz="2400" dirty="0"/>
              <a:t>Non take-up is more common among eligible households with higher incomes and higher education. </a:t>
            </a:r>
          </a:p>
          <a:p>
            <a:r>
              <a:rPr lang="en-US" sz="2400" dirty="0"/>
              <a:t>More disadvantaged groups, including lone parents, disabled individuals, and single pensioners, are more likely to claim.</a:t>
            </a:r>
          </a:p>
          <a:p>
            <a:r>
              <a:rPr lang="en-US" sz="2400" dirty="0"/>
              <a:t>Decomposition results show that declining take-up is driven mainly by </a:t>
            </a:r>
            <a:r>
              <a:rPr lang="en-US" sz="2400" dirty="0" err="1"/>
              <a:t>behavioural</a:t>
            </a:r>
            <a:r>
              <a:rPr lang="en-US" sz="2400" dirty="0"/>
              <a:t>/institutional changes rather than shifts in the characteristics of eligible households.</a:t>
            </a:r>
          </a:p>
          <a:p>
            <a:endParaRPr lang="en-US" sz="2400" dirty="0"/>
          </a:p>
          <a:p>
            <a:r>
              <a:rPr lang="en-US" sz="2400" dirty="0">
                <a:solidFill>
                  <a:schemeClr val="accent4"/>
                </a:solidFill>
              </a:rPr>
              <a:t>Ongoing research by CEMPA examines the long-term consequences of non take-up for poverty, employment, and health using longitudinal data.</a:t>
            </a:r>
            <a:endParaRPr lang="en-GB" sz="20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0065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99895-E806-A67E-27C0-89F22EDD0F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7304" y="1122363"/>
            <a:ext cx="6020696" cy="2387600"/>
          </a:xfrm>
        </p:spPr>
        <p:txBody>
          <a:bodyPr>
            <a:noAutofit/>
          </a:bodyPr>
          <a:lstStyle/>
          <a:p>
            <a:r>
              <a:rPr lang="en-US" sz="2400" dirty="0"/>
              <a:t>Full report: </a:t>
            </a:r>
            <a:br>
              <a:rPr lang="en-US" sz="2400" dirty="0"/>
            </a:br>
            <a:r>
              <a:rPr lang="en-US" sz="2400" dirty="0">
                <a:hlinkClick r:id="rId2"/>
              </a:rPr>
              <a:t>Unclaimed Support: Changes in the Take-Up of Means-tested Benefits in the UK since 2008. </a:t>
            </a:r>
            <a:r>
              <a:rPr lang="en-US" sz="2400" dirty="0" err="1">
                <a:hlinkClick r:id="rId2"/>
              </a:rPr>
              <a:t>CeMPA</a:t>
            </a:r>
            <a:r>
              <a:rPr lang="en-US" sz="2400" dirty="0">
                <a:hlinkClick r:id="rId2"/>
              </a:rPr>
              <a:t> Working Paper 6/26</a:t>
            </a:r>
            <a:endParaRPr lang="en-GB" sz="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19BF751-97DF-AB1F-EE73-F6A0C598B3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0484" y="3602038"/>
            <a:ext cx="6117515" cy="1655762"/>
          </a:xfrm>
        </p:spPr>
        <p:txBody>
          <a:bodyPr/>
          <a:lstStyle/>
          <a:p>
            <a:endParaRPr lang="en-GB" dirty="0"/>
          </a:p>
          <a:p>
            <a:r>
              <a:rPr lang="en-GB" dirty="0"/>
              <a:t>dpopova@essex.ac.uk</a:t>
            </a:r>
          </a:p>
        </p:txBody>
      </p:sp>
    </p:spTree>
    <p:extLst>
      <p:ext uri="{BB962C8B-B14F-4D97-AF65-F5344CB8AC3E}">
        <p14:creationId xmlns:p14="http://schemas.microsoft.com/office/powerpoint/2010/main" val="41078302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FD1CC-DE54-FF2C-1F3C-B10A68C95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Additional Slides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B7F289-CD7D-C5B7-0AC6-9A2642D7F4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9165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D844-9589-8414-B4F5-6FFA2BA10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18166" y="365125"/>
            <a:ext cx="9535633" cy="1325563"/>
          </a:xfrm>
        </p:spPr>
        <p:txBody>
          <a:bodyPr/>
          <a:lstStyle/>
          <a:p>
            <a:r>
              <a:rPr lang="en-GB" dirty="0"/>
              <a:t>Means-tested benefits included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D1F73F7-B790-FBAE-44FF-846322FCD6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692802"/>
              </p:ext>
            </p:extLst>
          </p:nvPr>
        </p:nvGraphicFramePr>
        <p:xfrm>
          <a:off x="520995" y="1881963"/>
          <a:ext cx="11164186" cy="45458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72569">
                  <a:extLst>
                    <a:ext uri="{9D8B030D-6E8A-4147-A177-3AD203B41FA5}">
                      <a16:colId xmlns:a16="http://schemas.microsoft.com/office/drawing/2014/main" val="2956981495"/>
                    </a:ext>
                  </a:extLst>
                </a:gridCol>
                <a:gridCol w="3150124">
                  <a:extLst>
                    <a:ext uri="{9D8B030D-6E8A-4147-A177-3AD203B41FA5}">
                      <a16:colId xmlns:a16="http://schemas.microsoft.com/office/drawing/2014/main" val="2683068464"/>
                    </a:ext>
                  </a:extLst>
                </a:gridCol>
                <a:gridCol w="3126154">
                  <a:extLst>
                    <a:ext uri="{9D8B030D-6E8A-4147-A177-3AD203B41FA5}">
                      <a16:colId xmlns:a16="http://schemas.microsoft.com/office/drawing/2014/main" val="1157536693"/>
                    </a:ext>
                  </a:extLst>
                </a:gridCol>
                <a:gridCol w="3115339">
                  <a:extLst>
                    <a:ext uri="{9D8B030D-6E8A-4147-A177-3AD203B41FA5}">
                      <a16:colId xmlns:a16="http://schemas.microsoft.com/office/drawing/2014/main" val="131919267"/>
                    </a:ext>
                  </a:extLst>
                </a:gridCol>
              </a:tblGrid>
              <a:tr h="5565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600" kern="0" dirty="0">
                          <a:effectLst/>
                          <a:latin typeface="+mn-lt"/>
                        </a:rPr>
                        <a:t> </a:t>
                      </a:r>
                      <a:endParaRPr lang="en-GB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600" kern="0" dirty="0">
                          <a:effectLst/>
                          <a:latin typeface="+mn-lt"/>
                        </a:rPr>
                        <a:t>CB</a:t>
                      </a:r>
                      <a:endParaRPr lang="en-GB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600" kern="0" dirty="0">
                          <a:effectLst/>
                          <a:latin typeface="+mn-lt"/>
                        </a:rPr>
                        <a:t>LB/UC</a:t>
                      </a:r>
                      <a:endParaRPr lang="en-GB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600" kern="0" dirty="0">
                          <a:effectLst/>
                          <a:latin typeface="+mn-lt"/>
                        </a:rPr>
                        <a:t>PC</a:t>
                      </a:r>
                      <a:endParaRPr lang="en-GB" sz="16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4222576730"/>
                  </a:ext>
                </a:extLst>
              </a:tr>
              <a:tr h="41099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Type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Universal until but withdrawn at high income from 2013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Means-tested (income and asset-dependent)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Means-tested (income and asset dependent)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981456040"/>
                  </a:ext>
                </a:extLst>
              </a:tr>
              <a:tr h="94714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>
                          <a:effectLst/>
                          <a:latin typeface="+mn-lt"/>
                        </a:rPr>
                        <a:t>Complexity </a:t>
                      </a:r>
                      <a:endParaRPr lang="en-GB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Near-universal for families with dependent children, simple application, automatic for most births; few updates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>
                          <a:effectLst/>
                          <a:latin typeface="+mn-lt"/>
                        </a:rPr>
                        <a:t>Complex and fragmented eligibility rules across multiple programmes, frequent reassessments and onerous reporting requirements for changes in income, work status, or household composition</a:t>
                      </a:r>
                      <a:endParaRPr lang="en-GB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Complex income/asset rules, application process can be complex for older adults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2558060125"/>
                  </a:ext>
                </a:extLst>
              </a:tr>
              <a:tr h="67069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>
                          <a:effectLst/>
                          <a:latin typeface="+mn-lt"/>
                        </a:rPr>
                        <a:t>Payment regularity</a:t>
                      </a:r>
                      <a:endParaRPr lang="en-GB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Predictable, stable. Paid every 4 weeks (weekly option for single parents or low-income households)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Amount depends on assessment, LB paid on different schedules, UC paid monthly in arrears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Predictable, stable. Paid every 4 weeks or quarterly; depends on individual choice and banking arrangements.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4128459817"/>
                  </a:ext>
                </a:extLst>
              </a:tr>
              <a:tr h="4699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>
                          <a:effectLst/>
                          <a:latin typeface="+mn-lt"/>
                        </a:rPr>
                        <a:t>Interaction with employment</a:t>
                      </a:r>
                      <a:endParaRPr lang="en-GB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>
                          <a:effectLst/>
                          <a:latin typeface="+mn-lt"/>
                        </a:rPr>
                        <a:t>Affected by earnings (if above HICBC)</a:t>
                      </a:r>
                      <a:endParaRPr lang="en-GB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>
                          <a:effectLst/>
                          <a:latin typeface="+mn-lt"/>
                        </a:rPr>
                        <a:t>Strongly interacts with earnings and hours worked</a:t>
                      </a:r>
                      <a:endParaRPr lang="en-GB" sz="1200" kern="10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Not affected by employment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4227724871"/>
                  </a:ext>
                </a:extLst>
              </a:tr>
              <a:tr h="35190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Conditions attached to receipt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None 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Work-related conditions (e.g. job-seeking, work preparation), reporting requirements, sanctions possible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effectLst/>
                          <a:latin typeface="+mn-lt"/>
                        </a:rPr>
                        <a:t>None</a:t>
                      </a:r>
                      <a:endParaRPr lang="en-GB" sz="1200" kern="100" dirty="0">
                        <a:effectLst/>
                        <a:latin typeface="+mn-lt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1987509990"/>
                  </a:ext>
                </a:extLst>
              </a:tr>
              <a:tr h="355519">
                <a:tc>
                  <a:txBody>
                    <a:bodyPr/>
                    <a:lstStyle/>
                    <a:p>
                      <a:r>
                        <a:rPr lang="en-GB" sz="1200" dirty="0"/>
                        <a:t>Coverage, percent of all benefit units, 2023</a:t>
                      </a: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8.1 percent</a:t>
                      </a: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8.1 percent </a:t>
                      </a:r>
                      <a:endParaRPr lang="en-GB" sz="1200" kern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US" sz="12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1.6 percent</a:t>
                      </a:r>
                      <a:endParaRPr lang="en-GB" sz="1200" kern="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3339683147"/>
                  </a:ext>
                </a:extLst>
              </a:tr>
              <a:tr h="38124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100" dirty="0">
                          <a:effectLst/>
                          <a:latin typeface="+mn-lt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Average monthly amount in BU, 2023</a:t>
                      </a: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£160</a:t>
                      </a: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£910 </a:t>
                      </a:r>
                    </a:p>
                  </a:txBody>
                  <a:tcPr marL="41575" marR="41575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200" kern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£494 </a:t>
                      </a:r>
                    </a:p>
                  </a:txBody>
                  <a:tcPr marL="41575" marR="41575" marT="0" marB="0" anchor="ctr"/>
                </a:tc>
                <a:extLst>
                  <a:ext uri="{0D108BD9-81ED-4DB2-BD59-A6C34878D82A}">
                    <a16:rowId xmlns:a16="http://schemas.microsoft.com/office/drawing/2014/main" val="408178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5005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59AF2-5D73-6491-4795-E7B4D2662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986" y="407655"/>
            <a:ext cx="9642000" cy="963945"/>
          </a:xfrm>
        </p:spPr>
        <p:txBody>
          <a:bodyPr>
            <a:noAutofit/>
          </a:bodyPr>
          <a:lstStyle/>
          <a:p>
            <a:r>
              <a:rPr lang="en-GB" sz="3600" dirty="0"/>
              <a:t>Take-Up Rates in UKMOD-FRS vs DWP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E90390-91DA-5B74-9A74-CF766041D3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5618" y="1449450"/>
            <a:ext cx="7584019" cy="4580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599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703B5-F42C-7C1E-4371-826B31142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1830" y="365125"/>
            <a:ext cx="9481969" cy="1325563"/>
          </a:xfrm>
        </p:spPr>
        <p:txBody>
          <a:bodyPr/>
          <a:lstStyle/>
          <a:p>
            <a:r>
              <a:rPr lang="en-GB" dirty="0"/>
              <a:t>Motivation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51569-140A-9E5E-71B1-AD4F0E783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0009" y="1731982"/>
            <a:ext cx="10155464" cy="4711850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Many households do not claim benefits they are entitled to receive.</a:t>
            </a:r>
          </a:p>
          <a:p>
            <a:r>
              <a:rPr lang="en-US" sz="2000" dirty="0"/>
              <a:t>International evidence shows that benefit </a:t>
            </a:r>
            <a:r>
              <a:rPr lang="en-US" sz="2000" b="1" dirty="0"/>
              <a:t>non take-up is widespread </a:t>
            </a:r>
            <a:r>
              <a:rPr lang="en-US" sz="2000" dirty="0"/>
              <a:t>across different types of programmes and</a:t>
            </a:r>
            <a:r>
              <a:rPr lang="en-US" sz="2000" b="1" dirty="0"/>
              <a:t> persistent over time</a:t>
            </a:r>
            <a:r>
              <a:rPr lang="en-US" sz="2000" dirty="0"/>
              <a:t>.</a:t>
            </a:r>
          </a:p>
          <a:p>
            <a:r>
              <a:rPr lang="en-US" sz="2000" dirty="0"/>
              <a:t>This matters because non take-up:</a:t>
            </a:r>
          </a:p>
          <a:p>
            <a:pPr lvl="1"/>
            <a:r>
              <a:rPr lang="en-US" sz="1600" dirty="0"/>
              <a:t>reduces the effectiveness of social policy in alleviating poverty;</a:t>
            </a:r>
          </a:p>
          <a:p>
            <a:pPr lvl="1"/>
            <a:r>
              <a:rPr lang="en-US" sz="1600" dirty="0"/>
              <a:t>leaves some vulnerable households without support;</a:t>
            </a:r>
          </a:p>
          <a:p>
            <a:pPr lvl="1"/>
            <a:r>
              <a:rPr lang="en-US" sz="1600" dirty="0"/>
              <a:t>but may also reflect deliberate non claiming among relatively better-off eligible households.</a:t>
            </a:r>
          </a:p>
          <a:p>
            <a:r>
              <a:rPr lang="en-US" sz="2000" b="1" dirty="0"/>
              <a:t>Why This Study Is Needed</a:t>
            </a:r>
          </a:p>
          <a:p>
            <a:r>
              <a:rPr lang="en-US" sz="2000" dirty="0"/>
              <a:t>In the UK, official take-up statistics are limited and no regular estimates are published for important benefits such as Universal Credit.</a:t>
            </a:r>
          </a:p>
          <a:p>
            <a:r>
              <a:rPr lang="en-US" sz="2000" dirty="0"/>
              <a:t>Existing UK academic studies are: </a:t>
            </a:r>
          </a:p>
          <a:p>
            <a:pPr lvl="1"/>
            <a:r>
              <a:rPr lang="en-US" sz="1600" dirty="0"/>
              <a:t>often dated; </a:t>
            </a:r>
          </a:p>
          <a:p>
            <a:pPr lvl="1"/>
            <a:r>
              <a:rPr lang="en-US" sz="1600" dirty="0"/>
              <a:t>focused on individual benefits;</a:t>
            </a:r>
          </a:p>
          <a:p>
            <a:pPr lvl="1"/>
            <a:r>
              <a:rPr lang="en-US" sz="1600" dirty="0"/>
              <a:t>based on aggregate data;</a:t>
            </a:r>
          </a:p>
          <a:p>
            <a:pPr lvl="1"/>
            <a:r>
              <a:rPr lang="en-US" sz="1600" dirty="0"/>
              <a:t>unable to track longer-term trends.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10691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6C9ECF-4334-FBEB-8584-C92855265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3346" y="365125"/>
            <a:ext cx="9460454" cy="1325563"/>
          </a:xfrm>
        </p:spPr>
        <p:txBody>
          <a:bodyPr/>
          <a:lstStyle/>
          <a:p>
            <a:r>
              <a:rPr lang="en-GB" dirty="0"/>
              <a:t>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E35578-3C2C-0903-5849-775394D33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3164" y="1825625"/>
            <a:ext cx="9940636" cy="435133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rgbClr val="156082"/>
                </a:solidFill>
              </a:rPr>
              <a:t>First comprehensive assessment of benefit take-up trends in the UK, 2008 to 2023</a:t>
            </a:r>
          </a:p>
          <a:p>
            <a:r>
              <a:rPr lang="en-US" dirty="0"/>
              <a:t>Estimate take-up rates for the three main UK means-tested programmes:</a:t>
            </a:r>
          </a:p>
          <a:p>
            <a:pPr lvl="1"/>
            <a:r>
              <a:rPr lang="en-US" dirty="0"/>
              <a:t>Child Benefit</a:t>
            </a:r>
          </a:p>
          <a:p>
            <a:pPr lvl="1"/>
            <a:r>
              <a:rPr lang="en-US" dirty="0"/>
              <a:t>Universal Credit and legacy benefits</a:t>
            </a:r>
          </a:p>
          <a:p>
            <a:pPr lvl="1"/>
            <a:r>
              <a:rPr lang="en-US" dirty="0"/>
              <a:t>Pension Credit</a:t>
            </a:r>
          </a:p>
          <a:p>
            <a:r>
              <a:rPr lang="en-US" dirty="0"/>
              <a:t>Use a transparent microsimulation approach based on the Family Resources Survey and UKMOD, similar to the approach used by the Department for Work and Pensions.</a:t>
            </a:r>
          </a:p>
          <a:p>
            <a:r>
              <a:rPr lang="en-US" dirty="0"/>
              <a:t>Identify which eligible households are least likely to claim.</a:t>
            </a:r>
          </a:p>
          <a:p>
            <a:r>
              <a:rPr lang="en-US" dirty="0"/>
              <a:t>Assess whether changes in take-up are driven by:</a:t>
            </a:r>
          </a:p>
          <a:p>
            <a:pPr lvl="1"/>
            <a:r>
              <a:rPr lang="en-US" dirty="0"/>
              <a:t>changes in the characteristics of eligible households, </a:t>
            </a:r>
          </a:p>
          <a:p>
            <a:pPr lvl="1"/>
            <a:r>
              <a:rPr lang="en-US" dirty="0"/>
              <a:t>or changes in </a:t>
            </a:r>
            <a:r>
              <a:rPr lang="en-US" dirty="0" err="1"/>
              <a:t>behaviour</a:t>
            </a:r>
            <a:r>
              <a:rPr lang="en-US" dirty="0"/>
              <a:t>, policy design, and claiming incentives.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45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B9205-F9D9-25F4-7C26-3710C91A22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4218" y="365125"/>
            <a:ext cx="9469582" cy="951057"/>
          </a:xfrm>
        </p:spPr>
        <p:txBody>
          <a:bodyPr>
            <a:normAutofit/>
          </a:bodyPr>
          <a:lstStyle/>
          <a:p>
            <a:r>
              <a:rPr lang="en-US" dirty="0"/>
              <a:t>Why Do Eligible Households Not Claim?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29395-44C2-6C5A-FA6D-2037D3B835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5921" y="1510145"/>
            <a:ext cx="9746428" cy="4987474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Two types of allocation errors</a:t>
            </a:r>
          </a:p>
          <a:p>
            <a:pPr lvl="1"/>
            <a:r>
              <a:rPr lang="en-US" sz="1800" b="1" dirty="0">
                <a:solidFill>
                  <a:srgbClr val="156082"/>
                </a:solidFill>
              </a:rPr>
              <a:t>Inclusion errors</a:t>
            </a:r>
            <a:r>
              <a:rPr lang="en-US" sz="1800" dirty="0"/>
              <a:t>: benefits are paid to people who are not eligible.</a:t>
            </a:r>
          </a:p>
          <a:p>
            <a:pPr lvl="1"/>
            <a:r>
              <a:rPr lang="en-US" sz="1800" b="1" dirty="0">
                <a:solidFill>
                  <a:srgbClr val="156082"/>
                </a:solidFill>
              </a:rPr>
              <a:t>Exclusion errors</a:t>
            </a:r>
            <a:r>
              <a:rPr lang="en-US" sz="1800" dirty="0"/>
              <a:t>: eligible people do not receive benefits.</a:t>
            </a:r>
          </a:p>
          <a:p>
            <a:pPr lvl="1"/>
            <a:r>
              <a:rPr lang="en-US" sz="1800" dirty="0"/>
              <a:t>Benefit non take-up is a form of exclusion error.</a:t>
            </a:r>
          </a:p>
          <a:p>
            <a:r>
              <a:rPr lang="en-US" sz="2400" dirty="0"/>
              <a:t>Main drivers of non take-up</a:t>
            </a:r>
          </a:p>
          <a:p>
            <a:pPr lvl="1"/>
            <a:r>
              <a:rPr lang="en-US" sz="1800" b="1" dirty="0">
                <a:solidFill>
                  <a:srgbClr val="156082"/>
                </a:solidFill>
              </a:rPr>
              <a:t>Costs of claiming</a:t>
            </a:r>
            <a:r>
              <a:rPr lang="en-US" sz="1800" dirty="0"/>
              <a:t>: time, paperwork, stigma, and uncertainty may outweigh the expected gain.</a:t>
            </a:r>
          </a:p>
          <a:p>
            <a:pPr lvl="1"/>
            <a:r>
              <a:rPr lang="en-US" sz="1800" b="1" dirty="0" err="1">
                <a:solidFill>
                  <a:srgbClr val="156082"/>
                </a:solidFill>
              </a:rPr>
              <a:t>Programme</a:t>
            </a:r>
            <a:r>
              <a:rPr lang="en-US" sz="1800" b="1" dirty="0">
                <a:solidFill>
                  <a:srgbClr val="156082"/>
                </a:solidFill>
              </a:rPr>
              <a:t> design</a:t>
            </a:r>
            <a:r>
              <a:rPr lang="en-US" sz="1800" dirty="0"/>
              <a:t>: complex rules and burdensome application processes reduce participation.</a:t>
            </a:r>
          </a:p>
          <a:p>
            <a:pPr lvl="1"/>
            <a:r>
              <a:rPr lang="en-US" sz="1800" b="1" dirty="0">
                <a:solidFill>
                  <a:srgbClr val="156082"/>
                </a:solidFill>
              </a:rPr>
              <a:t>Conditionality and sanctions</a:t>
            </a:r>
            <a:r>
              <a:rPr lang="en-US" sz="1800" dirty="0"/>
              <a:t>: increase the perceived cost of claiming.</a:t>
            </a:r>
          </a:p>
          <a:p>
            <a:pPr lvl="1"/>
            <a:r>
              <a:rPr lang="en-US" sz="1800" b="1" dirty="0">
                <a:solidFill>
                  <a:srgbClr val="156082"/>
                </a:solidFill>
              </a:rPr>
              <a:t>Benefit size</a:t>
            </a:r>
            <a:r>
              <a:rPr lang="en-US" sz="1800" dirty="0"/>
              <a:t>: smaller entitlements are less likely to be claimed.</a:t>
            </a:r>
          </a:p>
          <a:p>
            <a:pPr lvl="1"/>
            <a:r>
              <a:rPr lang="en-US" sz="1800" b="1" dirty="0">
                <a:solidFill>
                  <a:srgbClr val="156082"/>
                </a:solidFill>
              </a:rPr>
              <a:t>Past claiming experience</a:t>
            </a:r>
            <a:r>
              <a:rPr lang="en-US" sz="1800" dirty="0"/>
              <a:t>: households that have claimed before are more likely to claim again.</a:t>
            </a:r>
          </a:p>
          <a:p>
            <a:r>
              <a:rPr lang="en-US" sz="2400" dirty="0"/>
              <a:t>Implications</a:t>
            </a:r>
          </a:p>
          <a:p>
            <a:pPr lvl="1"/>
            <a:r>
              <a:rPr lang="en-US" sz="1800" dirty="0"/>
              <a:t>Low take-up does not necessarily imply weak need. It may indicate that the system is too complex or difficult to navigate.</a:t>
            </a:r>
          </a:p>
          <a:p>
            <a:pPr lvl="1"/>
            <a:r>
              <a:rPr lang="en-US" sz="1800" dirty="0"/>
              <a:t>Persistent non take-up among better-off eligible households may reflect self-screening rather than policy failure.</a:t>
            </a:r>
          </a:p>
          <a:p>
            <a:pPr lvl="1"/>
            <a:r>
              <a:rPr lang="en-US" sz="1800" dirty="0"/>
              <a:t>Who does not claim matters as much as the overall take-up rate.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170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1D728-249D-E019-EE25-6DCEC2C4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1842" y="365125"/>
            <a:ext cx="9641958" cy="1325563"/>
          </a:xfrm>
        </p:spPr>
        <p:txBody>
          <a:bodyPr/>
          <a:lstStyle/>
          <a:p>
            <a:r>
              <a:rPr lang="en-GB" dirty="0"/>
              <a:t>Measuring non take-up </a:t>
            </a:r>
          </a:p>
        </p:txBody>
      </p:sp>
      <p:pic>
        <p:nvPicPr>
          <p:cNvPr id="11" name="Content Placeholder 4">
            <a:extLst>
              <a:ext uri="{FF2B5EF4-FFF2-40B4-BE49-F238E27FC236}">
                <a16:creationId xmlns:a16="http://schemas.microsoft.com/office/drawing/2014/main" id="{62948395-AA24-A008-83BB-BEEBE4CF82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238" y="4148447"/>
            <a:ext cx="11275973" cy="1055062"/>
          </a:xfrm>
          <a:prstGeom prst="rect">
            <a:avLst/>
          </a:prstGeom>
          <a:ln>
            <a:solidFill>
              <a:srgbClr val="C00000"/>
            </a:solidFill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77F0CD2-B4A3-0359-D024-8876DE500F4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699" y="2293906"/>
            <a:ext cx="11392665" cy="1065981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2603813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AD4BBE-7F37-B43B-4A04-D6FD61CFA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5793"/>
          </a:xfrm>
        </p:spPr>
        <p:txBody>
          <a:bodyPr/>
          <a:lstStyle/>
          <a:p>
            <a:r>
              <a:rPr lang="en-GB" dirty="0"/>
              <a:t>        Take-up and Error rates (at BU level)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933E4-B515-DF4E-3E20-FD1EC4CB8F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1738" y="1433096"/>
            <a:ext cx="8122711" cy="491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53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F8B15-CB6F-8C0C-DAAC-E53259664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65126"/>
            <a:ext cx="9439940" cy="818216"/>
          </a:xfrm>
        </p:spPr>
        <p:txBody>
          <a:bodyPr>
            <a:normAutofit/>
          </a:bodyPr>
          <a:lstStyle/>
          <a:p>
            <a:r>
              <a:rPr lang="en-US" sz="3600" dirty="0"/>
              <a:t>Heterogeneity in Take-Up: by income quartiles 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4E2DFD-72ED-95AF-4A12-8CA415320FF8}"/>
              </a:ext>
            </a:extLst>
          </p:cNvPr>
          <p:cNvSpPr txBox="1"/>
          <p:nvPr/>
        </p:nvSpPr>
        <p:spPr>
          <a:xfrm>
            <a:off x="1623528" y="1452354"/>
            <a:ext cx="3809083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CB: </a:t>
            </a:r>
            <a:r>
              <a:rPr lang="en-US" dirty="0"/>
              <a:t>Sharp &amp; persistent drop in the top quartile after 2013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LB/UC: </a:t>
            </a:r>
            <a:r>
              <a:rPr lang="en-US" dirty="0"/>
              <a:t>Quartile differences more modest, but a clear decline emerges in the top quartile from 2017 onward, with the temporary convergence in 2021.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PC: </a:t>
            </a:r>
            <a:r>
              <a:rPr lang="en-US" dirty="0"/>
              <a:t>Strongest income gradient, with the widest gap in rates between low and high income groups (28pp)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Very similar results by education</a:t>
            </a:r>
            <a:endParaRPr lang="en-GB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1A0B4A60-DAB6-00B1-D2CE-9EA9AF262D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21166" y="1142599"/>
            <a:ext cx="4875115" cy="5221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987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9DA25-10B1-114B-9448-8E1AB9D42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C80E1-9967-7659-1B01-F4EC5385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13860" y="365126"/>
            <a:ext cx="9439940" cy="828974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Heterogeneity in Take-Up: by household type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4394D87-20D9-CEE1-CA00-32BEBEEC897C}"/>
              </a:ext>
            </a:extLst>
          </p:cNvPr>
          <p:cNvSpPr txBox="1"/>
          <p:nvPr/>
        </p:nvSpPr>
        <p:spPr>
          <a:xfrm>
            <a:off x="1719974" y="1697028"/>
            <a:ext cx="3874002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Lone parents </a:t>
            </a:r>
            <a:r>
              <a:rPr lang="en-US" dirty="0"/>
              <a:t>stand out with consistently high take-up of both CB and LB/UC, although their take-up rates have declined somewhat since 2020 after remaining close to universal.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PC, </a:t>
            </a:r>
            <a:r>
              <a:rPr lang="en-US" b="1" dirty="0"/>
              <a:t>single pensioners </a:t>
            </a:r>
            <a:r>
              <a:rPr lang="en-US" dirty="0"/>
              <a:t>are more likely than couples to claim. </a:t>
            </a:r>
            <a:endParaRPr lang="en-GB" dirty="0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5563285-0BF0-4F70-1F4C-4C39FB834B9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01553" y="1130922"/>
            <a:ext cx="4894729" cy="540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60920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699B0-E7B7-5DD7-D4C4-73FC665EB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7C9A5-BC3F-2351-9F3B-ED870C0C3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7192" y="128458"/>
            <a:ext cx="9439940" cy="936550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Heterogeneity in Take-Up: by disability status </a:t>
            </a:r>
            <a:endParaRPr lang="en-GB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BCEEC4-739F-B3AB-3030-B18E27B0AFD8}"/>
              </a:ext>
            </a:extLst>
          </p:cNvPr>
          <p:cNvSpPr txBox="1"/>
          <p:nvPr/>
        </p:nvSpPr>
        <p:spPr>
          <a:xfrm>
            <a:off x="1753495" y="2061911"/>
            <a:ext cx="364684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CB: </a:t>
            </a:r>
            <a:r>
              <a:rPr lang="en-US" dirty="0"/>
              <a:t>Gap emerges after 2013 as non-disabled take-up falls.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UC/LB: </a:t>
            </a:r>
            <a:r>
              <a:rPr lang="en-US" dirty="0"/>
              <a:t>Stable and sizeable gap, A brief rise for non-disabled appears in 2021.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PC: </a:t>
            </a:r>
            <a:r>
              <a:rPr lang="en-US" dirty="0"/>
              <a:t>Higher take-up for disabled individuals, but rates converge after 2016</a:t>
            </a:r>
            <a:endParaRPr lang="en-GB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EF9F5D8-9EB1-24F7-9263-A06E8E5B6C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9480" y="1140312"/>
            <a:ext cx="5261288" cy="5232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59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3350</TotalTime>
  <Words>1808</Words>
  <Application>Microsoft Office PowerPoint</Application>
  <PresentationFormat>Widescreen</PresentationFormat>
  <Paragraphs>174</Paragraphs>
  <Slides>18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Abadi</vt:lpstr>
      <vt:lpstr>Aptos</vt:lpstr>
      <vt:lpstr>Aptos Display</vt:lpstr>
      <vt:lpstr>Arial</vt:lpstr>
      <vt:lpstr>Office Theme</vt:lpstr>
      <vt:lpstr>Unclaimed Support: Changes in the Take-Up of Means-tested Benefits in the UK since 2008</vt:lpstr>
      <vt:lpstr>Motivation </vt:lpstr>
      <vt:lpstr>Objectives </vt:lpstr>
      <vt:lpstr>Why Do Eligible Households Not Claim?</vt:lpstr>
      <vt:lpstr>Measuring non take-up </vt:lpstr>
      <vt:lpstr>        Take-up and Error rates (at BU level) </vt:lpstr>
      <vt:lpstr>Heterogeneity in Take-Up: by income quartiles </vt:lpstr>
      <vt:lpstr>Heterogeneity in Take-Up: by household type</vt:lpstr>
      <vt:lpstr>Heterogeneity in Take-Up: by disability status </vt:lpstr>
      <vt:lpstr>What Drives Changes in Benefit Take-Up?</vt:lpstr>
      <vt:lpstr>Decomposition of Changes in Take-up: CB</vt:lpstr>
      <vt:lpstr>Decomposition of Changes in Take-up: LB/UC</vt:lpstr>
      <vt:lpstr>Decomposition of Changes in Take-up: PC</vt:lpstr>
      <vt:lpstr>Discussion and Conclusions</vt:lpstr>
      <vt:lpstr>Full report:  Unclaimed Support: Changes in the Take-Up of Means-tested Benefits in the UK since 2008. CeMPA Working Paper 6/26</vt:lpstr>
      <vt:lpstr>Additional Slides</vt:lpstr>
      <vt:lpstr>Means-tested benefits included </vt:lpstr>
      <vt:lpstr>Take-Up Rates in UKMOD-FRS vs DWP</vt:lpstr>
    </vt:vector>
  </TitlesOfParts>
  <Company>Government of Malta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Vella Melchior 1 at MCCAA</dc:creator>
  <cp:lastModifiedBy>Дарья</cp:lastModifiedBy>
  <cp:revision>89</cp:revision>
  <dcterms:created xsi:type="dcterms:W3CDTF">2025-05-09T08:20:33Z</dcterms:created>
  <dcterms:modified xsi:type="dcterms:W3CDTF">2026-05-18T17:13:29Z</dcterms:modified>
</cp:coreProperties>
</file>