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65" r:id="rId4"/>
    <p:sldId id="270" r:id="rId5"/>
    <p:sldId id="271" r:id="rId6"/>
    <p:sldId id="273" r:id="rId7"/>
    <p:sldId id="275" r:id="rId8"/>
    <p:sldId id="276" r:id="rId9"/>
    <p:sldId id="277" r:id="rId10"/>
    <p:sldId id="274" r:id="rId11"/>
    <p:sldId id="278" r:id="rId12"/>
    <p:sldId id="279" r:id="rId13"/>
    <p:sldId id="1351" r:id="rId14"/>
    <p:sldId id="280" r:id="rId15"/>
    <p:sldId id="1352" r:id="rId16"/>
    <p:sldId id="135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3549" autoAdjust="0"/>
  </p:normalViewPr>
  <p:slideViewPr>
    <p:cSldViewPr snapToGrid="0">
      <p:cViewPr varScale="1">
        <p:scale>
          <a:sx n="90" d="100"/>
          <a:sy n="90" d="100"/>
        </p:scale>
        <p:origin x="113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147BC-879E-4B34-8C3B-95898B2C65F5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F355D-500F-4937-A661-89CE7DC13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55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F355D-500F-4937-A661-89CE7DC13BB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865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F355D-500F-4937-A661-89CE7DC13BB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377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F355D-500F-4937-A661-89CE7DC13BB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238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F355D-500F-4937-A661-89CE7DC13BB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277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F355D-500F-4937-A661-89CE7DC13BB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769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F355D-500F-4937-A661-89CE7DC13BB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567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F355D-500F-4937-A661-89CE7DC13BB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94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F355D-500F-4937-A661-89CE7DC13BB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879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F355D-500F-4937-A661-89CE7DC13BB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43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F355D-500F-4937-A661-89CE7DC13BB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703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0292E9D-16AB-4E7D-9CE7-F8CDA89AC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745" y="457200"/>
            <a:ext cx="4284672" cy="50693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2FFBBF-B792-450B-BD64-CD5AD5F94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5575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FDC9BD-01AC-4F21-B4AF-3A8660F7D3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032" y="3602038"/>
            <a:ext cx="646496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27A9ABB2-5A89-4FAF-ABEC-F398A3BBC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032" y="5403054"/>
            <a:ext cx="7715949" cy="6651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76D65D-AA00-418E-9615-0ED112A78F2A}"/>
              </a:ext>
            </a:extLst>
          </p:cNvPr>
          <p:cNvSpPr txBox="1"/>
          <p:nvPr userDrawn="1"/>
        </p:nvSpPr>
        <p:spPr>
          <a:xfrm>
            <a:off x="4434417" y="5550971"/>
            <a:ext cx="737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Daria Popova, 20 October 2025</a:t>
            </a:r>
          </a:p>
        </p:txBody>
      </p:sp>
    </p:spTree>
    <p:extLst>
      <p:ext uri="{BB962C8B-B14F-4D97-AF65-F5344CB8AC3E}">
        <p14:creationId xmlns:p14="http://schemas.microsoft.com/office/powerpoint/2010/main" val="383838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1669415-CADB-41C9-945F-AD33C619B0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00107" y="43069"/>
            <a:ext cx="1582973" cy="1872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8E78AF-237E-4C71-BF62-844E5F95A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117" y="365125"/>
            <a:ext cx="945668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177F3-DFB0-4DEF-882E-B528195E6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75F65-F4C3-4C16-B511-797CB3EA1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F5FA8-502F-4040-BB3A-C027D4B0F64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B296D8B7-C67E-4D63-9FB9-FACBB5E429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526" y="136525"/>
            <a:ext cx="3866474" cy="9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8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0CAB3D-C790-4CB3-B6BC-C638E9CF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5C14E-29FB-445A-93F0-5302860F6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77D64-2CCA-47A0-81B9-C73DE6C0E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04546" y="6356350"/>
            <a:ext cx="45158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D4E3A-02B6-4F26-BF78-27AC73019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6126" y="6356350"/>
            <a:ext cx="447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D939E-3BB8-48E0-9D9F-DC1C7BF8C5A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9BC46A0-62CE-4B53-87D5-932E9B919A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94997"/>
            <a:ext cx="1324122" cy="523707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47FF145-AD1C-4765-A3F4-B0BCD2BFE0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31" y="6052532"/>
            <a:ext cx="805468" cy="805468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23766383-50B5-4AF0-9817-5A8374ADFC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08" y="6324873"/>
            <a:ext cx="1150770" cy="41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0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51FEB-9609-4413-AE18-334E9BE12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3021" y="1075468"/>
            <a:ext cx="7598979" cy="2387600"/>
          </a:xfrm>
        </p:spPr>
        <p:txBody>
          <a:bodyPr>
            <a:normAutofit/>
          </a:bodyPr>
          <a:lstStyle/>
          <a:p>
            <a:r>
              <a:rPr lang="en-GB" dirty="0"/>
              <a:t>In-depth Analysis plugin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1EB020-CD78-4717-AD8A-1DFB8C0A5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4611" y="3569954"/>
            <a:ext cx="6464968" cy="1655762"/>
          </a:xfrm>
        </p:spPr>
        <p:txBody>
          <a:bodyPr/>
          <a:lstStyle/>
          <a:p>
            <a:pPr algn="r"/>
            <a:r>
              <a:rPr lang="en-GB" dirty="0"/>
              <a:t>Online training course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E36A70-1557-4C42-BB03-487808345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592" y="567609"/>
            <a:ext cx="4593498" cy="98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97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F1490-C18B-4D80-B866-40F71A9FB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992" y="491249"/>
            <a:ext cx="9223263" cy="1325563"/>
          </a:xfrm>
        </p:spPr>
        <p:txBody>
          <a:bodyPr/>
          <a:lstStyle/>
          <a:p>
            <a:r>
              <a:rPr lang="en-GB" dirty="0"/>
              <a:t>Output tables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EE17B4-1CFA-4DA5-9E9A-BF398E6F0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85755" y="1636890"/>
            <a:ext cx="8225979" cy="427037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3F00D-E655-4D5F-BEAD-44BC3164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FA8-502F-4040-BB3A-C027D4B0F640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B72651-E8F0-4939-A9C3-F2D1DD53986B}"/>
              </a:ext>
            </a:extLst>
          </p:cNvPr>
          <p:cNvSpPr txBox="1"/>
          <p:nvPr/>
        </p:nvSpPr>
        <p:spPr>
          <a:xfrm>
            <a:off x="3048000" y="1919675"/>
            <a:ext cx="6096000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05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417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F1490-C18B-4D80-B866-40F71A9FB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992" y="491249"/>
            <a:ext cx="9223263" cy="1325563"/>
          </a:xfrm>
        </p:spPr>
        <p:txBody>
          <a:bodyPr/>
          <a:lstStyle/>
          <a:p>
            <a:r>
              <a:rPr lang="en-GB" dirty="0"/>
              <a:t>Parameters used in the simulations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3F00D-E655-4D5F-BEAD-44BC3164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FA8-502F-4040-BB3A-C027D4B0F640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B72651-E8F0-4939-A9C3-F2D1DD53986B}"/>
              </a:ext>
            </a:extLst>
          </p:cNvPr>
          <p:cNvSpPr txBox="1"/>
          <p:nvPr/>
        </p:nvSpPr>
        <p:spPr>
          <a:xfrm>
            <a:off x="3048000" y="1919675"/>
            <a:ext cx="6096000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05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0D6CC43-5E63-441E-82B2-A16A9A1B9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07438" y="1541846"/>
            <a:ext cx="4884047" cy="4351338"/>
          </a:xfrm>
        </p:spPr>
      </p:pic>
    </p:spTree>
    <p:extLst>
      <p:ext uri="{BB962C8B-B14F-4D97-AF65-F5344CB8AC3E}">
        <p14:creationId xmlns:p14="http://schemas.microsoft.com/office/powerpoint/2010/main" val="3413070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F1490-C18B-4D80-B866-40F71A9FB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992" y="491249"/>
            <a:ext cx="9223263" cy="1325563"/>
          </a:xfrm>
        </p:spPr>
        <p:txBody>
          <a:bodyPr/>
          <a:lstStyle/>
          <a:p>
            <a:r>
              <a:rPr lang="en-GB" dirty="0"/>
              <a:t>Merged dataset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3F00D-E655-4D5F-BEAD-44BC3164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FA8-502F-4040-BB3A-C027D4B0F640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B72651-E8F0-4939-A9C3-F2D1DD53986B}"/>
              </a:ext>
            </a:extLst>
          </p:cNvPr>
          <p:cNvSpPr txBox="1"/>
          <p:nvPr/>
        </p:nvSpPr>
        <p:spPr>
          <a:xfrm>
            <a:off x="3048000" y="1919675"/>
            <a:ext cx="6096000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05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CBFED4C-2A0B-45C2-AFD6-1A92A1F5D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4915" y="1404432"/>
            <a:ext cx="6990449" cy="4544811"/>
          </a:xfrm>
        </p:spPr>
      </p:pic>
    </p:spTree>
    <p:extLst>
      <p:ext uri="{BB962C8B-B14F-4D97-AF65-F5344CB8AC3E}">
        <p14:creationId xmlns:p14="http://schemas.microsoft.com/office/powerpoint/2010/main" val="3082148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AE6D-7E89-D74D-9606-A1C8F553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934ED-C06F-D44E-B912-ECF228D0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13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56B939-941F-1D41-899F-7DBFC475F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8" y="1692277"/>
            <a:ext cx="6128742" cy="451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2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F1490-C18B-4D80-B866-40F71A9FB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992" y="491249"/>
            <a:ext cx="9223263" cy="1325563"/>
          </a:xfrm>
        </p:spPr>
        <p:txBody>
          <a:bodyPr/>
          <a:lstStyle/>
          <a:p>
            <a:r>
              <a:rPr lang="en-GB" dirty="0"/>
              <a:t>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3F00D-E655-4D5F-BEAD-44BC3164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FA8-502F-4040-BB3A-C027D4B0F640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B72651-E8F0-4939-A9C3-F2D1DD53986B}"/>
              </a:ext>
            </a:extLst>
          </p:cNvPr>
          <p:cNvSpPr txBox="1"/>
          <p:nvPr/>
        </p:nvSpPr>
        <p:spPr>
          <a:xfrm>
            <a:off x="3048000" y="1919675"/>
            <a:ext cx="6096000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05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F9FD5F-2538-4FEE-AF9C-678EC5436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641" y="1457762"/>
            <a:ext cx="9735207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1. Remove HICBC in 2025 </a:t>
            </a:r>
          </a:p>
          <a:p>
            <a:pPr marL="457200" lvl="1" indent="0">
              <a:buNone/>
            </a:pPr>
            <a:r>
              <a:rPr lang="en-US" dirty="0"/>
              <a:t>a) customized fiscal tables</a:t>
            </a:r>
          </a:p>
          <a:p>
            <a:pPr marL="457200" lvl="1" indent="0">
              <a:buNone/>
            </a:pPr>
            <a:r>
              <a:rPr lang="en-US" dirty="0"/>
              <a:t>b) changes in mean income by number of earners and region</a:t>
            </a:r>
          </a:p>
          <a:p>
            <a:pPr marL="457200" lvl="1" indent="0">
              <a:buNone/>
            </a:pPr>
            <a:r>
              <a:rPr lang="en-US" dirty="0"/>
              <a:t>c) poverty reduction by number of earners and region</a:t>
            </a:r>
          </a:p>
          <a:p>
            <a:pPr marL="457200" lvl="1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2. Uprate income tax thresholds with inflation in 2025</a:t>
            </a:r>
          </a:p>
          <a:p>
            <a:pPr marL="457200" lvl="1" indent="0">
              <a:buNone/>
            </a:pPr>
            <a:r>
              <a:rPr lang="en-US" dirty="0"/>
              <a:t>a) customized fiscal tables </a:t>
            </a:r>
          </a:p>
          <a:p>
            <a:pPr marL="457200" lvl="1" indent="0">
              <a:buNone/>
            </a:pPr>
            <a:r>
              <a:rPr lang="en-US" dirty="0"/>
              <a:t>b) average tax burden by income decile</a:t>
            </a:r>
          </a:p>
          <a:p>
            <a:pPr marL="457200" lvl="1" indent="0">
              <a:buNone/>
            </a:pPr>
            <a:r>
              <a:rPr lang="en-US" dirty="0"/>
              <a:t>c) inequality, redistributive impact and </a:t>
            </a:r>
            <a:r>
              <a:rPr lang="en-US" dirty="0" err="1"/>
              <a:t>Kakwani</a:t>
            </a:r>
            <a:endParaRPr lang="en-US" dirty="0"/>
          </a:p>
          <a:p>
            <a:pPr marL="457200" lvl="1" indent="0">
              <a:buNone/>
            </a:pP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3062621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F1490-C18B-4D80-B866-40F71A9FB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992" y="491249"/>
            <a:ext cx="9223263" cy="1325563"/>
          </a:xfrm>
        </p:spPr>
        <p:txBody>
          <a:bodyPr/>
          <a:lstStyle/>
          <a:p>
            <a:r>
              <a:rPr lang="en-GB" dirty="0"/>
              <a:t>Final remarks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3F00D-E655-4D5F-BEAD-44BC3164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FA8-502F-4040-BB3A-C027D4B0F640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B72651-E8F0-4939-A9C3-F2D1DD53986B}"/>
              </a:ext>
            </a:extLst>
          </p:cNvPr>
          <p:cNvSpPr txBox="1"/>
          <p:nvPr/>
        </p:nvSpPr>
        <p:spPr>
          <a:xfrm>
            <a:off x="3048000" y="1919675"/>
            <a:ext cx="6096000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05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1455AA-112B-432D-B83E-8B1D0B0F9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en-GB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/>
              <a:t>Think carefully about what you want to calculate</a:t>
            </a:r>
          </a:p>
          <a:p>
            <a:pPr marL="571500" indent="-342900">
              <a:lnSpc>
                <a:spcPct val="70000"/>
              </a:lnSpc>
            </a:pPr>
            <a:r>
              <a:rPr lang="en-US" sz="2800" dirty="0"/>
              <a:t>Always check help and metadata</a:t>
            </a:r>
          </a:p>
          <a:p>
            <a:pPr marL="571500" indent="-342900">
              <a:lnSpc>
                <a:spcPct val="70000"/>
              </a:lnSpc>
            </a:pPr>
            <a:r>
              <a:rPr lang="en-GB" sz="2800" dirty="0"/>
              <a:t>Don’t delete the EM logs</a:t>
            </a:r>
          </a:p>
          <a:p>
            <a:pPr marL="571500" indent="-342900">
              <a:lnSpc>
                <a:spcPct val="70000"/>
              </a:lnSpc>
            </a:pPr>
            <a:r>
              <a:rPr lang="en-GB" sz="2800" dirty="0"/>
              <a:t>Send us feedback through the UKMOD user forum</a:t>
            </a:r>
          </a:p>
        </p:txBody>
      </p:sp>
    </p:spTree>
    <p:extLst>
      <p:ext uri="{BB962C8B-B14F-4D97-AF65-F5344CB8AC3E}">
        <p14:creationId xmlns:p14="http://schemas.microsoft.com/office/powerpoint/2010/main" val="3248741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3F00D-E655-4D5F-BEAD-44BC3164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FA8-502F-4040-BB3A-C027D4B0F640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B72651-E8F0-4939-A9C3-F2D1DD53986B}"/>
              </a:ext>
            </a:extLst>
          </p:cNvPr>
          <p:cNvSpPr txBox="1"/>
          <p:nvPr/>
        </p:nvSpPr>
        <p:spPr>
          <a:xfrm>
            <a:off x="3048000" y="1919675"/>
            <a:ext cx="6096000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05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1455AA-112B-432D-B83E-8B1D0B0F9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107" y="1633476"/>
            <a:ext cx="7933267" cy="4415896"/>
          </a:xfrm>
        </p:spPr>
        <p:txBody>
          <a:bodyPr>
            <a:normAutofit/>
          </a:bodyPr>
          <a:lstStyle/>
          <a:p>
            <a:pPr algn="l"/>
            <a:endParaRPr lang="en-GB" sz="4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7200" dirty="0"/>
              <a:t>Thank you 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747313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5F046-3177-4BA0-80BE-77C8C88C2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C4979-065C-4ADA-A0B8-6F568CB3B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InDepth Analysis plugin is the result of the joint effort of the Greek Council of Economic Advisors (SOE), the Directorate General for Structural Reform Support (DG REFORM) , ISER University of Essex and the Joint Research Centre (JRC).  </a:t>
            </a:r>
          </a:p>
          <a:p>
            <a:r>
              <a:rPr lang="en-US" sz="2800" dirty="0"/>
              <a:t>We would especially like to thank the contribution of Christine </a:t>
            </a:r>
            <a:r>
              <a:rPr lang="en-US" sz="2800" dirty="0" err="1"/>
              <a:t>Lietz</a:t>
            </a:r>
            <a:r>
              <a:rPr lang="en-US" sz="2800" dirty="0"/>
              <a:t> , </a:t>
            </a:r>
            <a:r>
              <a:rPr lang="en-US" sz="2800" dirty="0" err="1"/>
              <a:t>Chrysa</a:t>
            </a:r>
            <a:r>
              <a:rPr lang="en-US" sz="2800" dirty="0"/>
              <a:t> </a:t>
            </a:r>
            <a:r>
              <a:rPr lang="en-US" sz="2800" dirty="0" err="1"/>
              <a:t>Leventi</a:t>
            </a:r>
            <a:r>
              <a:rPr lang="en-US" sz="2800" dirty="0"/>
              <a:t>, Eirini </a:t>
            </a:r>
            <a:r>
              <a:rPr lang="en-US" sz="2800" dirty="0" err="1"/>
              <a:t>Andriopoulou</a:t>
            </a:r>
            <a:r>
              <a:rPr lang="en-US" sz="2800" dirty="0"/>
              <a:t>, Kostas Manios and </a:t>
            </a:r>
            <a:r>
              <a:rPr lang="en-US" sz="2800" dirty="0" err="1"/>
              <a:t>Lazaros</a:t>
            </a:r>
            <a:r>
              <a:rPr lang="en-US" sz="2800" dirty="0"/>
              <a:t> </a:t>
            </a:r>
            <a:r>
              <a:rPr lang="en-US" sz="2800" dirty="0" err="1"/>
              <a:t>Dimitriadis</a:t>
            </a:r>
            <a:r>
              <a:rPr lang="en-US" sz="2800" dirty="0"/>
              <a:t>.</a:t>
            </a:r>
            <a:endParaRPr lang="en-GB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E774F-7B94-4FB8-924A-07B416EF9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FA8-502F-4040-BB3A-C027D4B0F640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585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F1490-C18B-4D80-B866-40F71A9FB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116" y="365125"/>
            <a:ext cx="9223263" cy="1325563"/>
          </a:xfrm>
        </p:spPr>
        <p:txBody>
          <a:bodyPr/>
          <a:lstStyle/>
          <a:p>
            <a:r>
              <a:rPr lang="en-GB" dirty="0"/>
              <a:t>Outline of the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E0F3D-7838-4A98-ADBB-E83866AD3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64" y="2037210"/>
            <a:ext cx="10515600" cy="3161807"/>
          </a:xfrm>
        </p:spPr>
        <p:txBody>
          <a:bodyPr>
            <a:normAutofit/>
          </a:bodyPr>
          <a:lstStyle/>
          <a:p>
            <a:endParaRPr lang="en-GB" sz="2400" dirty="0"/>
          </a:p>
          <a:p>
            <a:r>
              <a:rPr lang="en-US" sz="2800" dirty="0"/>
              <a:t>Presentation of the tool </a:t>
            </a:r>
          </a:p>
          <a:p>
            <a:r>
              <a:rPr lang="en-US" sz="2800" dirty="0"/>
              <a:t>Presentation of examples </a:t>
            </a:r>
          </a:p>
          <a:p>
            <a:r>
              <a:rPr lang="en-US" sz="2800" dirty="0"/>
              <a:t>Q&amp;A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3F00D-E655-4D5F-BEAD-44BC3164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FA8-502F-4040-BB3A-C027D4B0F640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503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F1490-C18B-4D80-B866-40F71A9FB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116" y="365125"/>
            <a:ext cx="9223263" cy="1325563"/>
          </a:xfrm>
        </p:spPr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E0F3D-7838-4A98-ADBB-E83866AD3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136" y="1941417"/>
            <a:ext cx="10515600" cy="3841074"/>
          </a:xfrm>
        </p:spPr>
        <p:txBody>
          <a:bodyPr>
            <a:normAutofit/>
          </a:bodyPr>
          <a:lstStyle/>
          <a:p>
            <a:r>
              <a:rPr lang="en-GB" sz="2400" dirty="0"/>
              <a:t>EUROMOD Applications : Two plugins to obtain summary statistics </a:t>
            </a:r>
          </a:p>
          <a:p>
            <a:endParaRPr lang="en-GB" sz="2400" dirty="0"/>
          </a:p>
          <a:p>
            <a:pPr lvl="2"/>
            <a:r>
              <a:rPr lang="en-GB" sz="2400" b="1" dirty="0"/>
              <a:t>Statistics Presenter</a:t>
            </a:r>
            <a:endParaRPr lang="en-GB" sz="2400" dirty="0"/>
          </a:p>
          <a:p>
            <a:pPr lvl="3"/>
            <a:r>
              <a:rPr lang="en-US" sz="2000" dirty="0"/>
              <a:t>Descriptive statistics of income and population </a:t>
            </a:r>
          </a:p>
          <a:p>
            <a:pPr lvl="3"/>
            <a:r>
              <a:rPr lang="en-US" sz="2000" dirty="0"/>
              <a:t>Predefined tables for budgetary and distributional impact</a:t>
            </a:r>
          </a:p>
          <a:p>
            <a:pPr lvl="2"/>
            <a:endParaRPr lang="en-GB" sz="2400" dirty="0"/>
          </a:p>
          <a:p>
            <a:pPr lvl="2"/>
            <a:r>
              <a:rPr lang="en-GB" sz="2400" b="1" dirty="0"/>
              <a:t>In-depth Analysis</a:t>
            </a:r>
            <a:endParaRPr lang="en-GB" sz="2400" dirty="0"/>
          </a:p>
          <a:p>
            <a:pPr lvl="3"/>
            <a:r>
              <a:rPr lang="en-US" sz="2000" dirty="0"/>
              <a:t>Customized tables for budgetary and distributional impact of reforms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3F00D-E655-4D5F-BEAD-44BC3164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FA8-502F-4040-BB3A-C027D4B0F640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1D47C3-22DF-4A7E-981F-D55D0A4BB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81" y="2791748"/>
            <a:ext cx="624468" cy="7359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CB291C-1AB1-4708-A93C-00AEFBCD2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06" y="4254120"/>
            <a:ext cx="713678" cy="735980"/>
          </a:xfrm>
          <a:prstGeom prst="rect">
            <a:avLst/>
          </a:prstGeom>
        </p:spPr>
      </p:pic>
      <p:pic>
        <p:nvPicPr>
          <p:cNvPr id="1026" name="Picture 1">
            <a:extLst>
              <a:ext uri="{FF2B5EF4-FFF2-40B4-BE49-F238E27FC236}">
                <a16:creationId xmlns:a16="http://schemas.microsoft.com/office/drawing/2014/main" id="{A8EADE36-35E2-3C59-077A-B3E771501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0" r="77176" b="88124"/>
          <a:stretch>
            <a:fillRect/>
          </a:stretch>
        </p:blipFill>
        <p:spPr bwMode="auto">
          <a:xfrm>
            <a:off x="4396009" y="993590"/>
            <a:ext cx="3899285" cy="65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008200E-B2C2-E941-948D-CC6855CA9840}"/>
              </a:ext>
            </a:extLst>
          </p:cNvPr>
          <p:cNvSpPr/>
          <p:nvPr/>
        </p:nvSpPr>
        <p:spPr>
          <a:xfrm>
            <a:off x="6251945" y="797440"/>
            <a:ext cx="765544" cy="99946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3013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F1490-C18B-4D80-B866-40F71A9FB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992" y="491249"/>
            <a:ext cx="9223263" cy="1325563"/>
          </a:xfrm>
        </p:spPr>
        <p:txBody>
          <a:bodyPr/>
          <a:lstStyle/>
          <a:p>
            <a:r>
              <a:rPr lang="en-GB" dirty="0"/>
              <a:t>In-depth Analysis plugin: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E0F3D-7838-4A98-ADBB-E83866AD3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454" y="1850126"/>
            <a:ext cx="10515600" cy="4046177"/>
          </a:xfrm>
        </p:spPr>
        <p:txBody>
          <a:bodyPr>
            <a:normAutofit/>
          </a:bodyPr>
          <a:lstStyle/>
          <a:p>
            <a:r>
              <a:rPr lang="en-US" sz="3200" dirty="0"/>
              <a:t>Three categories:</a:t>
            </a:r>
          </a:p>
          <a:p>
            <a:pPr lvl="1"/>
            <a:r>
              <a:rPr lang="en-US" sz="2400" dirty="0"/>
              <a:t>Fiscal (4 tables) </a:t>
            </a:r>
            <a:r>
              <a:rPr lang="en-US" sz="2400" dirty="0">
                <a:sym typeface="Wingdings" panose="05000000000000000000" pitchFamily="2" charset="2"/>
              </a:rPr>
              <a:t> </a:t>
            </a:r>
            <a:r>
              <a:rPr lang="en-US" sz="2400" dirty="0"/>
              <a:t>full disaggregation of taxes and benefits: totals and taxpayers/beneficiaries for each</a:t>
            </a:r>
          </a:p>
          <a:p>
            <a:pPr lvl="1"/>
            <a:r>
              <a:rPr lang="en-US" sz="2400" dirty="0"/>
              <a:t>Distributional (8 tables) </a:t>
            </a:r>
            <a:r>
              <a:rPr lang="en-US" sz="2400" dirty="0">
                <a:sym typeface="Wingdings" panose="05000000000000000000" pitchFamily="2" charset="2"/>
              </a:rPr>
              <a:t> </a:t>
            </a:r>
            <a:r>
              <a:rPr lang="en-US" sz="2400" dirty="0"/>
              <a:t>totals, means, taxpayers/beneficiaries and winners/losers, by selected breakdown variable(s) and target population</a:t>
            </a:r>
          </a:p>
          <a:p>
            <a:pPr lvl="1"/>
            <a:r>
              <a:rPr lang="en-US" sz="2400" dirty="0"/>
              <a:t>Inequality and poverty (6 tables) </a:t>
            </a:r>
            <a:r>
              <a:rPr lang="en-US" sz="2400" dirty="0">
                <a:sym typeface="Wingdings" panose="05000000000000000000" pitchFamily="2" charset="2"/>
              </a:rPr>
              <a:t> </a:t>
            </a:r>
            <a:r>
              <a:rPr lang="en-US" sz="2400" dirty="0"/>
              <a:t>inequality, progressivity, redistribution and AROP rates and gaps</a:t>
            </a:r>
          </a:p>
          <a:p>
            <a:r>
              <a:rPr lang="en-US" sz="3200" dirty="0"/>
              <a:t>Fully customizable table templates (parameters and titles)</a:t>
            </a:r>
          </a:p>
          <a:p>
            <a:r>
              <a:rPr lang="en-US" sz="3200" dirty="0"/>
              <a:t>Results shown on screen and exportable to Excel</a:t>
            </a:r>
            <a:endParaRPr lang="en-GB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3F00D-E655-4D5F-BEAD-44BC3164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FA8-502F-4040-BB3A-C027D4B0F64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B72651-E8F0-4939-A9C3-F2D1DD53986B}"/>
              </a:ext>
            </a:extLst>
          </p:cNvPr>
          <p:cNvSpPr txBox="1"/>
          <p:nvPr/>
        </p:nvSpPr>
        <p:spPr>
          <a:xfrm>
            <a:off x="3048000" y="1919675"/>
            <a:ext cx="6096000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05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CE95FA-3D81-4995-A01A-AABC64A9D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447" y="855724"/>
            <a:ext cx="713678" cy="73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7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F1490-C18B-4D80-B866-40F71A9FB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61" y="1784022"/>
            <a:ext cx="3474243" cy="1325563"/>
          </a:xfrm>
        </p:spPr>
        <p:txBody>
          <a:bodyPr/>
          <a:lstStyle/>
          <a:p>
            <a:r>
              <a:rPr lang="en-GB" dirty="0"/>
              <a:t>Main dialog box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3F00D-E655-4D5F-BEAD-44BC3164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FA8-502F-4040-BB3A-C027D4B0F640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CFA720-F2C3-4BAC-806D-2FB720780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681" y="566745"/>
            <a:ext cx="6646256" cy="54428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6F4F99-F968-47EF-8A6E-8FAF6FECB83F}"/>
              </a:ext>
            </a:extLst>
          </p:cNvPr>
          <p:cNvSpPr txBox="1"/>
          <p:nvPr/>
        </p:nvSpPr>
        <p:spPr>
          <a:xfrm>
            <a:off x="588580" y="2890346"/>
            <a:ext cx="2501462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Selection of baseline(s)/reform(s) and labels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F64A2E-21BE-4F19-B7B4-5CAB4EF19D1D}"/>
              </a:ext>
            </a:extLst>
          </p:cNvPr>
          <p:cNvCxnSpPr>
            <a:cxnSpLocks/>
          </p:cNvCxnSpPr>
          <p:nvPr/>
        </p:nvCxnSpPr>
        <p:spPr>
          <a:xfrm flipV="1">
            <a:off x="3090042" y="1881352"/>
            <a:ext cx="1513489" cy="15096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9070A59-A478-4665-BC12-3B9F805CB79D}"/>
              </a:ext>
            </a:extLst>
          </p:cNvPr>
          <p:cNvSpPr txBox="1"/>
          <p:nvPr/>
        </p:nvSpPr>
        <p:spPr>
          <a:xfrm>
            <a:off x="6978869" y="273270"/>
            <a:ext cx="3205656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Customisation of parameters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0F71E14-C1C6-4202-996C-C0EAD9A3D7C3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5150071" y="473325"/>
            <a:ext cx="1828798" cy="38852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A7F7475-2C96-4A12-9F6B-A56E9B2E7901}"/>
              </a:ext>
            </a:extLst>
          </p:cNvPr>
          <p:cNvSpPr txBox="1"/>
          <p:nvPr/>
        </p:nvSpPr>
        <p:spPr>
          <a:xfrm>
            <a:off x="2054772" y="183933"/>
            <a:ext cx="313208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Set/load set of parameters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3B15EE2-831B-4FCA-8795-C6A397D33570}"/>
              </a:ext>
            </a:extLst>
          </p:cNvPr>
          <p:cNvCxnSpPr>
            <a:cxnSpLocks/>
          </p:cNvCxnSpPr>
          <p:nvPr/>
        </p:nvCxnSpPr>
        <p:spPr>
          <a:xfrm flipV="1">
            <a:off x="3063767" y="3069021"/>
            <a:ext cx="1770992" cy="3482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D4F6289-9139-4A33-831F-3E677806DCE1}"/>
              </a:ext>
            </a:extLst>
          </p:cNvPr>
          <p:cNvSpPr txBox="1"/>
          <p:nvPr/>
        </p:nvSpPr>
        <p:spPr>
          <a:xfrm>
            <a:off x="1298028" y="4682361"/>
            <a:ext cx="1550276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Selection of benchmark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051BA5F-F07C-4E54-91A6-7594BEFEA716}"/>
              </a:ext>
            </a:extLst>
          </p:cNvPr>
          <p:cNvCxnSpPr>
            <a:cxnSpLocks/>
          </p:cNvCxnSpPr>
          <p:nvPr/>
        </p:nvCxnSpPr>
        <p:spPr>
          <a:xfrm>
            <a:off x="2848305" y="5041127"/>
            <a:ext cx="1292771" cy="879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95D2903-A96C-49C5-BC3B-7A05552E13C7}"/>
              </a:ext>
            </a:extLst>
          </p:cNvPr>
          <p:cNvSpPr txBox="1"/>
          <p:nvPr/>
        </p:nvSpPr>
        <p:spPr>
          <a:xfrm>
            <a:off x="10604938" y="1802525"/>
            <a:ext cx="1418896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Selection of tables to be displayed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A04DE64-69F3-4775-BB0B-28052C95C0E0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9385740" y="2310357"/>
            <a:ext cx="1219198" cy="632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6A00318-F644-469B-A4C4-677D52A08677}"/>
              </a:ext>
            </a:extLst>
          </p:cNvPr>
          <p:cNvSpPr txBox="1"/>
          <p:nvPr/>
        </p:nvSpPr>
        <p:spPr>
          <a:xfrm>
            <a:off x="5129048" y="6066031"/>
            <a:ext cx="6011918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Option for saving merged dataset (variable names starting with b_* for baseline, r1*_for reform1, etc.) 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B03F46F-2FA0-4B96-BF81-720BA1789D9C}"/>
              </a:ext>
            </a:extLst>
          </p:cNvPr>
          <p:cNvCxnSpPr>
            <a:cxnSpLocks/>
          </p:cNvCxnSpPr>
          <p:nvPr/>
        </p:nvCxnSpPr>
        <p:spPr>
          <a:xfrm flipH="1" flipV="1">
            <a:off x="4141076" y="5477452"/>
            <a:ext cx="987972" cy="9188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35F0D98-0474-42FC-9BEE-F54D50A1E481}"/>
              </a:ext>
            </a:extLst>
          </p:cNvPr>
          <p:cNvCxnSpPr>
            <a:cxnSpLocks/>
          </p:cNvCxnSpPr>
          <p:nvPr/>
        </p:nvCxnSpPr>
        <p:spPr>
          <a:xfrm>
            <a:off x="3410608" y="611017"/>
            <a:ext cx="730468" cy="3033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4C24C74-04F3-4E6F-AF5B-9F07670B4E74}"/>
              </a:ext>
            </a:extLst>
          </p:cNvPr>
          <p:cNvSpPr txBox="1"/>
          <p:nvPr/>
        </p:nvSpPr>
        <p:spPr>
          <a:xfrm>
            <a:off x="11067393" y="5423339"/>
            <a:ext cx="72521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Run!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920D92-5209-4933-A7B8-87AE3837CA23}"/>
              </a:ext>
            </a:extLst>
          </p:cNvPr>
          <p:cNvCxnSpPr>
            <a:cxnSpLocks/>
          </p:cNvCxnSpPr>
          <p:nvPr/>
        </p:nvCxnSpPr>
        <p:spPr>
          <a:xfrm flipH="1">
            <a:off x="10247586" y="5634961"/>
            <a:ext cx="814553" cy="826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76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  <p:bldP spid="23" grpId="0" animBg="1"/>
      <p:bldP spid="27" grpId="0" animBg="1"/>
      <p:bldP spid="32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F1490-C18B-4D80-B866-40F71A9FB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970" y="107426"/>
            <a:ext cx="4748720" cy="1100485"/>
          </a:xfrm>
        </p:spPr>
        <p:txBody>
          <a:bodyPr/>
          <a:lstStyle/>
          <a:p>
            <a:r>
              <a:rPr lang="en-GB" dirty="0"/>
              <a:t>Fiscal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3F00D-E655-4D5F-BEAD-44BC3164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FA8-502F-4040-BB3A-C027D4B0F640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B72651-E8F0-4939-A9C3-F2D1DD53986B}"/>
              </a:ext>
            </a:extLst>
          </p:cNvPr>
          <p:cNvSpPr txBox="1"/>
          <p:nvPr/>
        </p:nvSpPr>
        <p:spPr>
          <a:xfrm>
            <a:off x="3048000" y="1919675"/>
            <a:ext cx="6096000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05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259D80-C7CA-4612-A933-77B27C93C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443" y="1207641"/>
            <a:ext cx="8228223" cy="49467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622753-BC5B-424E-8251-04C6816344AD}"/>
              </a:ext>
            </a:extLst>
          </p:cNvPr>
          <p:cNvSpPr txBox="1"/>
          <p:nvPr/>
        </p:nvSpPr>
        <p:spPr>
          <a:xfrm>
            <a:off x="310056" y="2159877"/>
            <a:ext cx="143466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Title of the group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7D1BD99-4BE9-47C6-902B-9419EAF374AE}"/>
              </a:ext>
            </a:extLst>
          </p:cNvPr>
          <p:cNvCxnSpPr>
            <a:cxnSpLocks/>
          </p:cNvCxnSpPr>
          <p:nvPr/>
        </p:nvCxnSpPr>
        <p:spPr>
          <a:xfrm flipV="1">
            <a:off x="1755229" y="2165131"/>
            <a:ext cx="1786757" cy="3640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711F4D1-6EF8-4965-8292-E20FC7387F12}"/>
              </a:ext>
            </a:extLst>
          </p:cNvPr>
          <p:cNvSpPr txBox="1"/>
          <p:nvPr/>
        </p:nvSpPr>
        <p:spPr>
          <a:xfrm>
            <a:off x="294290" y="3247697"/>
            <a:ext cx="143466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Titles of the tables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4924DBC-68DE-460F-8D61-B72C9C20D632}"/>
              </a:ext>
            </a:extLst>
          </p:cNvPr>
          <p:cNvCxnSpPr>
            <a:cxnSpLocks/>
          </p:cNvCxnSpPr>
          <p:nvPr/>
        </p:nvCxnSpPr>
        <p:spPr>
          <a:xfrm flipV="1">
            <a:off x="1728953" y="2669628"/>
            <a:ext cx="1770991" cy="9158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58EAA39-20D3-4AD4-9570-B90DE4EDD08D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1728952" y="3090042"/>
            <a:ext cx="1581807" cy="5115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C3A4C09-7367-4A04-B335-9440A956F31A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728952" y="3601640"/>
            <a:ext cx="1487214" cy="1734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C3831157-24A3-4F64-B86D-C01CC65802EB}"/>
              </a:ext>
            </a:extLst>
          </p:cNvPr>
          <p:cNvSpPr/>
          <p:nvPr/>
        </p:nvSpPr>
        <p:spPr>
          <a:xfrm>
            <a:off x="2690648" y="1429407"/>
            <a:ext cx="914400" cy="2627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C1090F-961E-4847-B008-61F81B6D1DCC}"/>
              </a:ext>
            </a:extLst>
          </p:cNvPr>
          <p:cNvSpPr txBox="1"/>
          <p:nvPr/>
        </p:nvSpPr>
        <p:spPr>
          <a:xfrm>
            <a:off x="363844" y="4630178"/>
            <a:ext cx="143466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Level of analysis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DD12BD7-3D1E-458B-952D-3D623D2444BD}"/>
              </a:ext>
            </a:extLst>
          </p:cNvPr>
          <p:cNvCxnSpPr>
            <a:cxnSpLocks/>
          </p:cNvCxnSpPr>
          <p:nvPr/>
        </p:nvCxnSpPr>
        <p:spPr>
          <a:xfrm flipV="1">
            <a:off x="1798754" y="3345628"/>
            <a:ext cx="2644154" cy="16540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58652B0-7245-4632-9A86-2B0C989C9C96}"/>
              </a:ext>
            </a:extLst>
          </p:cNvPr>
          <p:cNvSpPr txBox="1"/>
          <p:nvPr/>
        </p:nvSpPr>
        <p:spPr>
          <a:xfrm>
            <a:off x="3478924" y="4508940"/>
            <a:ext cx="248044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Criterion for identifying benefit receivers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DCD7A0D-0CE6-46D5-B8C2-61AA9C142E2B}"/>
              </a:ext>
            </a:extLst>
          </p:cNvPr>
          <p:cNvCxnSpPr>
            <a:cxnSpLocks/>
          </p:cNvCxnSpPr>
          <p:nvPr/>
        </p:nvCxnSpPr>
        <p:spPr>
          <a:xfrm flipV="1">
            <a:off x="4703380" y="3394841"/>
            <a:ext cx="1623848" cy="11155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3E4D435-D2B6-4C47-A05B-A4E6462CB2D0}"/>
              </a:ext>
            </a:extLst>
          </p:cNvPr>
          <p:cNvSpPr txBox="1"/>
          <p:nvPr/>
        </p:nvSpPr>
        <p:spPr>
          <a:xfrm>
            <a:off x="6364014" y="4503684"/>
            <a:ext cx="1445172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Criterion for identifying other cases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FD1F667-BBA0-4718-A1CD-A4736505991A}"/>
              </a:ext>
            </a:extLst>
          </p:cNvPr>
          <p:cNvCxnSpPr>
            <a:cxnSpLocks/>
          </p:cNvCxnSpPr>
          <p:nvPr/>
        </p:nvCxnSpPr>
        <p:spPr>
          <a:xfrm flipV="1">
            <a:off x="7115504" y="3342290"/>
            <a:ext cx="2575034" cy="11733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EF253F9-1B66-4045-965C-D89793177DF0}"/>
              </a:ext>
            </a:extLst>
          </p:cNvPr>
          <p:cNvSpPr txBox="1"/>
          <p:nvPr/>
        </p:nvSpPr>
        <p:spPr>
          <a:xfrm>
            <a:off x="8595361" y="675323"/>
            <a:ext cx="3133936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Fully customisable tables, same logic as 1.1 and 1.2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02536D6-22C3-4ACF-A4DD-9794A2A06BDF}"/>
              </a:ext>
            </a:extLst>
          </p:cNvPr>
          <p:cNvCxnSpPr>
            <a:cxnSpLocks/>
          </p:cNvCxnSpPr>
          <p:nvPr/>
        </p:nvCxnSpPr>
        <p:spPr>
          <a:xfrm flipH="1">
            <a:off x="9983097" y="1409252"/>
            <a:ext cx="150607" cy="26248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4D01E41-A1A8-4ED7-B646-EB2C1029E5AC}"/>
              </a:ext>
            </a:extLst>
          </p:cNvPr>
          <p:cNvSpPr txBox="1"/>
          <p:nvPr/>
        </p:nvSpPr>
        <p:spPr>
          <a:xfrm>
            <a:off x="10752083" y="4098542"/>
            <a:ext cx="1198179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Reset to default values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BD5B536-AE78-41BE-B184-7CC87EAD733B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0184525" y="5114205"/>
            <a:ext cx="1166648" cy="7926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10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1" grpId="0" animBg="1"/>
      <p:bldP spid="24" grpId="0" animBg="1"/>
      <p:bldP spid="28" grpId="0" animBg="1"/>
      <p:bldP spid="31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F1490-C18B-4D80-B866-40F71A9FB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41" y="1877621"/>
            <a:ext cx="3246992" cy="1325563"/>
          </a:xfrm>
        </p:spPr>
        <p:txBody>
          <a:bodyPr/>
          <a:lstStyle/>
          <a:p>
            <a:r>
              <a:rPr lang="en-GB" dirty="0"/>
              <a:t>Distributional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3F00D-E655-4D5F-BEAD-44BC3164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FA8-502F-4040-BB3A-C027D4B0F640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B72651-E8F0-4939-A9C3-F2D1DD53986B}"/>
              </a:ext>
            </a:extLst>
          </p:cNvPr>
          <p:cNvSpPr txBox="1"/>
          <p:nvPr/>
        </p:nvSpPr>
        <p:spPr>
          <a:xfrm>
            <a:off x="3048000" y="1919675"/>
            <a:ext cx="6096000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05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539820-972B-4F78-896D-A020BB506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372" y="469556"/>
            <a:ext cx="6126887" cy="56642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4149BC-5847-4692-AE7A-6351D99CFF28}"/>
              </a:ext>
            </a:extLst>
          </p:cNvPr>
          <p:cNvSpPr txBox="1"/>
          <p:nvPr/>
        </p:nvSpPr>
        <p:spPr>
          <a:xfrm>
            <a:off x="1927514" y="212908"/>
            <a:ext cx="1803659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Breakdown variables for tables 2.x (categorical or quantiles)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E5818F-5338-4765-9D23-A62336625AB9}"/>
              </a:ext>
            </a:extLst>
          </p:cNvPr>
          <p:cNvCxnSpPr>
            <a:cxnSpLocks/>
          </p:cNvCxnSpPr>
          <p:nvPr/>
        </p:nvCxnSpPr>
        <p:spPr>
          <a:xfrm flipV="1">
            <a:off x="3722146" y="1110881"/>
            <a:ext cx="650157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192951C-CA16-4FA1-9D2A-AD4CC4B981C6}"/>
              </a:ext>
            </a:extLst>
          </p:cNvPr>
          <p:cNvSpPr txBox="1"/>
          <p:nvPr/>
        </p:nvSpPr>
        <p:spPr>
          <a:xfrm>
            <a:off x="471830" y="3182078"/>
            <a:ext cx="3196281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Variables for number of payers/receivers, totals and means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8CDA5AE-CBB2-45A1-9740-4D95FACBBBD4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3668111" y="3447397"/>
            <a:ext cx="746235" cy="2425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AC3522A-39BE-408C-812A-E8EF0AF06912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668111" y="3689910"/>
            <a:ext cx="714703" cy="11133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21CBD31-572D-4CF5-8CA1-8C2B6A4D7BA7}"/>
              </a:ext>
            </a:extLst>
          </p:cNvPr>
          <p:cNvCxnSpPr>
            <a:cxnSpLocks/>
          </p:cNvCxnSpPr>
          <p:nvPr/>
        </p:nvCxnSpPr>
        <p:spPr>
          <a:xfrm flipV="1">
            <a:off x="3668110" y="2039007"/>
            <a:ext cx="683172" cy="16403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3C0E91B-52D5-4D8A-AEF0-0E6583FA43D1}"/>
              </a:ext>
            </a:extLst>
          </p:cNvPr>
          <p:cNvSpPr txBox="1"/>
          <p:nvPr/>
        </p:nvSpPr>
        <p:spPr>
          <a:xfrm>
            <a:off x="718823" y="5405017"/>
            <a:ext cx="241326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Definition of target population (optional)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2639947-00F8-463E-A60C-5BFB39AF9DFA}"/>
              </a:ext>
            </a:extLst>
          </p:cNvPr>
          <p:cNvCxnSpPr>
            <a:cxnSpLocks/>
          </p:cNvCxnSpPr>
          <p:nvPr/>
        </p:nvCxnSpPr>
        <p:spPr>
          <a:xfrm flipV="1">
            <a:off x="3128312" y="2627586"/>
            <a:ext cx="1569812" cy="31236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E81183C-5B4C-45DD-99DE-DC0EC3432A4F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3132083" y="4162098"/>
            <a:ext cx="1555531" cy="1596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DAB4C05-F011-40AC-AB7A-25E9C9978B5D}"/>
              </a:ext>
            </a:extLst>
          </p:cNvPr>
          <p:cNvCxnSpPr>
            <a:cxnSpLocks/>
          </p:cNvCxnSpPr>
          <p:nvPr/>
        </p:nvCxnSpPr>
        <p:spPr>
          <a:xfrm flipV="1">
            <a:off x="3247696" y="5517933"/>
            <a:ext cx="1481958" cy="2094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E2B6220-6948-4C7F-90DC-72B22957DECB}"/>
              </a:ext>
            </a:extLst>
          </p:cNvPr>
          <p:cNvCxnSpPr>
            <a:cxnSpLocks/>
          </p:cNvCxnSpPr>
          <p:nvPr/>
        </p:nvCxnSpPr>
        <p:spPr>
          <a:xfrm flipV="1">
            <a:off x="3174125" y="2427890"/>
            <a:ext cx="4845268" cy="3310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F3A3771-7932-4B0A-AE0F-0333AB81C59D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3132083" y="3394842"/>
            <a:ext cx="4582510" cy="23641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0968115-19D4-48F3-AC6E-52655895DFDD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3132083" y="4240926"/>
            <a:ext cx="4829503" cy="15180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D9C1B6E-C1D5-434E-8196-DC6A40CEBC20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3132083" y="5486404"/>
            <a:ext cx="4887309" cy="2725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848ACEE-3179-440B-91AB-40CC0D486615}"/>
              </a:ext>
            </a:extLst>
          </p:cNvPr>
          <p:cNvSpPr txBox="1"/>
          <p:nvPr/>
        </p:nvSpPr>
        <p:spPr>
          <a:xfrm>
            <a:off x="10141346" y="512452"/>
            <a:ext cx="1703813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Variables for tax burden (or any other ratio)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D2A573E-4069-4252-8D36-F169AD0D7480}"/>
              </a:ext>
            </a:extLst>
          </p:cNvPr>
          <p:cNvCxnSpPr>
            <a:cxnSpLocks/>
          </p:cNvCxnSpPr>
          <p:nvPr/>
        </p:nvCxnSpPr>
        <p:spPr>
          <a:xfrm flipH="1">
            <a:off x="8618483" y="1841349"/>
            <a:ext cx="2344549" cy="2502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E4513B-F19C-4573-A5FC-7F28E41F32BB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8613229" y="1835891"/>
            <a:ext cx="2380024" cy="717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96D049C-3079-4D74-97A9-F049B6C25E47}"/>
              </a:ext>
            </a:extLst>
          </p:cNvPr>
          <p:cNvSpPr txBox="1"/>
          <p:nvPr/>
        </p:nvSpPr>
        <p:spPr>
          <a:xfrm>
            <a:off x="10146601" y="2241404"/>
            <a:ext cx="1703813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(Equivalised) disposable income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F4D5275-C49A-4F7D-8FB5-8831ED9E32AD}"/>
              </a:ext>
            </a:extLst>
          </p:cNvPr>
          <p:cNvCxnSpPr>
            <a:cxnSpLocks/>
            <a:stCxn id="46" idx="1"/>
          </p:cNvCxnSpPr>
          <p:nvPr/>
        </p:nvCxnSpPr>
        <p:spPr>
          <a:xfrm flipH="1">
            <a:off x="8607975" y="2749236"/>
            <a:ext cx="1538626" cy="2251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65D1E5D-C812-4649-A99F-69D07710EC98}"/>
              </a:ext>
            </a:extLst>
          </p:cNvPr>
          <p:cNvCxnSpPr>
            <a:cxnSpLocks/>
            <a:stCxn id="46" idx="1"/>
          </p:cNvCxnSpPr>
          <p:nvPr/>
        </p:nvCxnSpPr>
        <p:spPr>
          <a:xfrm flipH="1">
            <a:off x="8555421" y="2749236"/>
            <a:ext cx="1591180" cy="11395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85BAEA1-36DF-462E-BA0B-3A1959F0CE48}"/>
              </a:ext>
            </a:extLst>
          </p:cNvPr>
          <p:cNvSpPr txBox="1"/>
          <p:nvPr/>
        </p:nvSpPr>
        <p:spPr>
          <a:xfrm>
            <a:off x="10225429" y="4012397"/>
            <a:ext cx="1703813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Sensitivity for identifying winners or losers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FFFA57-B24B-4172-8D7C-0E128DF94BBE}"/>
              </a:ext>
            </a:extLst>
          </p:cNvPr>
          <p:cNvCxnSpPr>
            <a:cxnSpLocks/>
          </p:cNvCxnSpPr>
          <p:nvPr/>
        </p:nvCxnSpPr>
        <p:spPr>
          <a:xfrm flipH="1">
            <a:off x="8271641" y="4608787"/>
            <a:ext cx="1949669" cy="5202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3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0" grpId="0" animBg="1"/>
      <p:bldP spid="41" grpId="0" animBg="1"/>
      <p:bldP spid="46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F1490-C18B-4D80-B866-40F71A9FB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59" y="368628"/>
            <a:ext cx="3473074" cy="1325563"/>
          </a:xfrm>
        </p:spPr>
        <p:txBody>
          <a:bodyPr>
            <a:normAutofit/>
          </a:bodyPr>
          <a:lstStyle/>
          <a:p>
            <a:r>
              <a:rPr lang="en-GB" dirty="0"/>
              <a:t>Inequality and poverty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3F00D-E655-4D5F-BEAD-44BC3164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FA8-502F-4040-BB3A-C027D4B0F640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B72651-E8F0-4939-A9C3-F2D1DD53986B}"/>
              </a:ext>
            </a:extLst>
          </p:cNvPr>
          <p:cNvSpPr txBox="1"/>
          <p:nvPr/>
        </p:nvSpPr>
        <p:spPr>
          <a:xfrm>
            <a:off x="3048000" y="1919675"/>
            <a:ext cx="6096000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05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EACDCA-45B8-4D89-BEB0-50AE9537E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556" y="329713"/>
            <a:ext cx="4785086" cy="62799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5D312A-1E92-4E2A-ABCE-F7E7BD57E40E}"/>
              </a:ext>
            </a:extLst>
          </p:cNvPr>
          <p:cNvSpPr txBox="1"/>
          <p:nvPr/>
        </p:nvSpPr>
        <p:spPr>
          <a:xfrm>
            <a:off x="1591181" y="1820990"/>
            <a:ext cx="3237471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Parameters for quantile and inter-decile shares and Atkinson inequality aversion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CE0A26-8E8D-4D0E-8C6D-EDA1EA168A0A}"/>
              </a:ext>
            </a:extLst>
          </p:cNvPr>
          <p:cNvCxnSpPr>
            <a:cxnSpLocks/>
          </p:cNvCxnSpPr>
          <p:nvPr/>
        </p:nvCxnSpPr>
        <p:spPr>
          <a:xfrm flipV="1">
            <a:off x="4834759" y="1292772"/>
            <a:ext cx="1524000" cy="10833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E0C8846-E7FA-44B0-8072-0AC589A2D0E1}"/>
              </a:ext>
            </a:extLst>
          </p:cNvPr>
          <p:cNvSpPr txBox="1"/>
          <p:nvPr/>
        </p:nvSpPr>
        <p:spPr>
          <a:xfrm>
            <a:off x="1007857" y="3119018"/>
            <a:ext cx="1956061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Definition of poverty lines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384B27F-BCF0-40C7-A3B8-37C3BEBEC9FA}"/>
              </a:ext>
            </a:extLst>
          </p:cNvPr>
          <p:cNvCxnSpPr>
            <a:cxnSpLocks/>
          </p:cNvCxnSpPr>
          <p:nvPr/>
        </p:nvCxnSpPr>
        <p:spPr>
          <a:xfrm flipV="1">
            <a:off x="2969173" y="2932386"/>
            <a:ext cx="2822027" cy="5841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A45963B-8EF6-44B3-9734-051B821F1429}"/>
              </a:ext>
            </a:extLst>
          </p:cNvPr>
          <p:cNvCxnSpPr>
            <a:cxnSpLocks/>
          </p:cNvCxnSpPr>
          <p:nvPr/>
        </p:nvCxnSpPr>
        <p:spPr>
          <a:xfrm>
            <a:off x="2984938" y="3605048"/>
            <a:ext cx="2291255" cy="4204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64E3E7E-73DA-49A7-B56E-3B5CCB4BBE52}"/>
              </a:ext>
            </a:extLst>
          </p:cNvPr>
          <p:cNvSpPr txBox="1"/>
          <p:nvPr/>
        </p:nvSpPr>
        <p:spPr>
          <a:xfrm>
            <a:off x="1486078" y="4648273"/>
            <a:ext cx="1956061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Type of poverty gap measure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11DCE8F-1AE1-46D4-BC7B-34AF4A97F6C2}"/>
              </a:ext>
            </a:extLst>
          </p:cNvPr>
          <p:cNvCxnSpPr>
            <a:cxnSpLocks/>
          </p:cNvCxnSpPr>
          <p:nvPr/>
        </p:nvCxnSpPr>
        <p:spPr>
          <a:xfrm>
            <a:off x="3442138" y="5018689"/>
            <a:ext cx="1792014" cy="10878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EFFC8AC-CEC2-4DE5-8DF0-6BE0C61DA94A}"/>
              </a:ext>
            </a:extLst>
          </p:cNvPr>
          <p:cNvSpPr txBox="1"/>
          <p:nvPr/>
        </p:nvSpPr>
        <p:spPr>
          <a:xfrm>
            <a:off x="10131972" y="1080011"/>
            <a:ext cx="1797269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Variables for </a:t>
            </a:r>
            <a:r>
              <a:rPr lang="en-GB" sz="2000" dirty="0" err="1">
                <a:solidFill>
                  <a:srgbClr val="FF0000"/>
                </a:solidFill>
              </a:rPr>
              <a:t>Kakwani</a:t>
            </a:r>
            <a:r>
              <a:rPr lang="en-GB" sz="2000" dirty="0">
                <a:solidFill>
                  <a:srgbClr val="FF0000"/>
                </a:solidFill>
              </a:rPr>
              <a:t> decomposition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B50CBD-B453-4577-A8F0-C6E2E5366B70}"/>
              </a:ext>
            </a:extLst>
          </p:cNvPr>
          <p:cNvCxnSpPr>
            <a:cxnSpLocks/>
          </p:cNvCxnSpPr>
          <p:nvPr/>
        </p:nvCxnSpPr>
        <p:spPr>
          <a:xfrm flipH="1">
            <a:off x="6463862" y="1640393"/>
            <a:ext cx="3657600" cy="1148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2ADA617-14F3-4D56-8D1A-7666EF06DCAF}"/>
              </a:ext>
            </a:extLst>
          </p:cNvPr>
          <p:cNvCxnSpPr>
            <a:cxnSpLocks/>
          </p:cNvCxnSpPr>
          <p:nvPr/>
        </p:nvCxnSpPr>
        <p:spPr>
          <a:xfrm flipH="1">
            <a:off x="6185339" y="1702676"/>
            <a:ext cx="3946633" cy="2259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A657890-B2B9-4DC6-860D-94708B7B9407}"/>
              </a:ext>
            </a:extLst>
          </p:cNvPr>
          <p:cNvSpPr txBox="1"/>
          <p:nvPr/>
        </p:nvSpPr>
        <p:spPr>
          <a:xfrm>
            <a:off x="10105696" y="2619776"/>
            <a:ext cx="1797269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Population categories for poverty indicators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3D94647-3FE4-4B35-B614-9BDCB764A3A6}"/>
              </a:ext>
            </a:extLst>
          </p:cNvPr>
          <p:cNvCxnSpPr>
            <a:cxnSpLocks/>
          </p:cNvCxnSpPr>
          <p:nvPr/>
        </p:nvCxnSpPr>
        <p:spPr>
          <a:xfrm flipH="1">
            <a:off x="7367752" y="3316014"/>
            <a:ext cx="2737946" cy="7830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58CE2AE-598A-4EC8-8842-8F2ECD18E956}"/>
              </a:ext>
            </a:extLst>
          </p:cNvPr>
          <p:cNvSpPr txBox="1"/>
          <p:nvPr/>
        </p:nvSpPr>
        <p:spPr>
          <a:xfrm>
            <a:off x="10079420" y="4485362"/>
            <a:ext cx="1797269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Income definitions for inequality and poverty indicators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DAEC2-932F-4399-A343-25B7094CE2E1}"/>
              </a:ext>
            </a:extLst>
          </p:cNvPr>
          <p:cNvCxnSpPr>
            <a:cxnSpLocks/>
          </p:cNvCxnSpPr>
          <p:nvPr/>
        </p:nvCxnSpPr>
        <p:spPr>
          <a:xfrm flipH="1" flipV="1">
            <a:off x="5980386" y="4960883"/>
            <a:ext cx="4088525" cy="3993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8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1" grpId="0" animBg="1"/>
      <p:bldP spid="24" grpId="0" animBg="1"/>
      <p:bldP spid="33" grpId="0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2518</TotalTime>
  <Words>533</Words>
  <Application>Microsoft Office PowerPoint</Application>
  <PresentationFormat>Widescreen</PresentationFormat>
  <Paragraphs>104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In-depth Analysis plugin</vt:lpstr>
      <vt:lpstr>Acknowledgement</vt:lpstr>
      <vt:lpstr>Outline of the session</vt:lpstr>
      <vt:lpstr>Overview</vt:lpstr>
      <vt:lpstr>In-depth Analysis plugin: overview</vt:lpstr>
      <vt:lpstr>Main dialog box</vt:lpstr>
      <vt:lpstr>Fiscal tables</vt:lpstr>
      <vt:lpstr>Distributional tables</vt:lpstr>
      <vt:lpstr>Inequality and poverty tables</vt:lpstr>
      <vt:lpstr>Output tables</vt:lpstr>
      <vt:lpstr>Parameters used in the simulations</vt:lpstr>
      <vt:lpstr>Merged dataset</vt:lpstr>
      <vt:lpstr>Questions</vt:lpstr>
      <vt:lpstr>Examples</vt:lpstr>
      <vt:lpstr>Final remarks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matteo richiardi</dc:creator>
  <cp:lastModifiedBy>Дарья</cp:lastModifiedBy>
  <cp:revision>235</cp:revision>
  <dcterms:created xsi:type="dcterms:W3CDTF">2021-05-06T13:22:28Z</dcterms:created>
  <dcterms:modified xsi:type="dcterms:W3CDTF">2025-10-20T12:19:27Z</dcterms:modified>
</cp:coreProperties>
</file>