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iardi, Matteo" userId="10448722785_tp_box_2" providerId="OAuth2" clId="{228E32B9-7DFA-4FF6-896D-251E5E330C82}"/>
    <pc:docChg chg="modSld">
      <pc:chgData name="Richiardi, Matteo" userId="10448722785_tp_box_2" providerId="OAuth2" clId="{228E32B9-7DFA-4FF6-896D-251E5E330C82}" dt="2025-10-20T08:21:24.980" v="0" actId="113"/>
      <pc:docMkLst>
        <pc:docMk/>
      </pc:docMkLst>
      <pc:sldChg chg="modSp mod">
        <pc:chgData name="Richiardi, Matteo" userId="10448722785_tp_box_2" providerId="OAuth2" clId="{228E32B9-7DFA-4FF6-896D-251E5E330C82}" dt="2025-10-20T08:21:24.980" v="0" actId="113"/>
        <pc:sldMkLst>
          <pc:docMk/>
          <pc:sldMk cId="3456164812" sldId="257"/>
        </pc:sldMkLst>
        <pc:spChg chg="mod">
          <ac:chgData name="Richiardi, Matteo" userId="10448722785_tp_box_2" providerId="OAuth2" clId="{228E32B9-7DFA-4FF6-896D-251E5E330C82}" dt="2025-10-20T08:21:24.980" v="0" actId="113"/>
          <ac:spMkLst>
            <pc:docMk/>
            <pc:sldMk cId="3456164812" sldId="257"/>
            <ac:spMk id="23" creationId="{355F2B6E-0F95-4160-6E81-2785A683E9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616B-9E8B-553B-7DBF-2B580EF0D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FF07F-E54A-993F-0618-46A2D11C1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2C982-C242-C23F-7C05-D27A8138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4539F-0D52-6006-336B-9833922F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ABB0-F484-926E-D022-B82A7BCA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1D34-3377-FC30-568B-8B7A6963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15C44-001A-66F5-4A0A-E3FF52B32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63DB0-D0B2-2006-08CF-4FE2496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C59-7E1D-26C5-4422-937BF085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803BF-E287-5A99-B8E5-379D6EFC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C71FF-E680-C866-E670-126067711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EF051-6D23-4007-81E6-BF20A1F8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D8DFA-5E5B-0ABD-7448-A2D2A347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CAC96-321A-6944-0F92-59AC3AC7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9CEC1-BDEC-00B9-CF6D-93A842BA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7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B817-2520-7BB2-261F-BCDEC4B8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071D-B896-20E0-8F54-BC5FA244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055FB-5D38-ED50-FFBC-360CE9E6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D7AF-937E-F916-52BF-4DBF78D6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4E6B8-1780-723E-9DB7-B7F4DCAA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796-7A40-BCC0-7BA8-5CB06251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B8E02-F122-901D-771B-3DBDEA6A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08537-154E-B769-520A-B4EC7C15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BDAE-040B-0880-E360-3932A1E5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24F1-618B-2E65-410A-37A8B6DF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AB11-F1EA-DFE9-29BC-5228D623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871A-218D-C59F-1D0D-29C927DC2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1B5EA-8A57-84AE-5788-66EEA2C25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6A51C-C289-062F-9C2A-E6273723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E0473-417F-C410-3E09-DD3AEF93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DF42-6478-955E-DAC1-F768909B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5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7EA2-BE01-C569-CC6B-24C2A003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96F5-841F-2244-0FDD-4F1F5D55D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3FBCC-1BE3-084A-8942-EFF28343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7A20E-0A63-F012-DE92-E6868A318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614C6-A856-E63B-D4B8-772FEBABF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1787C-6DC7-719D-43E9-BEA7D2F0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3C753-32FF-97ED-4F1E-99C18F4C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F8FCF-3C82-D434-794A-FA4185FA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2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72D-553E-0328-0731-D4EA9E04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8081A-DAA5-226A-474F-6ABBB8F1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24CAD-05D4-62A4-A2E6-4059A0F8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D4CF7-526E-E378-71BE-6E817ACC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8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8B62E-8184-FBBE-C3DC-3B5F6529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50082-27CB-B52E-6669-011F772D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CE96-DB90-24F7-09AD-E53EE727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2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DF-F52B-EE91-90E3-E7612146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AEC2-187F-AC77-EC8D-AAF0A960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8B4D5-F697-874F-D3EB-314EFBE08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46C75-D6DF-979C-96B0-2AF99942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29EEE-EF67-284A-A354-7DCCFD30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D154-D9BD-9161-EC77-AE2C794A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9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C393-DF2E-8D34-889D-BB8387EB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48643-9BC7-27D3-9174-AB29D08DA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88825-B175-CBD1-57C8-7033ED193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18A0B-FDB8-23C6-F7FE-966952DC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4B87D-1790-60D1-1DE2-B167AC06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5F150-9654-E513-B92B-D44426B6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4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F595A-86B2-092E-4D54-1AD0C53A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508D7-98A7-DF90-E14C-4F9C4ED3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9430-1F61-F094-AB39-5FA2EBC3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E65D1-59CC-44F2-B46F-3BA67FA49F1C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2813-4EC3-FD73-6B6D-0A96A7EE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04254-3CB7-C988-753D-4178DF3FD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404C3-43C5-4BE3-A76B-5592180A5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20DE-782C-57DE-5BA1-7EF027436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2295"/>
            <a:ext cx="9144000" cy="2387600"/>
          </a:xfrm>
        </p:spPr>
        <p:txBody>
          <a:bodyPr/>
          <a:lstStyle/>
          <a:p>
            <a:r>
              <a:rPr lang="en-GB" dirty="0"/>
              <a:t>UKMOD Fest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E517C-2C90-3FEA-C1D3-77B101D10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1970"/>
            <a:ext cx="9144000" cy="1655762"/>
          </a:xfrm>
        </p:spPr>
        <p:txBody>
          <a:bodyPr/>
          <a:lstStyle/>
          <a:p>
            <a:r>
              <a:rPr lang="en-GB" dirty="0"/>
              <a:t>20 October 2025</a:t>
            </a:r>
          </a:p>
          <a:p>
            <a:r>
              <a:rPr lang="en-GB" dirty="0"/>
              <a:t>Online event</a:t>
            </a:r>
          </a:p>
        </p:txBody>
      </p:sp>
      <p:pic>
        <p:nvPicPr>
          <p:cNvPr id="5" name="Picture 4" descr="A black and red logo&#10;&#10;AI-generated content may be incorrect.">
            <a:extLst>
              <a:ext uri="{FF2B5EF4-FFF2-40B4-BE49-F238E27FC236}">
                <a16:creationId xmlns:a16="http://schemas.microsoft.com/office/drawing/2014/main" id="{0CC62D5C-5E7C-B5EE-B677-23CE19FEB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21" y="2132295"/>
            <a:ext cx="6396084" cy="1376373"/>
          </a:xfrm>
          <a:prstGeom prst="rect">
            <a:avLst/>
          </a:prstGeom>
        </p:spPr>
      </p:pic>
      <p:pic>
        <p:nvPicPr>
          <p:cNvPr id="7" name="Picture 6" descr="A logo with red blue and white figures&#10;&#10;AI-generated content may be incorrect.">
            <a:extLst>
              <a:ext uri="{FF2B5EF4-FFF2-40B4-BE49-F238E27FC236}">
                <a16:creationId xmlns:a16="http://schemas.microsoft.com/office/drawing/2014/main" id="{DAD1FE32-8140-1DF7-F0FC-431D77CB3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9" y="305183"/>
            <a:ext cx="2351225" cy="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6FCEA-B961-7BCB-C3C3-28DE09C7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Welcome!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55F2B6E-0F95-4160-6E81-2785A683E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Welcome to the 4</a:t>
            </a:r>
            <a:r>
              <a:rPr lang="en-GB" sz="1800" baseline="30000" dirty="0">
                <a:solidFill>
                  <a:schemeClr val="tx2"/>
                </a:solidFill>
              </a:rPr>
              <a:t>th</a:t>
            </a:r>
            <a:r>
              <a:rPr lang="en-GB" sz="1800" dirty="0">
                <a:solidFill>
                  <a:schemeClr val="tx2"/>
                </a:solidFill>
              </a:rPr>
              <a:t> UKMOD Fest, the annual gathering of the UKMOD community bringing together users and developers</a:t>
            </a:r>
          </a:p>
          <a:p>
            <a:r>
              <a:rPr lang="en-GB" sz="1800" dirty="0">
                <a:solidFill>
                  <a:schemeClr val="tx2"/>
                </a:solidFill>
              </a:rPr>
              <a:t>UKMOD is unique in the UK tax-benefit modelling landscape: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The </a:t>
            </a:r>
            <a:r>
              <a:rPr lang="en-GB" sz="1800" b="1" u="sng" dirty="0">
                <a:solidFill>
                  <a:schemeClr val="tx2"/>
                </a:solidFill>
              </a:rPr>
              <a:t>only</a:t>
            </a:r>
            <a:r>
              <a:rPr lang="en-GB" sz="1800" dirty="0">
                <a:solidFill>
                  <a:schemeClr val="tx2"/>
                </a:solidFill>
              </a:rPr>
              <a:t> open-source, fully transparent and documented model for the UK and its constituent nations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Truly accessible to everyone with both the model and the underlying data are available free of charge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Developed and maintained over more than 20 years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Combines academic rigor and policy impact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Relies on the EUROMOD simulation engine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Follows standard modelling practices and conventions adopted by dozens of countries in the EU and worldwide </a:t>
            </a: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4" name="Picture 3" descr="A black and red logo&#10;&#10;AI-generated content may be incorrect.">
            <a:extLst>
              <a:ext uri="{FF2B5EF4-FFF2-40B4-BE49-F238E27FC236}">
                <a16:creationId xmlns:a16="http://schemas.microsoft.com/office/drawing/2014/main" id="{2848984B-5720-EB48-F804-86CD7813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6400566"/>
            <a:ext cx="1285256" cy="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5EF4D-D43F-4842-2562-1DFB90C69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0FAE728-C5A9-4B0F-B89E-F4BED8250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D24FCB-14B3-C63D-22AE-B4AD2128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39"/>
            <a:ext cx="11090274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4200"/>
              <a:t>UKMOD in 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1F616-9F55-DC40-D904-75FA6B214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4" y="2133601"/>
            <a:ext cx="7538799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E9677-7DB1-501B-71D5-C4376DA7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24" y="2256284"/>
            <a:ext cx="3359899" cy="187411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B9FA4-0A32-BBA7-EE40-74D68DF31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124" y="4430522"/>
            <a:ext cx="3358800" cy="1875858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74F09A4D-1C25-AD34-E8AA-7E4500533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6400566"/>
            <a:ext cx="1285256" cy="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4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4EE30-92FB-BB53-B4F9-574CBE927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74361C-0425-9B34-D2C8-D5BF821F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UKMOD community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2B464F-D321-5F4A-8AD1-94590FEF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311523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Researchers and analysts from more than 150 institutions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26733-E525-B33B-DB6C-33DD5E8C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1725273"/>
            <a:ext cx="5795223" cy="3593038"/>
          </a:xfrm>
          <a:prstGeom prst="rect">
            <a:avLst/>
          </a:prstGeom>
          <a:ln w="9525">
            <a:noFill/>
          </a:ln>
        </p:spPr>
      </p:pic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251B3D65-31C9-04FA-3925-48A97B5B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6400566"/>
            <a:ext cx="1285256" cy="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5389F-ABC1-AE8C-891F-09907319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</a:rPr>
              <a:t>An expanding family of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F4954-83A2-9833-925D-1291204A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305" y="643466"/>
            <a:ext cx="5596722" cy="5568739"/>
          </a:xfrm>
          <a:prstGeom prst="rect">
            <a:avLst/>
          </a:prstGeom>
        </p:spPr>
      </p:pic>
      <p:pic>
        <p:nvPicPr>
          <p:cNvPr id="5" name="Picture 4" descr="A black and red logo&#10;&#10;AI-generated content may be incorrect.">
            <a:extLst>
              <a:ext uri="{FF2B5EF4-FFF2-40B4-BE49-F238E27FC236}">
                <a16:creationId xmlns:a16="http://schemas.microsoft.com/office/drawing/2014/main" id="{92B54D3C-1D9B-04A0-22C8-92C757BB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6400566"/>
            <a:ext cx="1285256" cy="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1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4C6EA-2899-14E3-DD2A-8D834BB5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Today’s program: Morning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F2829-D5AF-A170-995A-AD83F5D6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12" y="643466"/>
            <a:ext cx="6456507" cy="5568739"/>
          </a:xfrm>
          <a:prstGeom prst="rect">
            <a:avLst/>
          </a:prstGeom>
        </p:spPr>
      </p:pic>
      <p:pic>
        <p:nvPicPr>
          <p:cNvPr id="6" name="Picture 5" descr="A black and red logo&#10;&#10;AI-generated content may be incorrect.">
            <a:extLst>
              <a:ext uri="{FF2B5EF4-FFF2-40B4-BE49-F238E27FC236}">
                <a16:creationId xmlns:a16="http://schemas.microsoft.com/office/drawing/2014/main" id="{521597B3-FAD5-95CD-208C-EB99E910C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6400566"/>
            <a:ext cx="1285256" cy="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BCDB7-A4AF-0406-BB69-1AC6A2A70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2756A-5DF2-AD4A-43BB-60281CE4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Today’s program: Afternoon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04387-E893-249C-B362-14C7C067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936082"/>
            <a:ext cx="6780700" cy="2983507"/>
          </a:xfrm>
          <a:prstGeom prst="rect">
            <a:avLst/>
          </a:prstGeom>
        </p:spPr>
      </p:pic>
      <p:pic>
        <p:nvPicPr>
          <p:cNvPr id="6" name="Picture 5" descr="A black and red logo&#10;&#10;AI-generated content may be incorrect.">
            <a:extLst>
              <a:ext uri="{FF2B5EF4-FFF2-40B4-BE49-F238E27FC236}">
                <a16:creationId xmlns:a16="http://schemas.microsoft.com/office/drawing/2014/main" id="{09EC83A8-AF39-167A-3189-F3722B3A5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6400566"/>
            <a:ext cx="1285256" cy="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UKMOD Fest 2025</vt:lpstr>
      <vt:lpstr>Welcome!</vt:lpstr>
      <vt:lpstr>UKMOD in numbers</vt:lpstr>
      <vt:lpstr>The UKMOD community</vt:lpstr>
      <vt:lpstr>An expanding family of models</vt:lpstr>
      <vt:lpstr>Today’s program: Morning</vt:lpstr>
      <vt:lpstr>Today’s program: Afternoon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Richiardi, Matteo</dc:creator>
  <cp:lastModifiedBy>Richiardi, Matteo</cp:lastModifiedBy>
  <cp:revision>2</cp:revision>
  <dcterms:created xsi:type="dcterms:W3CDTF">2025-10-19T16:38:00Z</dcterms:created>
  <dcterms:modified xsi:type="dcterms:W3CDTF">2025-10-20T08:21:35Z</dcterms:modified>
</cp:coreProperties>
</file>