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  <p:sldMasterId id="2147483658" r:id="rId2"/>
  </p:sldMasterIdLst>
  <p:notesMasterIdLst>
    <p:notesMasterId r:id="rId27"/>
  </p:notesMasterIdLst>
  <p:sldIdLst>
    <p:sldId id="256" r:id="rId3"/>
    <p:sldId id="1628" r:id="rId4"/>
    <p:sldId id="1626" r:id="rId5"/>
    <p:sldId id="1627" r:id="rId6"/>
    <p:sldId id="1644" r:id="rId7"/>
    <p:sldId id="1647" r:id="rId8"/>
    <p:sldId id="1650" r:id="rId9"/>
    <p:sldId id="1651" r:id="rId10"/>
    <p:sldId id="311" r:id="rId11"/>
    <p:sldId id="1630" r:id="rId12"/>
    <p:sldId id="1631" r:id="rId13"/>
    <p:sldId id="1657" r:id="rId14"/>
    <p:sldId id="1654" r:id="rId15"/>
    <p:sldId id="1643" r:id="rId16"/>
    <p:sldId id="1652" r:id="rId17"/>
    <p:sldId id="1632" r:id="rId18"/>
    <p:sldId id="1637" r:id="rId19"/>
    <p:sldId id="1636" r:id="rId20"/>
    <p:sldId id="1635" r:id="rId21"/>
    <p:sldId id="1634" r:id="rId22"/>
    <p:sldId id="1648" r:id="rId23"/>
    <p:sldId id="1658" r:id="rId24"/>
    <p:sldId id="1625" r:id="rId25"/>
    <p:sldId id="2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74341" autoAdjust="0"/>
  </p:normalViewPr>
  <p:slideViewPr>
    <p:cSldViewPr snapToGrid="0">
      <p:cViewPr varScale="1">
        <p:scale>
          <a:sx n="79" d="100"/>
          <a:sy n="79" d="100"/>
        </p:scale>
        <p:origin x="21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147BC-879E-4B34-8C3B-95898B2C65F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F355D-500F-4937-A661-89CE7DC13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5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226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950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0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914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5643A-081C-4870-A77E-B909ABA2584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333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44809-F997-77FA-8F03-DAB81AC22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92BBD7-BA2B-C87D-C038-CF31ED688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8245F5-EA70-845B-AA83-BF332D2B94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AFCB4-2C35-F19C-72B0-7C9EC3D53B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665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647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889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474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105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0937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Courier New" panose="02070309020205020404" pitchFamily="49" charset="0"/>
              <a:buChar char="o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F355D-500F-4937-A661-89CE7DC13BB7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97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0292E9D-16AB-4E7D-9CE7-F8CDA89AC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2FFBBF-B792-450B-BD64-CD5AD5F94D7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82813" y="1122362"/>
            <a:ext cx="6886761" cy="2855803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/>
            </a:lvl1pPr>
          </a:lstStyle>
          <a:p>
            <a:r>
              <a:rPr lang="en-US" dirty="0"/>
              <a:t>Taxation, Social Transfers, and Gender Inequality in Europe :</a:t>
            </a:r>
            <a:br>
              <a:rPr lang="en-US" dirty="0"/>
            </a:br>
            <a:r>
              <a:rPr lang="en-US" dirty="0"/>
              <a:t>A Microsimulation-Based Analysis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DC9BD-01AC-4F21-B4AF-3A8660F7D3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91606" y="4324196"/>
            <a:ext cx="6976848" cy="63466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Daria Popova, Matteo Richiardi and Justin van de Ven </a:t>
            </a:r>
            <a:endParaRPr lang="en-US" dirty="0"/>
          </a:p>
        </p:txBody>
      </p:sp>
      <p:pic>
        <p:nvPicPr>
          <p:cNvPr id="6" name="图片 3">
            <a:extLst>
              <a:ext uri="{FF2B5EF4-FFF2-40B4-BE49-F238E27FC236}">
                <a16:creationId xmlns:a16="http://schemas.microsoft.com/office/drawing/2014/main" id="{27A9ABB2-5A89-4FAF-ABEC-F398A3BBCE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66" y="5403054"/>
            <a:ext cx="11598415" cy="6651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76D65D-AA00-418E-9615-0ED112A78F2A}"/>
              </a:ext>
            </a:extLst>
          </p:cNvPr>
          <p:cNvSpPr txBox="1"/>
          <p:nvPr userDrawn="1"/>
        </p:nvSpPr>
        <p:spPr>
          <a:xfrm>
            <a:off x="430267" y="5550970"/>
            <a:ext cx="113314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UKMOD Fest 20 October 2025</a:t>
            </a:r>
          </a:p>
        </p:txBody>
      </p:sp>
    </p:spTree>
    <p:extLst>
      <p:ext uri="{BB962C8B-B14F-4D97-AF65-F5344CB8AC3E}">
        <p14:creationId xmlns:p14="http://schemas.microsoft.com/office/powerpoint/2010/main" val="3838387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FC16AD-8962-374D-C92A-0682C6545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411177-D2B0-6073-FD36-48D0A6A77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7E746E-7C12-BDD2-2B19-F78E1BD80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01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4A2C9-DF51-64A8-50D4-0C575978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6BAEB-F6D3-C699-3634-85609310E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EB4932-B789-0F7A-5B68-484A8C345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6A06C-D96F-A5A0-84BA-38C09218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556CF-468C-4820-0D39-F7A10AA5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896224-4370-EFA2-F5BB-4229F8973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965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480FB-23D3-F13F-90CF-1DE37ABAC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A779E4-A096-A7AD-1CB9-03CCE9FE32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A420A-5F78-DFCE-869A-2E22816DB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89B32-E812-7B28-EEC3-C130B3D7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48D86-7936-639E-6F64-3E998383A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8E469-6DA7-D82A-F336-59413EE76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9238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87FAF-3B18-C5BF-7FB5-1B17F1778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FF77B-6AE6-EA45-0DCE-8975AB02D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A0798-8AAA-0013-F740-BAF13D873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4F2E1-84DB-3AC8-2C53-BEEF10C49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075B8-329D-73A9-B479-B405A91A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71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DCE20-FF80-618D-461A-6237A9AE8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8B2E66-E054-C637-72D5-CEDD57DD1E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15DEA-370E-B697-E5A0-5A74D265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C47BE-D50C-83F8-3598-89B7435A0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D67B5-A7DD-D00E-7450-5E0C8FE1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30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04" y="40957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915925"/>
            <a:ext cx="10515600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788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CA33-F33E-1B95-B241-68F07C1EE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7AE0D-0F1B-8B55-24B4-D80139500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EF302-41DB-5341-CAA1-BBC0E1CE1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F4936-D2C6-59B7-6AC2-F14824EDF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68384-339E-EA80-E517-7167A7C1E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8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E8119-2EB0-4C45-8949-141559C1F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75072D-FDD9-41BD-8248-199C5D67E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CE31B-5A72-4911-9428-BA93D4597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ECB3B-16A4-4184-B8D1-24776D114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14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FEE14-79CE-63DA-7E23-6084C41E9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24D20-6181-75BA-9B15-42991C1BB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D22C6-44AF-555C-7CFE-43E0B7978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774B2-6558-EFD7-C86C-8B22B7494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4F090-587E-5D4C-A8C3-263B62873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15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9087D-1FC6-8988-C54B-99B4D63E7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EF469-9F26-CAA7-CCFC-3EAF4DA52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C19FB-25A4-C684-15D9-9E81F1A06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0583E-7427-763A-0EF9-220C581C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25B7B-A0AB-C6A7-1B51-72BB66B1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56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AC896-79DD-E6A6-1C1E-E0364644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16735-4D60-21F2-2E69-EDCE14F51B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18A314-6DB8-FE22-FCFC-126B858A0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BA0794-4D13-D584-5C17-C86CA30E2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F4EC1-17E0-D452-6564-B1AF440E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23C49-EE9F-FAE8-8C82-4E6EF1FB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90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FE416-5FE8-CD54-BFDB-8052F7F21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ADC64-FBD3-C01C-3AED-F4D015329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FC5420-FE5F-AB62-765C-66E064D0A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B9BFA6-90DD-76BB-23A4-32EE7BDA07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98B82B-74A8-5D2C-692B-93A3BD448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8FE875-7FEA-37F5-1DA9-C39E84EC2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8E7A8B-E946-6717-5E73-7A0C301C9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F99D24-3EED-F404-B78F-21FE108B8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58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C307B-1A95-1CB4-A509-CEBEE98C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716609-E6A4-98D3-3081-77370D087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75BE58-8D6B-CAB1-1FC8-265AA03E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B2172-406F-B8FA-4CE8-2B4B0FB7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5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CAB3D-C790-4CB3-B6BC-C638E9CF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ClickB</a:t>
            </a:r>
            <a:r>
              <a:rPr lang="en-US" dirty="0"/>
              <a:t>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5C14E-29FB-445A-93F0-5302860F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77D64-2CCA-47A0-81B9-C73DE6C0E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D4E3A-02B6-4F26-BF78-27AC73019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6126" y="6356350"/>
            <a:ext cx="447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939E-3BB8-48E0-9D9F-DC1C7BF8C5A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9BC46A0-62CE-4B53-87D5-932E9B919A0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02209"/>
            <a:ext cx="1324122" cy="523707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747FF145-AD1C-4765-A3F4-B0BCD2BFE0B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66" y="6052532"/>
            <a:ext cx="805468" cy="80546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23766383-50B5-4AF0-9817-5A8374ADFC5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6" y="6326891"/>
            <a:ext cx="1150770" cy="41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0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7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75000"/>
        <a:buFontTx/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10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B9EEF-EB81-85CA-6739-8A976BFA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7F669-BD2E-BC9C-1359-496FB9414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B6D6B-F796-EDEF-54DE-D4881F4098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6C09EB-3252-4EB3-96FD-707D66313FE7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4B0B2-D462-CE4F-C2DA-8AD4997466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2B3CC-6976-748C-0E0F-B4B582F92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FB0EC0-3A33-4833-AFA7-1A50E480AF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85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popova@essex.ac.u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1FEB-9609-4413-AE18-334E9BE12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5875" y="1112254"/>
            <a:ext cx="7111053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From Pandemic to Cost-of-Living Crisis: The Distributional Impact of UK Tax and Benefit Policies, 2019–2023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EB020-CD78-4717-AD8A-1DFB8C0A5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1999" y="3983014"/>
            <a:ext cx="6984929" cy="1216572"/>
          </a:xfrm>
        </p:spPr>
        <p:txBody>
          <a:bodyPr>
            <a:normAutofit/>
          </a:bodyPr>
          <a:lstStyle/>
          <a:p>
            <a:r>
              <a:rPr lang="it-IT" b="1" dirty="0"/>
              <a:t>Daria Popova, Matteo Richiardi and Justin van de Ven </a:t>
            </a:r>
          </a:p>
          <a:p>
            <a:r>
              <a:rPr lang="en-GB" dirty="0"/>
              <a:t>Institute for Social and Economic Research – University of Essex </a:t>
            </a:r>
          </a:p>
        </p:txBody>
      </p:sp>
    </p:spTree>
    <p:extLst>
      <p:ext uri="{BB962C8B-B14F-4D97-AF65-F5344CB8AC3E}">
        <p14:creationId xmlns:p14="http://schemas.microsoft.com/office/powerpoint/2010/main" val="126499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0F6CB-7443-CCC2-0793-C2FD3D9A2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Measuring redistribution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1F8A3-DA01-2E53-422E-D35EC05A3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4984" y="1915925"/>
            <a:ext cx="9674647" cy="4261038"/>
          </a:xfrm>
        </p:spPr>
        <p:txBody>
          <a:bodyPr>
            <a:normAutofit/>
          </a:bodyPr>
          <a:lstStyle/>
          <a:p>
            <a:r>
              <a:rPr lang="en-GB" dirty="0"/>
              <a:t>Redistributive effect of taxes and transfers is measured by the </a:t>
            </a:r>
            <a:r>
              <a:rPr lang="en-GB" dirty="0">
                <a:solidFill>
                  <a:srgbClr val="C00000"/>
                </a:solidFill>
              </a:rPr>
              <a:t>Reynolds–Smolensky index (RS)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sz="2800" dirty="0">
                <a:solidFill>
                  <a:srgbClr val="C00000"/>
                </a:solidFill>
              </a:rPr>
              <a:t>𝑅𝑆=</a:t>
            </a:r>
            <a:r>
              <a:rPr lang="en-GB" sz="2800" i="1" dirty="0" err="1">
                <a:solidFill>
                  <a:srgbClr val="C00000"/>
                </a:solidFill>
              </a:rPr>
              <a:t>Wpre−Wpost</a:t>
            </a:r>
            <a:r>
              <a:rPr lang="en-GB" sz="2800" i="1" dirty="0">
                <a:solidFill>
                  <a:srgbClr val="C00000"/>
                </a:solidFill>
              </a:rPr>
              <a:t> </a:t>
            </a:r>
          </a:p>
          <a:p>
            <a:pPr lvl="1"/>
            <a:r>
              <a:rPr lang="en-GB" i="1" dirty="0" err="1"/>
              <a:t>Wpre</a:t>
            </a:r>
            <a:r>
              <a:rPr lang="en-GB" dirty="0"/>
              <a:t>​ : Welfare indicator before taxes/transfers</a:t>
            </a:r>
          </a:p>
          <a:p>
            <a:pPr lvl="1"/>
            <a:r>
              <a:rPr lang="en-GB" i="1" dirty="0" err="1"/>
              <a:t>Wpost</a:t>
            </a:r>
            <a:r>
              <a:rPr lang="en-GB" dirty="0"/>
              <a:t>​ : Welfare indicator after taxes/transfers</a:t>
            </a:r>
          </a:p>
          <a:p>
            <a:endParaRPr lang="en-GB" dirty="0"/>
          </a:p>
          <a:p>
            <a:pPr lvl="1"/>
            <a:r>
              <a:rPr lang="en-GB" dirty="0"/>
              <a:t>RS &gt; 0 → Taxes/transfers reduce inequality</a:t>
            </a:r>
          </a:p>
          <a:p>
            <a:pPr lvl="1"/>
            <a:r>
              <a:rPr lang="en-GB" dirty="0"/>
              <a:t>RS &lt; 0 → Taxes/transfers increase inequality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6329EE-6AB4-972B-0774-0C020811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3AD6A-A8A1-8AFE-1EC5-48445B4DE6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0795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D0C37-7D78-DA04-704B-50D49E1B8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BBADC-86DD-9B86-5C25-2E6A21DCB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Measuring progressivity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6F2A9-2550-B576-B9EB-4F3FF9CDA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1336" y="1501254"/>
            <a:ext cx="9688295" cy="4675709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Progressivity captures how tax burdens or benefit entitlements vary with income. It is summarised by the </a:t>
            </a:r>
            <a:r>
              <a:rPr lang="en-GB" dirty="0" err="1">
                <a:solidFill>
                  <a:srgbClr val="C00000"/>
                </a:solidFill>
              </a:rPr>
              <a:t>Kakwani</a:t>
            </a:r>
            <a:r>
              <a:rPr lang="en-GB" dirty="0">
                <a:solidFill>
                  <a:srgbClr val="C00000"/>
                </a:solidFill>
              </a:rPr>
              <a:t> index (K)</a:t>
            </a:r>
            <a:r>
              <a:rPr lang="en-GB" dirty="0"/>
              <a:t>.</a:t>
            </a:r>
          </a:p>
          <a:p>
            <a:r>
              <a:rPr lang="en-GB" dirty="0"/>
              <a:t>For Taxes: </a:t>
            </a:r>
            <a:r>
              <a:rPr lang="en-GB" sz="3300" dirty="0">
                <a:solidFill>
                  <a:srgbClr val="C00000"/>
                </a:solidFill>
              </a:rPr>
              <a:t>𝐾=𝐶t−𝐺pre</a:t>
            </a:r>
            <a:r>
              <a:rPr lang="en-GB" dirty="0"/>
              <a:t>, where  </a:t>
            </a:r>
          </a:p>
          <a:p>
            <a:pPr lvl="1"/>
            <a:r>
              <a:rPr lang="en-GB" dirty="0"/>
              <a:t>𝐶t is Concentration index of the tax</a:t>
            </a:r>
          </a:p>
          <a:p>
            <a:pPr lvl="1"/>
            <a:r>
              <a:rPr lang="en-GB" dirty="0"/>
              <a:t>𝐺pre is Gini coefficient of pre-tax income</a:t>
            </a:r>
          </a:p>
          <a:p>
            <a:r>
              <a:rPr lang="en-GB" dirty="0"/>
              <a:t>For Transfers: </a:t>
            </a:r>
            <a:r>
              <a:rPr lang="en-GB" sz="3300" dirty="0">
                <a:solidFill>
                  <a:srgbClr val="C00000"/>
                </a:solidFill>
              </a:rPr>
              <a:t>𝐾=𝐺pre−𝐶</a:t>
            </a:r>
            <a:r>
              <a:rPr lang="en-GB" sz="3300" i="1" dirty="0">
                <a:solidFill>
                  <a:srgbClr val="C00000"/>
                </a:solidFill>
              </a:rPr>
              <a:t>b</a:t>
            </a:r>
            <a:r>
              <a:rPr lang="en-GB" dirty="0"/>
              <a:t>, where</a:t>
            </a:r>
          </a:p>
          <a:p>
            <a:pPr lvl="1"/>
            <a:r>
              <a:rPr lang="en-GB" dirty="0"/>
              <a:t>𝐶b is Concentration index of the </a:t>
            </a:r>
            <a:r>
              <a:rPr lang="en-GB" dirty="0" err="1"/>
              <a:t>the</a:t>
            </a:r>
            <a:r>
              <a:rPr lang="en-GB" dirty="0"/>
              <a:t> transfer </a:t>
            </a:r>
          </a:p>
          <a:p>
            <a:pPr lvl="1"/>
            <a:r>
              <a:rPr lang="en-GB" dirty="0"/>
              <a:t>𝐺pre is Gini coefficient of pre-transfer income</a:t>
            </a:r>
          </a:p>
          <a:p>
            <a:pPr marL="457200" lvl="1" indent="0"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sz="2600" dirty="0"/>
              <a:t>𝐾&gt;0 → Progressive — burden increases with income/transfer decreases with income</a:t>
            </a:r>
          </a:p>
          <a:p>
            <a:pPr lvl="1">
              <a:lnSpc>
                <a:spcPct val="100000"/>
              </a:lnSpc>
            </a:pPr>
            <a:r>
              <a:rPr lang="en-GB" sz="2600" dirty="0"/>
              <a:t>𝐾=0 → Proportional — same relative burden/transfer across incomes</a:t>
            </a:r>
          </a:p>
          <a:p>
            <a:pPr lvl="1">
              <a:lnSpc>
                <a:spcPct val="100000"/>
              </a:lnSpc>
            </a:pPr>
            <a:r>
              <a:rPr lang="en-GB" sz="2600" dirty="0"/>
              <a:t>𝐾&lt;0 → Regressive — burden falls with incomes/transfer increases with income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0D936-D6CD-D193-57B2-2B8BDA25B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5DC2A-28CE-5019-BB68-43A9528D6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8508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A849C-8D5A-18BD-D410-DED5AE179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84E7A-49B4-FF38-3F39-5EE9E7116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04" y="409576"/>
            <a:ext cx="9469040" cy="691256"/>
          </a:xfrm>
        </p:spPr>
        <p:txBody>
          <a:bodyPr>
            <a:normAutofit/>
          </a:bodyPr>
          <a:lstStyle/>
          <a:p>
            <a:r>
              <a:rPr lang="en-US" sz="3600" dirty="0"/>
              <a:t>Impact of tax-benefit policy changes, 2019 vs 2023</a:t>
            </a:r>
            <a:endParaRPr lang="en-GB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2D022B-0341-DC13-F734-5B782975E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28F11-606A-34EE-0DF6-110DE971D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FC41499-DF42-D8FC-041A-FB9CF8518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995" y="1748900"/>
            <a:ext cx="3355760" cy="4339285"/>
          </a:xfrm>
        </p:spPr>
        <p:txBody>
          <a:bodyPr>
            <a:normAutofit lnSpcReduction="10000"/>
          </a:bodyPr>
          <a:lstStyle/>
          <a:p>
            <a:r>
              <a:rPr lang="en-US" sz="1600" dirty="0"/>
              <a:t>Decomposition framework by Paulus A and Tasseva IV. (2020) </a:t>
            </a:r>
          </a:p>
          <a:p>
            <a:r>
              <a:rPr lang="en-US" sz="1600" b="1" dirty="0"/>
              <a:t>S(y; p) </a:t>
            </a:r>
            <a:r>
              <a:rPr lang="en-US" sz="1600" dirty="0"/>
              <a:t>is summary statistic of consumable income when applying:</a:t>
            </a:r>
          </a:p>
          <a:p>
            <a:pPr lvl="1"/>
            <a:r>
              <a:rPr lang="en-US" sz="1200" b="1" dirty="0"/>
              <a:t>Policies p</a:t>
            </a:r>
            <a:r>
              <a:rPr lang="en-US" sz="1200" dirty="0"/>
              <a:t> to </a:t>
            </a:r>
          </a:p>
          <a:p>
            <a:pPr lvl="1"/>
            <a:r>
              <a:rPr lang="en-US" sz="1200" b="1" dirty="0"/>
              <a:t>Market incomes y</a:t>
            </a:r>
            <a:r>
              <a:rPr lang="en-US" sz="1200" dirty="0"/>
              <a:t>. </a:t>
            </a:r>
          </a:p>
          <a:p>
            <a:r>
              <a:rPr lang="en-US" sz="1600" dirty="0"/>
              <a:t>2023 policies and market incomes are in 2019 prices, but this counterfactual differs from simply CPI-scaling 2023 results because we re-run the entire 2023 tax-benefit system in 2019 prices. </a:t>
            </a:r>
          </a:p>
          <a:p>
            <a:r>
              <a:rPr lang="en-US" sz="1600" dirty="0"/>
              <a:t>Counterfactual for PE is the 2023 policies divided by </a:t>
            </a:r>
            <a:r>
              <a:rPr lang="el-GR" sz="1600" b="1" dirty="0">
                <a:solidFill>
                  <a:srgbClr val="FF0000"/>
                </a:solidFill>
              </a:rPr>
              <a:t>α</a:t>
            </a:r>
            <a:r>
              <a:rPr lang="en-GB" sz="1600" b="1" dirty="0">
                <a:solidFill>
                  <a:srgbClr val="FF0000"/>
                </a:solidFill>
              </a:rPr>
              <a:t> (CPI or MII)</a:t>
            </a:r>
            <a:endParaRPr lang="en-US" sz="1600" b="1" dirty="0">
              <a:solidFill>
                <a:srgbClr val="FF0000"/>
              </a:solidFill>
            </a:endParaRPr>
          </a:p>
          <a:p>
            <a:r>
              <a:rPr lang="en-US" sz="1600" dirty="0"/>
              <a:t>Results expressed as % changes relative to the 2019 baseline.</a:t>
            </a:r>
          </a:p>
          <a:p>
            <a:endParaRPr lang="en-US" sz="1600" dirty="0"/>
          </a:p>
          <a:p>
            <a:endParaRPr lang="en-GB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4E51C4C-F3BA-D1EB-3C91-E6509EEFA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11596"/>
              </p:ext>
            </p:extLst>
          </p:nvPr>
        </p:nvGraphicFramePr>
        <p:xfrm>
          <a:off x="4664476" y="1355108"/>
          <a:ext cx="6735042" cy="4427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770">
                  <a:extLst>
                    <a:ext uri="{9D8B030D-6E8A-4147-A177-3AD203B41FA5}">
                      <a16:colId xmlns:a16="http://schemas.microsoft.com/office/drawing/2014/main" val="3694009882"/>
                    </a:ext>
                  </a:extLst>
                </a:gridCol>
                <a:gridCol w="2202770">
                  <a:extLst>
                    <a:ext uri="{9D8B030D-6E8A-4147-A177-3AD203B41FA5}">
                      <a16:colId xmlns:a16="http://schemas.microsoft.com/office/drawing/2014/main" val="257665605"/>
                    </a:ext>
                  </a:extLst>
                </a:gridCol>
                <a:gridCol w="2329502">
                  <a:extLst>
                    <a:ext uri="{9D8B030D-6E8A-4147-A177-3AD203B41FA5}">
                      <a16:colId xmlns:a16="http://schemas.microsoft.com/office/drawing/2014/main" val="148629742"/>
                    </a:ext>
                  </a:extLst>
                </a:gridCol>
              </a:tblGrid>
              <a:tr h="881918">
                <a:tc>
                  <a:txBody>
                    <a:bodyPr/>
                    <a:lstStyle/>
                    <a:p>
                      <a:endParaRPr sz="2000" dirty="0"/>
                    </a:p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rPr sz="1600" dirty="0"/>
                        <a:t>Effect</a:t>
                      </a:r>
                    </a:p>
                  </a:txBody>
                  <a:tcPr>
                    <a:solidFill>
                      <a:srgbClr val="29548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 dirty="0"/>
                    </a:p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rPr sz="1600" dirty="0"/>
                        <a:t>Fixed Elements</a:t>
                      </a:r>
                    </a:p>
                  </a:txBody>
                  <a:tcPr>
                    <a:solidFill>
                      <a:srgbClr val="295487"/>
                    </a:solidFill>
                  </a:tcPr>
                </a:tc>
                <a:tc>
                  <a:txBody>
                    <a:bodyPr/>
                    <a:lstStyle/>
                    <a:p>
                      <a:endParaRPr sz="2000"/>
                    </a:p>
                    <a:p>
                      <a:pPr algn="ctr">
                        <a:defRPr sz="1400" b="1">
                          <a:solidFill>
                            <a:srgbClr val="FFFFFF"/>
                          </a:solidFill>
                        </a:defRPr>
                      </a:pPr>
                      <a:r>
                        <a:rPr sz="1600"/>
                        <a:t>Varying Elements</a:t>
                      </a:r>
                    </a:p>
                  </a:txBody>
                  <a:tcPr>
                    <a:solidFill>
                      <a:srgbClr val="2954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65112"/>
                  </a:ext>
                </a:extLst>
              </a:tr>
              <a:tr h="851400"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r>
                        <a:rPr sz="1400" b="1" dirty="0"/>
                        <a:t>Total Policy Effect (TPE)</a:t>
                      </a:r>
                      <a:r>
                        <a:rPr lang="en-GB" sz="1400" dirty="0"/>
                        <a:t>=</a:t>
                      </a:r>
                      <a:r>
                        <a:rPr lang="en-US" sz="1400" dirty="0"/>
                        <a:t> Overall policy impact of 2019–2023 changes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300"/>
                      </a:pPr>
                      <a:r>
                        <a:rPr lang="en-GB" sz="1400" dirty="0"/>
                        <a:t>Market incomes (y)</a:t>
                      </a:r>
                    </a:p>
                    <a:p>
                      <a:pPr algn="l">
                        <a:defRPr sz="1300"/>
                      </a:pPr>
                      <a:r>
                        <a:rPr sz="1400" dirty="0"/>
                        <a:t>Polic</a:t>
                      </a:r>
                      <a:r>
                        <a:rPr lang="en-GB" sz="1400" dirty="0" err="1"/>
                        <a:t>ies</a:t>
                      </a:r>
                      <a:r>
                        <a:rPr lang="en-GB" sz="1400" dirty="0"/>
                        <a:t> </a:t>
                      </a:r>
                      <a:r>
                        <a:rPr sz="1400" dirty="0"/>
                        <a:t>(</a:t>
                      </a:r>
                      <a:r>
                        <a:rPr lang="en-GB" sz="1400" dirty="0"/>
                        <a:t>p</a:t>
                      </a:r>
                      <a:r>
                        <a:rPr sz="14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877522"/>
                  </a:ext>
                </a:extLst>
              </a:tr>
              <a:tr h="1343320"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r>
                        <a:rPr lang="en-US" sz="1400" b="1" dirty="0"/>
                        <a:t>Market Income Effect (ME) = </a:t>
                      </a:r>
                      <a:r>
                        <a:rPr lang="en-US" sz="1400" b="0" dirty="0"/>
                        <a:t>Impact of changes in population composition and market incomes (including automatic stabilizers)</a:t>
                      </a:r>
                      <a:endParaRPr sz="1400" b="0" dirty="0"/>
                    </a:p>
                  </a:txBody>
                  <a:tcPr>
                    <a:solidFill>
                      <a:srgbClr val="F0F5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r>
                        <a:rPr lang="en-US" sz="1400" dirty="0"/>
                        <a:t>Policies (p) </a:t>
                      </a:r>
                      <a:endParaRPr sz="1400" dirty="0"/>
                    </a:p>
                  </a:txBody>
                  <a:tcPr>
                    <a:solidFill>
                      <a:srgbClr val="F0F5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r>
                        <a:rPr lang="en-US" sz="1400" dirty="0"/>
                        <a:t>Market incomes (y)</a:t>
                      </a:r>
                      <a:endParaRPr sz="1400" dirty="0"/>
                    </a:p>
                  </a:txBody>
                  <a:tcPr>
                    <a:solidFill>
                      <a:srgbClr val="F0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964816"/>
                  </a:ext>
                </a:extLst>
              </a:tr>
              <a:tr h="1322877"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r>
                        <a:rPr lang="en-US" sz="1400" b="1" dirty="0"/>
                        <a:t>Policy Effect (PE) </a:t>
                      </a:r>
                      <a:r>
                        <a:rPr lang="en-US" sz="1400" dirty="0"/>
                        <a:t>= Impact of discretionary policy and uprating changes 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r>
                        <a:rPr lang="en-US" sz="1400" dirty="0"/>
                        <a:t>Market incomes (y)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defRPr sz="1300"/>
                      </a:pPr>
                      <a:r>
                        <a:rPr lang="en-US" sz="1400" dirty="0"/>
                        <a:t>Policies (p)</a:t>
                      </a:r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806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249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D9EA9-1E79-5831-C6F1-45B523CEB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D9CD-5868-B2AD-B7B5-26E06332F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04" y="409576"/>
            <a:ext cx="10515600" cy="904320"/>
          </a:xfrm>
        </p:spPr>
        <p:txBody>
          <a:bodyPr>
            <a:normAutofit/>
          </a:bodyPr>
          <a:lstStyle/>
          <a:p>
            <a:r>
              <a:rPr lang="en-GB" sz="3600" dirty="0"/>
              <a:t>Impact of tax-benefit policy changes, 2019 vs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1EFCD-D0C4-5CE9-B4AD-87F927B3B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2624" y="1780032"/>
            <a:ext cx="10107008" cy="4396931"/>
          </a:xfrm>
        </p:spPr>
        <p:txBody>
          <a:bodyPr>
            <a:normAutofit lnSpcReduction="10000"/>
          </a:bodyPr>
          <a:lstStyle/>
          <a:p>
            <a:r>
              <a:rPr lang="en-US" sz="2000" b="1" dirty="0"/>
              <a:t>Policy Effect (PE) </a:t>
            </a:r>
            <a:r>
              <a:rPr lang="en-US" sz="2000" dirty="0"/>
              <a:t>measures how much tax-benefit system has changed in generosity between 2019 and 2023, holding market incomes constant (at 2019 level). It compares actual 2023 policies to a counterfactual where policies are uprated mechanically — either by prices (CPI) or by earnings (MII).</a:t>
            </a:r>
          </a:p>
          <a:p>
            <a:pPr lvl="1"/>
            <a:r>
              <a:rPr lang="en-US" sz="1800" b="1" dirty="0"/>
              <a:t>CPI-based counterfactual </a:t>
            </a:r>
            <a:r>
              <a:rPr lang="en-US" sz="1800" b="1" dirty="0">
                <a:sym typeface="Wingdings" panose="05000000000000000000" pitchFamily="2" charset="2"/>
              </a:rPr>
              <a:t>  </a:t>
            </a:r>
            <a:r>
              <a:rPr lang="en-US" sz="1800" b="1" dirty="0">
                <a:solidFill>
                  <a:srgbClr val="FF0000"/>
                </a:solidFill>
                <a:sym typeface="Wingdings" panose="05000000000000000000" pitchFamily="2" charset="2"/>
              </a:rPr>
              <a:t>C</a:t>
            </a:r>
            <a:r>
              <a:rPr lang="en-US" sz="1800" b="1" dirty="0">
                <a:solidFill>
                  <a:srgbClr val="FF0000"/>
                </a:solidFill>
              </a:rPr>
              <a:t>hange in real terms (are people better off after inflation?).</a:t>
            </a:r>
          </a:p>
          <a:p>
            <a:pPr lvl="1"/>
            <a:r>
              <a:rPr lang="en-US" sz="1800" b="1" dirty="0"/>
              <a:t>MII-based counterfactual </a:t>
            </a:r>
            <a:r>
              <a:rPr lang="en-US" sz="1800" b="1" dirty="0">
                <a:sym typeface="Wingdings" panose="05000000000000000000" pitchFamily="2" charset="2"/>
              </a:rPr>
              <a:t>  </a:t>
            </a:r>
            <a:r>
              <a:rPr lang="en-US" sz="1800" b="1" dirty="0">
                <a:solidFill>
                  <a:srgbClr val="FF0000"/>
                </a:solidFill>
                <a:sym typeface="Wingdings" panose="05000000000000000000" pitchFamily="2" charset="2"/>
              </a:rPr>
              <a:t>C</a:t>
            </a:r>
            <a:r>
              <a:rPr lang="en-US" sz="1800" b="1" dirty="0">
                <a:solidFill>
                  <a:srgbClr val="FF0000"/>
                </a:solidFill>
              </a:rPr>
              <a:t>hange in relative terms (did their income grow faster or slower than the mean?).</a:t>
            </a:r>
            <a:r>
              <a:rPr lang="en-US" sz="1800" dirty="0"/>
              <a:t> </a:t>
            </a:r>
          </a:p>
          <a:p>
            <a:pPr lvl="1"/>
            <a:r>
              <a:rPr lang="en-US" sz="2000" dirty="0"/>
              <a:t>Real protection (keeping up with inflation) vs relative generosity (keeping up with rising wages).</a:t>
            </a:r>
          </a:p>
          <a:p>
            <a:r>
              <a:rPr lang="en-US" sz="2000" b="1" dirty="0"/>
              <a:t>Interpretation</a:t>
            </a:r>
          </a:p>
          <a:p>
            <a:pPr lvl="1"/>
            <a:r>
              <a:rPr lang="en-US" sz="1600" dirty="0"/>
              <a:t>If </a:t>
            </a:r>
            <a:r>
              <a:rPr lang="en-US" sz="1600" b="1" dirty="0"/>
              <a:t>PE-CPI &gt; 0</a:t>
            </a:r>
            <a:r>
              <a:rPr lang="en-US" sz="1600" dirty="0"/>
              <a:t> and </a:t>
            </a:r>
            <a:r>
              <a:rPr lang="en-US" sz="1600" b="1" dirty="0"/>
              <a:t>PE-MII &lt; 0</a:t>
            </a:r>
            <a:r>
              <a:rPr lang="en-US" sz="1600" dirty="0"/>
              <a:t>, policies protected real incomes but lagged behind wage growth </a:t>
            </a:r>
            <a:r>
              <a:rPr lang="en-US" sz="1600" dirty="0">
                <a:sym typeface="Wingdings" panose="05000000000000000000" pitchFamily="2" charset="2"/>
              </a:rPr>
              <a:t> r</a:t>
            </a:r>
            <a:r>
              <a:rPr lang="en-US" sz="1600" dirty="0"/>
              <a:t>edistributive generosity weakened.</a:t>
            </a:r>
          </a:p>
          <a:p>
            <a:pPr lvl="1"/>
            <a:r>
              <a:rPr lang="en-US" sz="1600" dirty="0"/>
              <a:t>If </a:t>
            </a:r>
            <a:r>
              <a:rPr lang="en-US" sz="1600" b="1" dirty="0"/>
              <a:t>PE-CPI &lt; 0 </a:t>
            </a:r>
            <a:r>
              <a:rPr lang="en-US" sz="1600" dirty="0"/>
              <a:t>and </a:t>
            </a:r>
            <a:r>
              <a:rPr lang="en-US" sz="1600" b="1" dirty="0"/>
              <a:t>PE-MII &gt; 0</a:t>
            </a:r>
            <a:r>
              <a:rPr lang="en-US" sz="1600" dirty="0"/>
              <a:t>, policies failed to keep up with inflation (real losses), but declined less than earnings </a:t>
            </a:r>
            <a:r>
              <a:rPr lang="en-US" sz="1600" dirty="0">
                <a:sym typeface="Wingdings" panose="05000000000000000000" pitchFamily="2" charset="2"/>
              </a:rPr>
              <a:t> </a:t>
            </a:r>
            <a:r>
              <a:rPr lang="en-US" sz="1600" dirty="0"/>
              <a:t> redistributive generosity strengthened.</a:t>
            </a:r>
          </a:p>
          <a:p>
            <a:pPr lvl="1"/>
            <a:r>
              <a:rPr lang="en-US" sz="1600" dirty="0"/>
              <a:t>If </a:t>
            </a:r>
            <a:r>
              <a:rPr lang="en-US" sz="1600" b="1" dirty="0"/>
              <a:t>both &gt; 0</a:t>
            </a:r>
            <a:r>
              <a:rPr lang="en-US" sz="1600" dirty="0"/>
              <a:t>, discretionary policy increases exceeded both inflation and earnings </a:t>
            </a:r>
            <a:r>
              <a:rPr lang="en-US" sz="1600" dirty="0">
                <a:sym typeface="Wingdings" panose="05000000000000000000" pitchFamily="2" charset="2"/>
              </a:rPr>
              <a:t> </a:t>
            </a:r>
            <a:r>
              <a:rPr lang="en-US" sz="1600" dirty="0"/>
              <a:t>strong expansion in support.</a:t>
            </a:r>
          </a:p>
          <a:p>
            <a:pPr lvl="1"/>
            <a:r>
              <a:rPr lang="en-US" sz="1600" dirty="0"/>
              <a:t>If </a:t>
            </a:r>
            <a:r>
              <a:rPr lang="en-US" sz="1600" b="1" dirty="0"/>
              <a:t>both &lt; 0</a:t>
            </a:r>
            <a:r>
              <a:rPr lang="en-US" sz="1600" dirty="0"/>
              <a:t>, policy changes reduced generosity in both real and relative terms.</a:t>
            </a:r>
          </a:p>
          <a:p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E5489-41D2-EDC3-CE04-21599C730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FCEC6-37BD-97F3-43AA-28F9EA2D3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789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F2BAC-70A0-E697-EFD7-8D2A326CC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Findings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26040B-3A17-CCF1-E9CD-99F6AEA8DA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F997E-32FB-B56B-AA87-78B3E96C6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98BBB-D677-D60F-2E63-C6560DDC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469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E985B-C843-0703-C713-C4E2B4BB0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GDP growth, inflation and real incomes, 2019-2023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E5FD9-A920-29D8-F0B4-D74712C02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01189-3695-4050-1735-705BBDD894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05A1B4B2-0673-A63B-7B83-E48954E4FD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33115" y="1534697"/>
            <a:ext cx="8068160" cy="410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907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C31E6-196D-011B-5486-7D9822715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ED37A-3F00-F7C6-AC51-3D2166B6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04" y="409575"/>
            <a:ext cx="9456938" cy="1325563"/>
          </a:xfrm>
        </p:spPr>
        <p:txBody>
          <a:bodyPr>
            <a:normAutofit/>
          </a:bodyPr>
          <a:lstStyle/>
          <a:p>
            <a:r>
              <a:rPr lang="en-US" dirty="0"/>
              <a:t>Fiscal Policy, Inequality &amp; Poverty, 2019-2023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AD77F5-C0F1-A631-2F06-70CCC766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A26D6-E673-164F-8398-84E286AB0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BE83434-308F-0FF2-D3F7-4B93F1FF18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80019" y="1509204"/>
            <a:ext cx="9321515" cy="427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147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5A3AB-5259-F8B9-8B8A-73357F0FB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04" y="409575"/>
            <a:ext cx="9787896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Changes in Redistribution, 2019-2023</a:t>
            </a:r>
            <a:endParaRPr lang="en-GB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8550E-D5DA-DF1C-9A2C-0EFB50485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FF01E-5A8E-AB31-AA04-D797A1A5C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88CCAA-2874-6E72-7A30-EB4378F80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1335" y="1511808"/>
            <a:ext cx="9316198" cy="427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540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A8119-CC6E-B037-1A5C-DA33A7DCB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4984" y="409575"/>
            <a:ext cx="10466519" cy="1332789"/>
          </a:xfrm>
        </p:spPr>
        <p:txBody>
          <a:bodyPr>
            <a:normAutofit/>
          </a:bodyPr>
          <a:lstStyle/>
          <a:p>
            <a:r>
              <a:rPr lang="en-GB" sz="3600" dirty="0"/>
              <a:t>Changes in progressivity: </a:t>
            </a:r>
            <a:r>
              <a:rPr lang="en-GB" sz="3600" dirty="0" err="1"/>
              <a:t>Kakwani</a:t>
            </a:r>
            <a:r>
              <a:rPr lang="en-GB" sz="3600" dirty="0"/>
              <a:t> indices for Taxes, 2019-2023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8AE80-2933-82DE-971F-ECE52104B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F6740-6744-8522-EC40-6E48D759C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D22135B-4201-F212-3475-4D136C99F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546" y="1537574"/>
            <a:ext cx="7978179" cy="44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27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25457-E066-EF2F-CE01-277F33E57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Changes in progressivity: </a:t>
            </a:r>
            <a:r>
              <a:rPr lang="en-GB" sz="3600" dirty="0" err="1"/>
              <a:t>Kakwani</a:t>
            </a:r>
            <a:r>
              <a:rPr lang="en-GB" sz="3600" dirty="0"/>
              <a:t> indices for Transfers, 2019-2023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250E8-81D1-4328-06C9-F748D5E4F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80391-8769-B102-E6C1-CAF07477D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6379B1-5C0C-400E-CE57-0253207ED5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50" y="1532628"/>
            <a:ext cx="7745997" cy="437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29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35B1-7CD6-6C3C-D779-457B8A15C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Motivation and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3D1A-BF29-550B-0303-E0B775981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2282" y="1613647"/>
            <a:ext cx="9837350" cy="456331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Context: COVID-19, slow growth, high inflation, cost of living crisis.</a:t>
            </a:r>
          </a:p>
          <a:p>
            <a:r>
              <a:rPr lang="en-US" dirty="0"/>
              <a:t>For the period between 2019-2023, estimate the changes in: </a:t>
            </a:r>
          </a:p>
          <a:p>
            <a:pPr lvl="1"/>
            <a:r>
              <a:rPr lang="en-US" dirty="0"/>
              <a:t>Net tax burden across the income distribution </a:t>
            </a:r>
          </a:p>
          <a:p>
            <a:pPr lvl="1"/>
            <a:r>
              <a:rPr lang="en-US" dirty="0"/>
              <a:t>Progressivity of taxes and transfers </a:t>
            </a:r>
          </a:p>
          <a:p>
            <a:pPr lvl="1"/>
            <a:r>
              <a:rPr lang="en-US" dirty="0"/>
              <a:t>Redistributive impact of the UK tax-benefit system net of changes in </a:t>
            </a:r>
            <a:r>
              <a:rPr lang="en-US" dirty="0" err="1"/>
              <a:t>labour</a:t>
            </a:r>
            <a:r>
              <a:rPr lang="en-US" dirty="0"/>
              <a:t> market income</a:t>
            </a:r>
          </a:p>
          <a:p>
            <a:r>
              <a:rPr lang="en-US" dirty="0"/>
              <a:t>… using an extended measure of income, consumable income (i.e. disposable income after subtracting indirect taxes). </a:t>
            </a:r>
          </a:p>
          <a:p>
            <a:r>
              <a:rPr lang="en-US" dirty="0"/>
              <a:t>Data: UKMOD using the FRS input data with consumption imputed from LCF data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56B45-C228-C7A9-A5F9-B59FAC4DD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E205E-AB50-0911-8C85-3A73D61AB2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6574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6F874-8F4B-4E1F-E747-CA0E7BA5C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Net gain/loss from Taxes and Transfers by Decile, percent of Consumable Income, 2023</a:t>
            </a:r>
            <a:endParaRPr lang="en-GB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CC1D3-D29A-B7F2-5150-AFE44ABB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6411C-4FA7-0408-5056-59A9F9FE1D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D4C5359-A65B-1B0D-A170-A4F4A1FF2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71675" y="1628774"/>
            <a:ext cx="8086725" cy="4438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672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30772-E8B0-D2B1-7AF7-7FB46ADE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Net gain/loss from Taxes and Transfers by Income Deciles, percent of Consumable Income, 2019-2023</a:t>
            </a:r>
            <a:endParaRPr lang="en-GB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65FF8B4-0842-DE96-3C63-9C4C0AF19C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82088" y="1638300"/>
            <a:ext cx="8282092" cy="441894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414C5-97DD-1C8F-30DC-4039BD77E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F7F9D-B63E-95F9-B058-AE66209E1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354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CE5FE-EA2F-F916-E3B7-35A93225E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tax-benefit policy changes, 2019 vs 2023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022B9E-E92E-3086-2EE6-02C52928E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0A0A1-F7DB-8AF7-D6F3-56EFABCC1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F91A2E2-26E4-EDF9-F966-18AFC79716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40992" y="1535378"/>
            <a:ext cx="9597230" cy="4230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6177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D6E67-A7E4-6B81-3A91-3F3ECD72E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insights and discussion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EB97C-92DD-9BDE-C3D7-787332C9F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576" y="1780032"/>
            <a:ext cx="9729056" cy="439693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During 2020–2021, extra COVID-related transfers boosted support for lower deciles, increasing redistribution.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2022 saw higher tax burdens (especially for upper deciles) and the phasing-out of emergency benefits.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By 2023, both benefit progressivity and net gains/losses by decile had </a:t>
            </a:r>
            <a:r>
              <a:rPr lang="en-US" sz="2400" dirty="0" err="1"/>
              <a:t>stabilised</a:t>
            </a:r>
            <a:r>
              <a:rPr lang="en-US" sz="2400" dirty="0"/>
              <a:t> close to their pre-pandemic (2019) levels.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The real-term policy changes between 2019 and 2023 were progressive but fiscally tightening overall.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Lower deciles gained slightly (protection via means-tested transfers).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/>
              <a:t>Middle and higher deciles lost, largely due to real-term erosion of thresholds, i.e. fiscal drag.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The total changes in consumable income between 2019-2023 are negative, reflecting both lower market incomes and a contractionary policy stance in real terms.</a:t>
            </a:r>
          </a:p>
          <a:p>
            <a:endParaRPr lang="en-GB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375AB-2556-DB9E-F0C5-2F6A1972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18366-C662-98B5-0112-D53FB4E44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87756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EE1AF-5858-B45E-0591-064F8B6EA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4000" dirty="0">
                <a:latin typeface="+mj-lt"/>
                <a:ea typeface="+mj-ea"/>
                <a:cs typeface="+mj-cs"/>
              </a:rPr>
              <a:t>Thank you for your attention! 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r">
              <a:buNone/>
            </a:pP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3200" dirty="0">
                <a:latin typeface="+mj-lt"/>
                <a:ea typeface="+mj-ea"/>
                <a:cs typeface="+mj-cs"/>
                <a:hlinkClick r:id="rId3"/>
              </a:rPr>
              <a:t>Dpopova@essex.ac.uk</a:t>
            </a:r>
            <a:endParaRPr lang="en-GB" sz="3200" dirty="0"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endParaRPr lang="en-GB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D03387-7C8A-9777-3401-8757C5D24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515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49462-0436-A67A-308A-84184C399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7B8A-D0A4-A93C-F99F-5C10F86C4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Welfare Policy Changes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26FFA-2B1E-5490-EE6B-F78A826A8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534" y="1601337"/>
            <a:ext cx="9670098" cy="457562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 key feature - a sustained reduction in support for working-age households, with the exception of COVID years.</a:t>
            </a:r>
          </a:p>
          <a:p>
            <a:pPr lvl="1"/>
            <a:r>
              <a:rPr lang="en-US" sz="1600" b="1" dirty="0"/>
              <a:t>2013</a:t>
            </a:r>
            <a:r>
              <a:rPr lang="en-US" sz="1600" dirty="0"/>
              <a:t>: Child Benefit withdrawn from higher-income families; the Benefit Cap; </a:t>
            </a:r>
          </a:p>
          <a:p>
            <a:pPr lvl="1"/>
            <a:r>
              <a:rPr lang="en-US" sz="1600" b="1" dirty="0"/>
              <a:t>2016: </a:t>
            </a:r>
            <a:r>
              <a:rPr lang="en-US" sz="1600" dirty="0"/>
              <a:t>Universal Credit (UC) began to be rolled out, replacing six means-tested benefits with a single payment.</a:t>
            </a:r>
          </a:p>
          <a:p>
            <a:pPr lvl="1"/>
            <a:r>
              <a:rPr lang="en-US" sz="1600" b="1" dirty="0"/>
              <a:t>2017:</a:t>
            </a:r>
            <a:r>
              <a:rPr lang="en-US" sz="1600" dirty="0"/>
              <a:t> The two-child limit on UC. </a:t>
            </a:r>
          </a:p>
          <a:p>
            <a:pPr lvl="1"/>
            <a:r>
              <a:rPr lang="en-US" sz="1600" b="1" dirty="0"/>
              <a:t>2016–2019:</a:t>
            </a:r>
            <a:r>
              <a:rPr lang="en-US" sz="1600" dirty="0"/>
              <a:t> full freeze on working-age benefits</a:t>
            </a:r>
          </a:p>
          <a:p>
            <a:pPr lvl="1"/>
            <a:r>
              <a:rPr lang="en-US" sz="1600" b="1" dirty="0"/>
              <a:t>2020-2021:</a:t>
            </a:r>
            <a:r>
              <a:rPr lang="en-US" sz="1600" dirty="0"/>
              <a:t> Benefits uprated with CPI; £20/week uplift to Universal Credit and Working Tax Credit; suspension of the minimum income floor in UC for self-employed claimants; Local Housing Allowance (LHA) rates increased to cover the 30th percentile of local rents (reversing earlier freezes); Furlough scheme (CJRS) and Self-Employment Income Support Scheme (SEISS).</a:t>
            </a:r>
          </a:p>
          <a:p>
            <a:pPr lvl="1"/>
            <a:r>
              <a:rPr lang="en-US" sz="1600" b="1" dirty="0"/>
              <a:t>Dec 2021: </a:t>
            </a:r>
            <a:r>
              <a:rPr lang="en-US" sz="1600" dirty="0"/>
              <a:t>UC taper rate reduced from 63% to 55%; Work allowances in UC increased slightly to improve work incentives.</a:t>
            </a:r>
          </a:p>
          <a:p>
            <a:pPr lvl="1"/>
            <a:r>
              <a:rPr lang="en-US" sz="1600" b="1" dirty="0"/>
              <a:t>2022: </a:t>
            </a:r>
            <a:r>
              <a:rPr lang="en-US" sz="1600" dirty="0"/>
              <a:t>Cost of Living Payments (£650 for households on means-tested benefits; £150–£300 for people with disabilities and pensioners). Benefits uprated with CPI but below actual inflation (</a:t>
            </a:r>
            <a:r>
              <a:rPr lang="en-US" sz="1600" dirty="0">
                <a:sym typeface="Wingdings" panose="05000000000000000000" pitchFamily="2" charset="2"/>
              </a:rPr>
              <a:t>real term cut)</a:t>
            </a:r>
            <a:r>
              <a:rPr lang="en-US" sz="1600" dirty="0"/>
              <a:t>. Triple lock suspended. </a:t>
            </a:r>
          </a:p>
          <a:p>
            <a:pPr lvl="1"/>
            <a:r>
              <a:rPr lang="en-US" sz="1600" b="1" dirty="0"/>
              <a:t>2023: </a:t>
            </a:r>
            <a:r>
              <a:rPr lang="en-US" sz="1600" dirty="0"/>
              <a:t> Cost of Living Payments repeated; Benefits uprated slightly above inflation (real-term catch-up). Triple lock reinstated. </a:t>
            </a:r>
          </a:p>
          <a:p>
            <a:pPr lvl="1"/>
            <a:r>
              <a:rPr lang="en-US" sz="1600" b="1" dirty="0"/>
              <a:t>2024: </a:t>
            </a:r>
            <a:r>
              <a:rPr lang="en-US" sz="1600" dirty="0"/>
              <a:t>Last Cost of Living Payment (£299); LHA rates uprated for the first time since 2020. Threshold to HICBC increased. </a:t>
            </a:r>
            <a:endParaRPr lang="en-GB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66B27-22AF-B367-6DEC-55AD50A1B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6824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BBAE6-3C31-3A9A-BB14-7428756D9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4458C-7456-4D95-9A53-B87035BCD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334" y="409575"/>
            <a:ext cx="10365170" cy="1325563"/>
          </a:xfrm>
        </p:spPr>
        <p:txBody>
          <a:bodyPr/>
          <a:lstStyle/>
          <a:p>
            <a:r>
              <a:rPr lang="en-US" dirty="0"/>
              <a:t>Key Tax policy changes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13ACD-25C5-2B16-8099-F827B3B2B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534" y="1628317"/>
            <a:ext cx="9670098" cy="45486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000" b="1" dirty="0"/>
              <a:t>2011:</a:t>
            </a:r>
            <a:r>
              <a:rPr lang="en-US" sz="2000" dirty="0"/>
              <a:t> VAT increased from 17.5% to 20; National Insurance Contributions (NICs) increased by 1 percentage point.</a:t>
            </a:r>
          </a:p>
          <a:p>
            <a:pPr marL="0" indent="0">
              <a:buNone/>
            </a:pPr>
            <a:r>
              <a:rPr lang="en-US" sz="2000" b="1" dirty="0"/>
              <a:t>2010–2012:</a:t>
            </a:r>
            <a:r>
              <a:rPr lang="en-US" sz="2000" dirty="0"/>
              <a:t> An additional 50% income tax rate for top earners.</a:t>
            </a:r>
          </a:p>
          <a:p>
            <a:pPr marL="0" indent="0">
              <a:buNone/>
            </a:pPr>
            <a:r>
              <a:rPr lang="en-US" sz="2000" b="1" dirty="0"/>
              <a:t>2013: </a:t>
            </a:r>
            <a:r>
              <a:rPr lang="en-US" sz="2000" dirty="0"/>
              <a:t>The top rate reduced to 45%. </a:t>
            </a:r>
          </a:p>
          <a:p>
            <a:pPr marL="0" indent="0">
              <a:buNone/>
            </a:pPr>
            <a:r>
              <a:rPr lang="en-US" sz="2000" b="1" dirty="0"/>
              <a:t>2010–2015:</a:t>
            </a:r>
            <a:r>
              <a:rPr lang="en-US" sz="2000" dirty="0"/>
              <a:t> Fiscal drag: Personal allowance increased, but the higher-rate threshold frozen or increased only modestly, pushing more people into higher tax brackets.</a:t>
            </a:r>
          </a:p>
          <a:p>
            <a:pPr marL="0" indent="0">
              <a:buNone/>
            </a:pPr>
            <a:r>
              <a:rPr lang="en-US" sz="2000" b="1" dirty="0"/>
              <a:t>2015-2019:</a:t>
            </a:r>
            <a:r>
              <a:rPr lang="en-US" sz="2000" dirty="0"/>
              <a:t> Personal allowance increased; Higher-rate threshold gradually increased to £50,000 by 2019, but continued fiscal drag for those above the threshold.</a:t>
            </a:r>
          </a:p>
          <a:p>
            <a:pPr marL="0" indent="0">
              <a:buNone/>
            </a:pPr>
            <a:r>
              <a:rPr lang="en-US" sz="2000" b="1" dirty="0"/>
              <a:t>2020–2021:</a:t>
            </a:r>
            <a:r>
              <a:rPr lang="en-US" sz="2000" dirty="0"/>
              <a:t> Pandemic Response: VAT cut to 5% for hospitality (Jul 2020), tapered through 2021; Stamp Duty holiday. Increased Personal allowance and higher-rate income tax threshold. </a:t>
            </a:r>
          </a:p>
          <a:p>
            <a:pPr marL="0" indent="0">
              <a:buNone/>
            </a:pPr>
            <a:r>
              <a:rPr lang="en-US" sz="2000" b="1" dirty="0"/>
              <a:t>2022:</a:t>
            </a:r>
            <a:r>
              <a:rPr lang="en-US" sz="2000" dirty="0"/>
              <a:t> Income tax thresholds frozen. NIC rates rose by 1.25 pp in April to fund the Health and Social Care Levy, but the main employee/self-employed threshold was raised mid-year. The rate rise was reversed in November.  </a:t>
            </a:r>
          </a:p>
          <a:p>
            <a:pPr marL="0" indent="0">
              <a:buNone/>
            </a:pPr>
            <a:r>
              <a:rPr lang="en-US" sz="2000" b="1" dirty="0"/>
              <a:t>2023:</a:t>
            </a:r>
            <a:r>
              <a:rPr lang="en-US" sz="2000" dirty="0"/>
              <a:t> Income tax and NIC thresholds frozen. The top income tax rate (45%) extended to more high earners (starting £125,140). Class 2 Small Profits Threshold raised. </a:t>
            </a:r>
          </a:p>
          <a:p>
            <a:pPr marL="0" indent="0">
              <a:buNone/>
            </a:pPr>
            <a:r>
              <a:rPr lang="en-US" sz="2000" b="1" dirty="0"/>
              <a:t>2024:</a:t>
            </a:r>
            <a:r>
              <a:rPr lang="en-US" sz="2000" dirty="0"/>
              <a:t> Income tax and NIC thresholds remain frozen, but NIC rate cuts (especially for low/mid earners).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FD8373-3FD5-CF73-BC16-67FBC7365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4915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B406E-B613-6CCE-29C9-BCA74D4EB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80FFC-F273-049B-5588-8DC796D3C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Methodology and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0B828-CDCE-341F-32ED-E9A6DFED3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5E7E2-4B08-D40A-593B-355BCB5BC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B9B8B-1983-99F2-8ADC-AB6480237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0EC0-3A33-4833-AFA7-1A50E480AFA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97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1923-6E0B-6C74-9D13-2C6F1B4D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Methodological Approach and Data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5AB3E-A3E5-BBB5-C502-41C0A73DB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928" y="1915925"/>
            <a:ext cx="9960704" cy="42610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UKMOD (version B2025.06), with HBAI-adjusted market income aggregates and grossing weights, and Advanced PET. </a:t>
            </a:r>
          </a:p>
          <a:p>
            <a:r>
              <a:rPr lang="en-US" dirty="0"/>
              <a:t>Years covered: 2019–2023, with 2019 as the last pre-COVID and pre-crisis year, and 2023 as the most recent year available. </a:t>
            </a:r>
          </a:p>
          <a:p>
            <a:r>
              <a:rPr lang="en-US" dirty="0"/>
              <a:t>UKMOD input data is enhanced with household consumption measures from the Living Costs and Food Survey (LCF). </a:t>
            </a:r>
          </a:p>
          <a:p>
            <a:pPr lvl="1"/>
            <a:r>
              <a:rPr lang="en-US" sz="2100" dirty="0"/>
              <a:t>The imputation is performed by linking each FRS household to the most similar LCF household based on shared characteristics such as income, age, household composition, employment status, and region. </a:t>
            </a:r>
          </a:p>
          <a:p>
            <a:pPr lvl="1"/>
            <a:r>
              <a:rPr lang="en-US" sz="2100" dirty="0"/>
              <a:t>Exact matching + nearest-</a:t>
            </a:r>
            <a:r>
              <a:rPr lang="en-US" sz="2100" dirty="0" err="1"/>
              <a:t>neighbour</a:t>
            </a:r>
            <a:r>
              <a:rPr lang="en-US" sz="2100" dirty="0"/>
              <a:t> matching based on </a:t>
            </a:r>
            <a:r>
              <a:rPr lang="en-US" sz="2100" dirty="0" err="1"/>
              <a:t>Mahalanobis</a:t>
            </a:r>
            <a:r>
              <a:rPr lang="en-US" sz="2100" dirty="0"/>
              <a:t> distance. </a:t>
            </a:r>
          </a:p>
          <a:p>
            <a:pPr lvl="1"/>
            <a:r>
              <a:rPr lang="en-US" sz="2100" dirty="0"/>
              <a:t>Carried out in several rounds: beginning with strict criteria (with many exact matches) and gradually relaxing them by shifting more variables into the distance-based stage. </a:t>
            </a:r>
          </a:p>
          <a:p>
            <a:pPr lvl="1"/>
            <a:r>
              <a:rPr lang="en-US" sz="2100" dirty="0"/>
              <a:t>Each FRS household is assigned LCF consumption data from a household that is as similar as possible. </a:t>
            </a:r>
            <a:endParaRPr lang="en-GB" sz="2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B878C-E02F-0C84-08EA-2278AF7B2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A021B-EA83-E79B-E034-1B371FA96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708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6AC3-86FE-DF1E-40EB-129C6E485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Consumption expenditure by income deciles, LCF and UKMOD, 2019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296AC9-6A37-5226-E594-7D06394F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A7020-2E82-7A26-8714-14DEE95E3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751FC9-05B8-1281-13F7-7DACA3F78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150" y="1971674"/>
            <a:ext cx="5099665" cy="37052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3A328B-CE75-0030-DA7E-3A7EA6251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3960" y="1971674"/>
            <a:ext cx="5086557" cy="369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157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5FF31-3B51-5E6D-2D3F-6930180B1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Consumption expenditure by income deciles, LCF and UKMOD, 2019 </a:t>
            </a:r>
            <a:endParaRPr lang="en-GB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769C458-9D2C-8BEB-C24F-26F2ED7149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975" y="1929457"/>
            <a:ext cx="5059447" cy="367600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221B4-B559-513D-C163-D24F64F7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CED15-3B89-B0E5-224A-1B2878644B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F88D8E-6E1B-95EB-35E9-FC8F3B809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6679" y="1914524"/>
            <a:ext cx="5076621" cy="368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273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54040" y="1307670"/>
            <a:ext cx="2377061" cy="52322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2800" b="1" cap="small" dirty="0">
                <a:solidFill>
                  <a:schemeClr val="bg1"/>
                </a:solidFill>
                <a:latin typeface="Calibri"/>
              </a:rPr>
              <a:t>Market Income</a:t>
            </a:r>
            <a:endParaRPr lang="en-US" sz="2800" b="1" cap="small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133" y="1710267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66170" y="3119167"/>
            <a:ext cx="3352799" cy="49244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600" b="1" cap="small" dirty="0">
                <a:solidFill>
                  <a:schemeClr val="bg1"/>
                </a:solidFill>
                <a:latin typeface="Calibri"/>
              </a:rPr>
              <a:t>Disposable Income</a:t>
            </a:r>
            <a:endParaRPr lang="en-US" sz="2600" b="1" cap="small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7849" y="2079599"/>
            <a:ext cx="5389439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accent1"/>
                </a:solidFill>
                <a:latin typeface="Calibri"/>
              </a:rPr>
              <a:t>+ direct transfers – direct taxes </a:t>
            </a:r>
            <a:r>
              <a:rPr lang="en-GB" sz="2000" b="1" dirty="0">
                <a:solidFill>
                  <a:schemeClr val="accent1"/>
                </a:solidFill>
              </a:rPr>
              <a:t>and (employee, self-employed and employer) NICs </a:t>
            </a:r>
            <a:endParaRPr lang="en-US" sz="2000" b="1" dirty="0">
              <a:solidFill>
                <a:schemeClr val="accent1"/>
              </a:solidFill>
              <a:latin typeface="Calibri"/>
            </a:endParaRP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3401280" y="1806038"/>
            <a:ext cx="0" cy="3703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410227" y="2745968"/>
            <a:ext cx="0" cy="3980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49" y="4029423"/>
            <a:ext cx="6825642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accent1"/>
                </a:solidFill>
                <a:latin typeface="Calibri"/>
              </a:rPr>
              <a:t>– indirect taxes (VAT, excises)</a:t>
            </a:r>
            <a:endParaRPr lang="en-US" sz="2000" b="1" dirty="0">
              <a:solidFill>
                <a:schemeClr val="accent1"/>
              </a:solidFill>
              <a:latin typeface="Calibri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410227" y="3653285"/>
            <a:ext cx="0" cy="4563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940316" y="5006726"/>
            <a:ext cx="5259691" cy="43088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200" b="1" cap="small" dirty="0">
                <a:solidFill>
                  <a:schemeClr val="bg1"/>
                </a:solidFill>
                <a:latin typeface="Calibri"/>
              </a:rPr>
              <a:t>Post-fiscal or Consumable Income</a:t>
            </a:r>
            <a:endParaRPr lang="en-US" sz="2200" b="1" cap="small" dirty="0">
              <a:solidFill>
                <a:schemeClr val="bg1"/>
              </a:solidFill>
              <a:latin typeface="Calibri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415780" y="4510861"/>
            <a:ext cx="7801" cy="4563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itle 1"/>
          <p:cNvSpPr txBox="1">
            <a:spLocks/>
          </p:cNvSpPr>
          <p:nvPr/>
        </p:nvSpPr>
        <p:spPr>
          <a:xfrm>
            <a:off x="669541" y="290533"/>
            <a:ext cx="9312659" cy="71725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>
              <a:lnSpc>
                <a:spcPct val="90000"/>
              </a:lnSpc>
            </a:pPr>
            <a:r>
              <a:rPr lang="en-GB" dirty="0"/>
              <a:t>Income Concepts and Assumptions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D499-FC2D-EC42-9311-10E1B0656D4F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DFB9CF-C89D-4C12-AA82-1D1C51F18C4C}"/>
              </a:ext>
            </a:extLst>
          </p:cNvPr>
          <p:cNvSpPr txBox="1"/>
          <p:nvPr/>
        </p:nvSpPr>
        <p:spPr>
          <a:xfrm>
            <a:off x="6525516" y="1425600"/>
            <a:ext cx="48914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State pension and occupational pensions are treated as direct transfers; compulsory pension contributions are subtracted from market income.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Economic rather than statutory tax and benefit incidence is computed.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PIT and NIC are assumed to be borne by labour.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Consumption taxes are fully shifted forward to consumers.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The main welfare indicator used is </a:t>
            </a:r>
            <a:r>
              <a:rPr lang="en-GB" b="1" dirty="0"/>
              <a:t>equivalised post-fiscal/consumable income.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However, income deciles and poverty thresholds are defined using equivalised disposable income, to be in line with official statistics.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Currently only direct cash transfers are included in UKMOD.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477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7304</TotalTime>
  <Words>1759</Words>
  <Application>Microsoft Office PowerPoint</Application>
  <PresentationFormat>Widescreen</PresentationFormat>
  <Paragraphs>169</Paragraphs>
  <Slides>24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Aptos</vt:lpstr>
      <vt:lpstr>Aptos Display</vt:lpstr>
      <vt:lpstr>Arial</vt:lpstr>
      <vt:lpstr>Calibri</vt:lpstr>
      <vt:lpstr>Calibri Light</vt:lpstr>
      <vt:lpstr>Courier New</vt:lpstr>
      <vt:lpstr>Wingdings</vt:lpstr>
      <vt:lpstr>Office Theme</vt:lpstr>
      <vt:lpstr>Custom Design</vt:lpstr>
      <vt:lpstr>From Pandemic to Cost-of-Living Crisis: The Distributional Impact of UK Tax and Benefit Policies, 2019–2023</vt:lpstr>
      <vt:lpstr>Motivation and Objectives </vt:lpstr>
      <vt:lpstr>Key Welfare Policy Changes</vt:lpstr>
      <vt:lpstr>Key Tax policy changes </vt:lpstr>
      <vt:lpstr>Methodology and Data</vt:lpstr>
      <vt:lpstr>Methodological Approach and Data </vt:lpstr>
      <vt:lpstr>Consumption expenditure by income deciles, LCF and UKMOD, 2019 </vt:lpstr>
      <vt:lpstr>Consumption expenditure by income deciles, LCF and UKMOD, 2019 </vt:lpstr>
      <vt:lpstr>PowerPoint Presentation</vt:lpstr>
      <vt:lpstr>Measuring redistribution</vt:lpstr>
      <vt:lpstr>Measuring progressivity </vt:lpstr>
      <vt:lpstr>Impact of tax-benefit policy changes, 2019 vs 2023</vt:lpstr>
      <vt:lpstr>Impact of tax-benefit policy changes, 2019 vs 2023</vt:lpstr>
      <vt:lpstr>Findings </vt:lpstr>
      <vt:lpstr>GDP growth, inflation and real incomes, 2019-2023</vt:lpstr>
      <vt:lpstr>Fiscal Policy, Inequality &amp; Poverty, 2019-2023</vt:lpstr>
      <vt:lpstr>Changes in Redistribution, 2019-2023</vt:lpstr>
      <vt:lpstr>Changes in progressivity: Kakwani indices for Taxes, 2019-2023 </vt:lpstr>
      <vt:lpstr>Changes in progressivity: Kakwani indices for Transfers, 2019-2023 </vt:lpstr>
      <vt:lpstr>Net gain/loss from Taxes and Transfers by Decile, percent of Consumable Income, 2023</vt:lpstr>
      <vt:lpstr>Net gain/loss from Taxes and Transfers by Income Deciles, percent of Consumable Income, 2019-2023</vt:lpstr>
      <vt:lpstr>Impact of tax-benefit policy changes, 2019 vs 2023</vt:lpstr>
      <vt:lpstr>Key insights and discussion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richiardi</dc:creator>
  <cp:lastModifiedBy>Дарья</cp:lastModifiedBy>
  <cp:revision>257</cp:revision>
  <dcterms:created xsi:type="dcterms:W3CDTF">2021-05-06T13:22:28Z</dcterms:created>
  <dcterms:modified xsi:type="dcterms:W3CDTF">2025-10-20T13:08:33Z</dcterms:modified>
</cp:coreProperties>
</file>