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1581" r:id="rId3"/>
    <p:sldId id="1582" r:id="rId4"/>
    <p:sldId id="1583" r:id="rId5"/>
    <p:sldId id="1585" r:id="rId6"/>
    <p:sldId id="1584" r:id="rId7"/>
    <p:sldId id="1586" r:id="rId8"/>
    <p:sldId id="1587" r:id="rId9"/>
    <p:sldId id="1588" r:id="rId10"/>
    <p:sldId id="1591" r:id="rId11"/>
    <p:sldId id="1593" r:id="rId12"/>
    <p:sldId id="1594" r:id="rId13"/>
    <p:sldId id="1589" r:id="rId14"/>
    <p:sldId id="1590" r:id="rId15"/>
    <p:sldId id="159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3E15228-D721-46AA-9C24-A9A40A9AC45D}">
          <p14:sldIdLst>
            <p14:sldId id="256"/>
            <p14:sldId id="1581"/>
            <p14:sldId id="1582"/>
            <p14:sldId id="1583"/>
            <p14:sldId id="1585"/>
            <p14:sldId id="1584"/>
            <p14:sldId id="1586"/>
            <p14:sldId id="1587"/>
            <p14:sldId id="1588"/>
            <p14:sldId id="1591"/>
            <p14:sldId id="1593"/>
            <p14:sldId id="1594"/>
            <p14:sldId id="1589"/>
            <p14:sldId id="1590"/>
            <p14:sldId id="1592"/>
          </p14:sldIdLst>
        </p14:section>
        <p14:section name="Untitled Section" id="{B9EC9406-E303-4F20-89C0-054E6935C02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9588" autoAdjust="0"/>
  </p:normalViewPr>
  <p:slideViewPr>
    <p:cSldViewPr snapToGrid="0">
      <p:cViewPr varScale="1">
        <p:scale>
          <a:sx n="141" d="100"/>
          <a:sy n="141" d="100"/>
        </p:scale>
        <p:origin x="75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stin\Box\UKMOD\Projects\Bath%20-%20FRIBIS\second%20round%20(JV)\Results\2019\multi-system%20template\cumulative(1)%20behaviour(0)%20tax(0)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stin\Box\UKMOD\Projects\Bath%20-%20FRIBIS\second%20round%20(JV)\Results\2019\multi-system%20template\cumulative(1)%20behaviour(0)%20tax(0)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stin\Box\UKMOD\Projects\Bath%20-%20FRIBIS\second%20round%20(JV)\Results\2019\multi-system%20template\cumulative(1)%20behaviour(0)%20tax(0)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api.box.com/wopi/files/1980378189394/WOPIServiceId_TP_BOX_2/WOPIUserId_-/budget%20effect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api.box.com/wopi/files/1980378189394/WOPIServiceId_TP_BOX_2/WOPIUserId_-/budget%20effect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i="1" dirty="0"/>
              <a:t>cumulative budget costs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Sheet1!$L$4</c:f>
              <c:strCache>
                <c:ptCount val="1"/>
                <c:pt idx="0">
                  <c:v>simple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Sheet1!$K$5:$K$10</c:f>
              <c:strCache>
                <c:ptCount val="6"/>
                <c:pt idx="0">
                  <c:v>no capital test</c:v>
                </c:pt>
                <c:pt idx="1">
                  <c:v>UC taper to 40%</c:v>
                </c:pt>
                <c:pt idx="2">
                  <c:v>Increase UC allowances</c:v>
                </c:pt>
                <c:pt idx="3">
                  <c:v>remove CB means test</c:v>
                </c:pt>
                <c:pt idx="4">
                  <c:v>scrap 2 child limit</c:v>
                </c:pt>
                <c:pt idx="5">
                  <c:v>normalise CB</c:v>
                </c:pt>
              </c:strCache>
            </c:strRef>
          </c:cat>
          <c:val>
            <c:numRef>
              <c:f>Sheet1!$L$5:$L$10</c:f>
              <c:numCache>
                <c:formatCode>0.00</c:formatCode>
                <c:ptCount val="6"/>
                <c:pt idx="0" formatCode="General">
                  <c:v>1.0307369161727837</c:v>
                </c:pt>
                <c:pt idx="1">
                  <c:v>8.5039148794824726</c:v>
                </c:pt>
                <c:pt idx="2" formatCode="General">
                  <c:v>21.899520730560063</c:v>
                </c:pt>
                <c:pt idx="3" formatCode="General">
                  <c:v>24.628654940608889</c:v>
                </c:pt>
                <c:pt idx="4" formatCode="General">
                  <c:v>26.400246508611716</c:v>
                </c:pt>
                <c:pt idx="5" formatCode="General">
                  <c:v>31.674630783381755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12-41B2-9CAE-416D0A67AE5A}"/>
            </c:ext>
          </c:extLst>
        </c:ser>
        <c:ser>
          <c:idx val="1"/>
          <c:order val="1"/>
          <c:tx>
            <c:strRef>
              <c:f>Sheet1!$M$4</c:f>
              <c:strCache>
                <c:ptCount val="1"/>
                <c:pt idx="0">
                  <c:v>simulated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Sheet1!$K$5:$K$10</c:f>
              <c:strCache>
                <c:ptCount val="6"/>
                <c:pt idx="0">
                  <c:v>no capital test</c:v>
                </c:pt>
                <c:pt idx="1">
                  <c:v>UC taper to 40%</c:v>
                </c:pt>
                <c:pt idx="2">
                  <c:v>Increase UC allowances</c:v>
                </c:pt>
                <c:pt idx="3">
                  <c:v>remove CB means test</c:v>
                </c:pt>
                <c:pt idx="4">
                  <c:v>scrap 2 child limit</c:v>
                </c:pt>
                <c:pt idx="5">
                  <c:v>normalise CB</c:v>
                </c:pt>
              </c:strCache>
            </c:strRef>
          </c:cat>
          <c:val>
            <c:numRef>
              <c:f>Sheet1!$M$5:$M$10</c:f>
              <c:numCache>
                <c:formatCode>General</c:formatCode>
                <c:ptCount val="6"/>
                <c:pt idx="0">
                  <c:v>1.0307369161727837</c:v>
                </c:pt>
                <c:pt idx="1">
                  <c:v>8.9761238820421276</c:v>
                </c:pt>
                <c:pt idx="2">
                  <c:v>28.520222729613657</c:v>
                </c:pt>
                <c:pt idx="3">
                  <c:v>31.249356939662363</c:v>
                </c:pt>
                <c:pt idx="4">
                  <c:v>33.336443158340408</c:v>
                </c:pt>
                <c:pt idx="5">
                  <c:v>40.016017729621147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12-41B2-9CAE-416D0A67A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698031"/>
        <c:axId val="42938687"/>
      </c:barChart>
      <c:catAx>
        <c:axId val="40698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938687"/>
        <c:crosses val="autoZero"/>
        <c:auto val="1"/>
        <c:lblAlgn val="ctr"/>
        <c:lblOffset val="100"/>
        <c:noMultiLvlLbl val="0"/>
      </c:catAx>
      <c:valAx>
        <c:axId val="429386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£ Billons (2025)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6980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i="1"/>
              <a:t>budget neutral change to higher rate tax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Sheet1!$L$16</c:f>
              <c:strCache>
                <c:ptCount val="1"/>
                <c:pt idx="0">
                  <c:v>simple - no behaviour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Sheet1!$K$17:$K$22</c:f>
              <c:strCache>
                <c:ptCount val="6"/>
                <c:pt idx="0">
                  <c:v>no capital test</c:v>
                </c:pt>
                <c:pt idx="1">
                  <c:v>UC taper to 40%</c:v>
                </c:pt>
                <c:pt idx="2">
                  <c:v>Increase UC allowances</c:v>
                </c:pt>
                <c:pt idx="3">
                  <c:v>remove CB means test</c:v>
                </c:pt>
                <c:pt idx="4">
                  <c:v>scrap 2 child limit</c:v>
                </c:pt>
                <c:pt idx="5">
                  <c:v>normalise CB</c:v>
                </c:pt>
              </c:strCache>
            </c:strRef>
          </c:cat>
          <c:val>
            <c:numRef>
              <c:f>Sheet1!$L$17:$L$22</c:f>
              <c:numCache>
                <c:formatCode>0.00</c:formatCode>
                <c:ptCount val="6"/>
                <c:pt idx="0">
                  <c:v>0.20000000000000018</c:v>
                </c:pt>
                <c:pt idx="1">
                  <c:v>1.2999999999999956</c:v>
                </c:pt>
                <c:pt idx="2">
                  <c:v>3.2999999999999918</c:v>
                </c:pt>
                <c:pt idx="3">
                  <c:v>3.6999999999999922</c:v>
                </c:pt>
                <c:pt idx="4">
                  <c:v>3.9999999999999925</c:v>
                </c:pt>
                <c:pt idx="5">
                  <c:v>4.7999999999999874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87-4B2E-A168-6ECC1073A640}"/>
            </c:ext>
          </c:extLst>
        </c:ser>
        <c:ser>
          <c:idx val="1"/>
          <c:order val="1"/>
          <c:tx>
            <c:strRef>
              <c:f>Sheet1!$M$16</c:f>
              <c:strCache>
                <c:ptCount val="1"/>
                <c:pt idx="0">
                  <c:v>cumulative - no behaviour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Sheet1!$K$17:$K$22</c:f>
              <c:strCache>
                <c:ptCount val="6"/>
                <c:pt idx="0">
                  <c:v>no capital test</c:v>
                </c:pt>
                <c:pt idx="1">
                  <c:v>UC taper to 40%</c:v>
                </c:pt>
                <c:pt idx="2">
                  <c:v>Increase UC allowances</c:v>
                </c:pt>
                <c:pt idx="3">
                  <c:v>remove CB means test</c:v>
                </c:pt>
                <c:pt idx="4">
                  <c:v>scrap 2 child limit</c:v>
                </c:pt>
                <c:pt idx="5">
                  <c:v>normalise CB</c:v>
                </c:pt>
              </c:strCache>
            </c:strRef>
          </c:cat>
          <c:val>
            <c:numRef>
              <c:f>Sheet1!$M$17:$M$22</c:f>
              <c:numCache>
                <c:formatCode>0.00</c:formatCode>
                <c:ptCount val="6"/>
                <c:pt idx="0">
                  <c:v>0.20000000000000018</c:v>
                </c:pt>
                <c:pt idx="1">
                  <c:v>1.2999999999999956</c:v>
                </c:pt>
                <c:pt idx="2">
                  <c:v>4.299999999999998</c:v>
                </c:pt>
                <c:pt idx="3">
                  <c:v>4.6999999999999984</c:v>
                </c:pt>
                <c:pt idx="4">
                  <c:v>4.9999999999999991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87-4B2E-A168-6ECC1073A640}"/>
            </c:ext>
          </c:extLst>
        </c:ser>
        <c:ser>
          <c:idx val="2"/>
          <c:order val="2"/>
          <c:tx>
            <c:strRef>
              <c:f>Sheet1!$N$16</c:f>
              <c:strCache>
                <c:ptCount val="1"/>
                <c:pt idx="0">
                  <c:v>cumulative - behaviour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Sheet1!$K$17:$K$22</c:f>
              <c:strCache>
                <c:ptCount val="6"/>
                <c:pt idx="0">
                  <c:v>no capital test</c:v>
                </c:pt>
                <c:pt idx="1">
                  <c:v>UC taper to 40%</c:v>
                </c:pt>
                <c:pt idx="2">
                  <c:v>Increase UC allowances</c:v>
                </c:pt>
                <c:pt idx="3">
                  <c:v>remove CB means test</c:v>
                </c:pt>
                <c:pt idx="4">
                  <c:v>scrap 2 child limit</c:v>
                </c:pt>
                <c:pt idx="5">
                  <c:v>normalise CB</c:v>
                </c:pt>
              </c:strCache>
            </c:strRef>
          </c:cat>
          <c:val>
            <c:numRef>
              <c:f>Sheet1!$N$17:$N$22</c:f>
              <c:numCache>
                <c:formatCode>0.00</c:formatCode>
                <c:ptCount val="6"/>
                <c:pt idx="0">
                  <c:v>0.30000000000000027</c:v>
                </c:pt>
                <c:pt idx="1">
                  <c:v>2.3999999999999968</c:v>
                </c:pt>
                <c:pt idx="2">
                  <c:v>8.5999999999999961</c:v>
                </c:pt>
                <c:pt idx="3">
                  <c:v>9.0999999999999979</c:v>
                </c:pt>
                <c:pt idx="4">
                  <c:v>9.7999999999999972</c:v>
                </c:pt>
                <c:pt idx="5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87-4B2E-A168-6ECC1073A6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9485103"/>
        <c:axId val="779491823"/>
      </c:barChart>
      <c:catAx>
        <c:axId val="77948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9491823"/>
        <c:crosses val="autoZero"/>
        <c:auto val="1"/>
        <c:lblAlgn val="ctr"/>
        <c:lblOffset val="100"/>
        <c:noMultiLvlLbl val="0"/>
      </c:catAx>
      <c:valAx>
        <c:axId val="7794918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percentage points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79485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2784867408815"/>
          <c:y val="5.0926032522912404E-2"/>
          <c:w val="0.69131106887501126"/>
          <c:h val="0.785540244969378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794-4EA1-89D3-65806CBC345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Poverty!$B$12:$H$12</c:f>
              <c:strCache>
                <c:ptCount val="7"/>
                <c:pt idx="0">
                  <c:v>baseline</c:v>
                </c:pt>
                <c:pt idx="1">
                  <c:v>no savings test</c:v>
                </c:pt>
                <c:pt idx="2">
                  <c:v>40% UC taper</c:v>
                </c:pt>
                <c:pt idx="3">
                  <c:v>raise UC allowances</c:v>
                </c:pt>
                <c:pt idx="4">
                  <c:v>no CB means-test</c:v>
                </c:pt>
                <c:pt idx="5">
                  <c:v>no 2-child limit</c:v>
                </c:pt>
                <c:pt idx="6">
                  <c:v>raise CB allowances</c:v>
                </c:pt>
              </c:strCache>
            </c:strRef>
          </c:cat>
          <c:val>
            <c:numRef>
              <c:f>Poverty!$B$14:$H$14</c:f>
              <c:numCache>
                <c:formatCode>#,##0.#0%</c:formatCode>
                <c:ptCount val="7"/>
                <c:pt idx="0">
                  <c:v>0.20424922294081529</c:v>
                </c:pt>
                <c:pt idx="1">
                  <c:v>0.20189643285098102</c:v>
                </c:pt>
                <c:pt idx="2">
                  <c:v>0.18974682990195663</c:v>
                </c:pt>
                <c:pt idx="3">
                  <c:v>0.17076978723801745</c:v>
                </c:pt>
                <c:pt idx="4">
                  <c:v>0.17112169304545843</c:v>
                </c:pt>
                <c:pt idx="5">
                  <c:v>0.1644890408875597</c:v>
                </c:pt>
                <c:pt idx="6">
                  <c:v>0.15860105963698387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94-4EA1-89D3-65806CBC34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04508128"/>
        <c:axId val="104511008"/>
      </c:barChart>
      <c:catAx>
        <c:axId val="1045081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cumulative policy reforms</a:t>
                </a:r>
              </a:p>
            </c:rich>
          </c:tx>
          <c:layout>
            <c:manualLayout>
              <c:xMode val="edge"/>
              <c:yMode val="edge"/>
              <c:x val="1.895719069599059E-2"/>
              <c:y val="0.205801806049513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511008"/>
        <c:crosses val="autoZero"/>
        <c:auto val="1"/>
        <c:lblAlgn val="ctr"/>
        <c:lblOffset val="100"/>
        <c:noMultiLvlLbl val="0"/>
      </c:catAx>
      <c:valAx>
        <c:axId val="104511008"/>
        <c:scaling>
          <c:orientation val="minMax"/>
          <c:max val="0.21000000000000002"/>
          <c:min val="0.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poverty rate (AHC)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508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2784867408815"/>
          <c:y val="5.0926032522912404E-2"/>
          <c:w val="0.69131106887501126"/>
          <c:h val="0.785540244969378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294-4048-9A36-E0F2685C978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Poverty!$B$12:$H$12</c:f>
              <c:strCache>
                <c:ptCount val="7"/>
                <c:pt idx="0">
                  <c:v>baseline</c:v>
                </c:pt>
                <c:pt idx="1">
                  <c:v>no savings test</c:v>
                </c:pt>
                <c:pt idx="2">
                  <c:v>40% UC taper</c:v>
                </c:pt>
                <c:pt idx="3">
                  <c:v>raise UC allowances</c:v>
                </c:pt>
                <c:pt idx="4">
                  <c:v>no CB means-test</c:v>
                </c:pt>
                <c:pt idx="5">
                  <c:v>no 2-child limit</c:v>
                </c:pt>
                <c:pt idx="6">
                  <c:v>raise CB allowances</c:v>
                </c:pt>
              </c:strCache>
            </c:strRef>
          </c:cat>
          <c:val>
            <c:numRef>
              <c:f>Poverty!$B$107:$H$107</c:f>
              <c:numCache>
                <c:formatCode>#,##0.#0%</c:formatCode>
                <c:ptCount val="7"/>
                <c:pt idx="0">
                  <c:v>0.28392191306675679</c:v>
                </c:pt>
                <c:pt idx="1">
                  <c:v>0.28080853008009055</c:v>
                </c:pt>
                <c:pt idx="2">
                  <c:v>0.2513023878178598</c:v>
                </c:pt>
                <c:pt idx="3">
                  <c:v>0.21771139371237405</c:v>
                </c:pt>
                <c:pt idx="4">
                  <c:v>0.21795431495704717</c:v>
                </c:pt>
                <c:pt idx="5">
                  <c:v>0.19526243058698331</c:v>
                </c:pt>
                <c:pt idx="6">
                  <c:v>0.17387023250848171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94-4048-9A36-E0F2685C9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04508128"/>
        <c:axId val="104511008"/>
      </c:barChart>
      <c:catAx>
        <c:axId val="1045081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cumulative policy reforms</a:t>
                </a:r>
              </a:p>
            </c:rich>
          </c:tx>
          <c:layout>
            <c:manualLayout>
              <c:xMode val="edge"/>
              <c:yMode val="edge"/>
              <c:x val="1.895719069599059E-2"/>
              <c:y val="0.205801806049513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511008"/>
        <c:crosses val="autoZero"/>
        <c:auto val="1"/>
        <c:lblAlgn val="ctr"/>
        <c:lblOffset val="100"/>
        <c:noMultiLvlLbl val="0"/>
      </c:catAx>
      <c:valAx>
        <c:axId val="104511008"/>
        <c:scaling>
          <c:orientation val="minMax"/>
          <c:min val="0.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poverty rate (AHC)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508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2784867408815"/>
          <c:y val="5.0926032522912404E-2"/>
          <c:w val="0.69131106887501126"/>
          <c:h val="0.785540244969378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solidFill>
                  <a:sysClr val="windowText" lastClr="00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B5-4A15-A297-D61E8AF3038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Poverty!$B$12:$H$12</c:f>
              <c:strCache>
                <c:ptCount val="7"/>
                <c:pt idx="0">
                  <c:v>baseline</c:v>
                </c:pt>
                <c:pt idx="1">
                  <c:v>no savings test</c:v>
                </c:pt>
                <c:pt idx="2">
                  <c:v>40% UC taper</c:v>
                </c:pt>
                <c:pt idx="3">
                  <c:v>raise UC allowances</c:v>
                </c:pt>
                <c:pt idx="4">
                  <c:v>no CB means-test</c:v>
                </c:pt>
                <c:pt idx="5">
                  <c:v>no 2-child limit</c:v>
                </c:pt>
                <c:pt idx="6">
                  <c:v>raise CB allowances</c:v>
                </c:pt>
              </c:strCache>
            </c:strRef>
          </c:cat>
          <c:val>
            <c:numRef>
              <c:f>Poverty!$B$110:$H$110</c:f>
              <c:numCache>
                <c:formatCode>#,##0.#0%</c:formatCode>
                <c:ptCount val="7"/>
                <c:pt idx="0">
                  <c:v>0.20659675935905306</c:v>
                </c:pt>
                <c:pt idx="1">
                  <c:v>0.20219884141304717</c:v>
                </c:pt>
                <c:pt idx="2">
                  <c:v>0.2120009905265989</c:v>
                </c:pt>
                <c:pt idx="3">
                  <c:v>0.22988807368523675</c:v>
                </c:pt>
                <c:pt idx="4">
                  <c:v>0.23111414005270212</c:v>
                </c:pt>
                <c:pt idx="5">
                  <c:v>0.23200927514462605</c:v>
                </c:pt>
                <c:pt idx="6">
                  <c:v>0.23756104405668507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B5-4A15-A297-D61E8AF303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04508128"/>
        <c:axId val="104511008"/>
      </c:barChart>
      <c:catAx>
        <c:axId val="1045081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cumulative policy reforms</a:t>
                </a:r>
              </a:p>
            </c:rich>
          </c:tx>
          <c:layout>
            <c:manualLayout>
              <c:xMode val="edge"/>
              <c:yMode val="edge"/>
              <c:x val="1.895719069599059E-2"/>
              <c:y val="0.205801806049513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511008"/>
        <c:crosses val="autoZero"/>
        <c:auto val="1"/>
        <c:lblAlgn val="ctr"/>
        <c:lblOffset val="100"/>
        <c:noMultiLvlLbl val="0"/>
      </c:catAx>
      <c:valAx>
        <c:axId val="104511008"/>
        <c:scaling>
          <c:orientation val="minMax"/>
          <c:min val="0.1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poverty rate (AHC)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#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508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1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i="1" dirty="0"/>
              <a:t>effects on poverty vs budget cost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1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>
        <c:manualLayout>
          <c:layoutTarget val="inner"/>
          <c:xMode val="edge"/>
          <c:yMode val="edge"/>
          <c:x val="0.1289610187615437"/>
          <c:y val="0.10446913069086645"/>
          <c:w val="0.82903898123845632"/>
          <c:h val="0.86683739128507498"/>
        </c:manualLayout>
      </c:layout>
      <c:scatterChart>
        <c:scatterStyle val="lineMarker"/>
        <c:varyColors val="0"/>
        <c:ser>
          <c:idx val="0"/>
          <c:order val="0"/>
          <c:tx>
            <c:strRef>
              <c:f>'2019'!$P$2</c:f>
              <c:strCache>
                <c:ptCount val="1"/>
                <c:pt idx="0">
                  <c:v>individual reforms</c:v>
                </c:pt>
              </c:strCache>
            </c:strRef>
          </c:tx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8CC0C382-57F4-4605-8791-34962D026404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6C4F-4136-80DB-4892D334B49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4244A22-368F-49D8-9D42-4D99420A28E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6C4F-4136-80DB-4892D334B49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498A0F3-2386-437E-8009-E6688CD6A7C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6C4F-4136-80DB-4892D334B49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084276D-7DC6-41CC-A6D4-F5793BAEE5A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6C4F-4136-80DB-4892D334B49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DCFB3DA-9E41-486B-A73F-0B54D677CD1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6C4F-4136-80DB-4892D334B49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C418C7B-5F57-458B-BCC6-742710D62E5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6C4F-4136-80DB-4892D334B4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'2019'!$O$3:$O$8</c:f>
              <c:numCache>
                <c:formatCode>0.0</c:formatCode>
                <c:ptCount val="6"/>
                <c:pt idx="0">
                  <c:v>1.0307369161727837</c:v>
                </c:pt>
                <c:pt idx="1">
                  <c:v>7.4731779633096886</c:v>
                </c:pt>
                <c:pt idx="2">
                  <c:v>13.39560585107759</c:v>
                </c:pt>
                <c:pt idx="3">
                  <c:v>2.7291342100488256</c:v>
                </c:pt>
                <c:pt idx="4">
                  <c:v>1.7715915680028265</c:v>
                </c:pt>
                <c:pt idx="5">
                  <c:v>5.27438427477004</c:v>
                </c:pt>
              </c:numCache>
            </c:numRef>
          </c:xVal>
          <c:yVal>
            <c:numRef>
              <c:f>'2019'!$P$3:$P$8</c:f>
              <c:numCache>
                <c:formatCode>General</c:formatCode>
                <c:ptCount val="6"/>
                <c:pt idx="0">
                  <c:v>-0.23527900898342724</c:v>
                </c:pt>
                <c:pt idx="1">
                  <c:v>-1.1621881605674651</c:v>
                </c:pt>
                <c:pt idx="2">
                  <c:v>-2.9346129826746226</c:v>
                </c:pt>
                <c:pt idx="3">
                  <c:v>0.18048604150718017</c:v>
                </c:pt>
                <c:pt idx="4">
                  <c:v>-0.78845766046254651</c:v>
                </c:pt>
                <c:pt idx="5">
                  <c:v>-1.0118299327880664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'2019'!$N$3:$N$13</c15:f>
                <c15:dlblRangeCache>
                  <c:ptCount val="11"/>
                  <c:pt idx="0">
                    <c:v>no savings test</c:v>
                  </c:pt>
                  <c:pt idx="1">
                    <c:v>40% UC taper</c:v>
                  </c:pt>
                  <c:pt idx="2">
                    <c:v>raise UC allowances</c:v>
                  </c:pt>
                  <c:pt idx="3">
                    <c:v>no CB means-test</c:v>
                  </c:pt>
                  <c:pt idx="4">
                    <c:v>no 2-child limit</c:v>
                  </c:pt>
                  <c:pt idx="5">
                    <c:v>raise CB allowances</c:v>
                  </c:pt>
                  <c:pt idx="6">
                    <c:v>40% UC taper</c:v>
                  </c:pt>
                  <c:pt idx="7">
                    <c:v>raise UC allowances</c:v>
                  </c:pt>
                  <c:pt idx="8">
                    <c:v>no CB means-test</c:v>
                  </c:pt>
                  <c:pt idx="9">
                    <c:v>no 2-child limit</c:v>
                  </c:pt>
                  <c:pt idx="10">
                    <c:v>raise CB allowances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6C4F-4136-80DB-4892D334B492}"/>
            </c:ext>
          </c:extLst>
        </c:ser>
        <c:ser>
          <c:idx val="1"/>
          <c:order val="1"/>
          <c:tx>
            <c:strRef>
              <c:f>'2019'!$Q$2</c:f>
              <c:strCache>
                <c:ptCount val="1"/>
                <c:pt idx="0">
                  <c:v>cumulative reforms</c:v>
                </c:pt>
              </c:strCache>
            </c:strRef>
          </c:tx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6C4F-4136-80DB-4892D334B49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6C4F-4136-80DB-4892D334B49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6C4F-4136-80DB-4892D334B49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6C4F-4136-80DB-4892D334B49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6C4F-4136-80DB-4892D334B49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6C4F-4136-80DB-4892D334B4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'2019'!$O$3:$O$8</c:f>
              <c:numCache>
                <c:formatCode>0.0</c:formatCode>
                <c:ptCount val="6"/>
                <c:pt idx="0">
                  <c:v>1.0307369161727837</c:v>
                </c:pt>
                <c:pt idx="1">
                  <c:v>7.4731779633096886</c:v>
                </c:pt>
                <c:pt idx="2">
                  <c:v>13.39560585107759</c:v>
                </c:pt>
                <c:pt idx="3">
                  <c:v>2.7291342100488256</c:v>
                </c:pt>
                <c:pt idx="4">
                  <c:v>1.7715915680028265</c:v>
                </c:pt>
                <c:pt idx="5">
                  <c:v>5.27438427477004</c:v>
                </c:pt>
              </c:numCache>
            </c:numRef>
          </c:xVal>
          <c:yVal>
            <c:numRef>
              <c:f>'2019'!$Q$3:$Q$8</c:f>
              <c:numCache>
                <c:formatCode>General</c:formatCode>
                <c:ptCount val="6"/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'2019'!$N$3:$N$13</c15:f>
                <c15:dlblRangeCache>
                  <c:ptCount val="11"/>
                  <c:pt idx="0">
                    <c:v>no savings test</c:v>
                  </c:pt>
                  <c:pt idx="1">
                    <c:v>40% UC taper</c:v>
                  </c:pt>
                  <c:pt idx="2">
                    <c:v>raise UC allowances</c:v>
                  </c:pt>
                  <c:pt idx="3">
                    <c:v>no CB means-test</c:v>
                  </c:pt>
                  <c:pt idx="4">
                    <c:v>no 2-child limit</c:v>
                  </c:pt>
                  <c:pt idx="5">
                    <c:v>raise CB allowances</c:v>
                  </c:pt>
                  <c:pt idx="6">
                    <c:v>40% UC taper</c:v>
                  </c:pt>
                  <c:pt idx="7">
                    <c:v>raise UC allowances</c:v>
                  </c:pt>
                  <c:pt idx="8">
                    <c:v>no CB means-test</c:v>
                  </c:pt>
                  <c:pt idx="9">
                    <c:v>no 2-child limit</c:v>
                  </c:pt>
                  <c:pt idx="10">
                    <c:v>raise CB allowances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6C4F-4136-80DB-4892D334B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0447408"/>
        <c:axId val="200466128"/>
      </c:scatterChart>
      <c:valAx>
        <c:axId val="2004474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cost (£Bn 2025)</a:t>
                </a:r>
              </a:p>
            </c:rich>
          </c:tx>
          <c:layout>
            <c:manualLayout>
              <c:xMode val="edge"/>
              <c:yMode val="edge"/>
              <c:x val="0.83516116883084646"/>
              <c:y val="0.136271833969884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466128"/>
        <c:crosses val="autoZero"/>
        <c:crossBetween val="midCat"/>
      </c:valAx>
      <c:valAx>
        <c:axId val="200466128"/>
        <c:scaling>
          <c:orientation val="minMax"/>
          <c:max val="0.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reduction in poverty (AHC, 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44740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89610187615437"/>
          <c:y val="4.45794485870038E-2"/>
          <c:w val="0.82903898123845632"/>
          <c:h val="0.92672695901466973"/>
        </c:manualLayout>
      </c:layout>
      <c:scatterChart>
        <c:scatterStyle val="lineMarker"/>
        <c:varyColors val="0"/>
        <c:ser>
          <c:idx val="0"/>
          <c:order val="0"/>
          <c:tx>
            <c:strRef>
              <c:f>'2019'!$P$2</c:f>
              <c:strCache>
                <c:ptCount val="1"/>
                <c:pt idx="0">
                  <c:v>individual reforms</c:v>
                </c:pt>
              </c:strCache>
            </c:strRef>
          </c:tx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fld id="{00626556-3638-49B0-B3FC-7318B738EB2B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4560-4982-B624-E6F522054A7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F929F87-9D24-4173-9076-589A9050331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4560-4982-B624-E6F522054A7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FA1BCF3-F6CB-4F2F-AEB6-D6429E795CD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4560-4982-B624-E6F522054A7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67ABCBE-83F3-43D6-AF64-7AB2DEBD98D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4560-4982-B624-E6F522054A7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11315A44-04C0-4F9C-B68F-81673889F4A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4560-4982-B624-E6F522054A7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A2435A6-ECE4-4F12-A84C-9DDE1B3E3B6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4560-4982-B624-E6F522054A7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4560-4982-B624-E6F522054A74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4560-4982-B624-E6F522054A74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4560-4982-B624-E6F522054A7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4560-4982-B624-E6F522054A74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4560-4982-B624-E6F522054A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'2019'!$O$3:$O$13</c:f>
              <c:numCache>
                <c:formatCode>0.0</c:formatCode>
                <c:ptCount val="11"/>
                <c:pt idx="0">
                  <c:v>1.0307369161727837</c:v>
                </c:pt>
                <c:pt idx="1">
                  <c:v>7.4731779633096886</c:v>
                </c:pt>
                <c:pt idx="2">
                  <c:v>13.39560585107759</c:v>
                </c:pt>
                <c:pt idx="3">
                  <c:v>2.7291342100488256</c:v>
                </c:pt>
                <c:pt idx="4">
                  <c:v>1.7715915680028265</c:v>
                </c:pt>
                <c:pt idx="5">
                  <c:v>5.27438427477004</c:v>
                </c:pt>
                <c:pt idx="6">
                  <c:v>8.9761238820421276</c:v>
                </c:pt>
                <c:pt idx="7">
                  <c:v>28.520222729613657</c:v>
                </c:pt>
                <c:pt idx="8">
                  <c:v>31.249356939662363</c:v>
                </c:pt>
                <c:pt idx="9">
                  <c:v>33.336443158340408</c:v>
                </c:pt>
                <c:pt idx="10">
                  <c:v>40.016017729621147</c:v>
                </c:pt>
              </c:numCache>
            </c:numRef>
          </c:xVal>
          <c:yVal>
            <c:numRef>
              <c:f>'2019'!$P$3:$P$13</c:f>
              <c:numCache>
                <c:formatCode>General</c:formatCode>
                <c:ptCount val="11"/>
                <c:pt idx="0">
                  <c:v>-0.23527900898342724</c:v>
                </c:pt>
                <c:pt idx="1">
                  <c:v>-1.1621881605674651</c:v>
                </c:pt>
                <c:pt idx="2">
                  <c:v>-2.9346129826746226</c:v>
                </c:pt>
                <c:pt idx="3">
                  <c:v>0.18048604150718017</c:v>
                </c:pt>
                <c:pt idx="4">
                  <c:v>-0.78845766046254651</c:v>
                </c:pt>
                <c:pt idx="5">
                  <c:v>-1.0118299327880664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'2019'!$N$3:$N$13</c15:f>
                <c15:dlblRangeCache>
                  <c:ptCount val="11"/>
                  <c:pt idx="0">
                    <c:v>no savings test</c:v>
                  </c:pt>
                  <c:pt idx="1">
                    <c:v>40% UC taper</c:v>
                  </c:pt>
                  <c:pt idx="2">
                    <c:v>raise UC allowances</c:v>
                  </c:pt>
                  <c:pt idx="3">
                    <c:v>no CB means-test</c:v>
                  </c:pt>
                  <c:pt idx="4">
                    <c:v>no 2-child limit</c:v>
                  </c:pt>
                  <c:pt idx="5">
                    <c:v>raise CB allowances</c:v>
                  </c:pt>
                  <c:pt idx="6">
                    <c:v>40% UC taper</c:v>
                  </c:pt>
                  <c:pt idx="7">
                    <c:v>raise UC allowances</c:v>
                  </c:pt>
                  <c:pt idx="8">
                    <c:v>no CB means-test</c:v>
                  </c:pt>
                  <c:pt idx="9">
                    <c:v>no 2-child limit</c:v>
                  </c:pt>
                  <c:pt idx="10">
                    <c:v>raise CB allowances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4560-4982-B624-E6F522054A74}"/>
            </c:ext>
          </c:extLst>
        </c:ser>
        <c:ser>
          <c:idx val="1"/>
          <c:order val="1"/>
          <c:tx>
            <c:strRef>
              <c:f>'2019'!$Q$2</c:f>
              <c:strCache>
                <c:ptCount val="1"/>
                <c:pt idx="0">
                  <c:v>cumulative reforms</c:v>
                </c:pt>
              </c:strCache>
            </c:strRef>
          </c:tx>
          <c:spPr>
            <a:ln w="381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4560-4982-B624-E6F522054A7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4560-4982-B624-E6F522054A7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4560-4982-B624-E6F522054A7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4560-4982-B624-E6F522054A7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4560-4982-B624-E6F522054A7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4560-4982-B624-E6F522054A74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FB7D648A-551A-4213-A590-69CC6946816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4560-4982-B624-E6F522054A74}"/>
                </c:ext>
              </c:extLst>
            </c:dLbl>
            <c:dLbl>
              <c:idx val="7"/>
              <c:layout>
                <c:manualLayout>
                  <c:x val="-0.19012345679012346"/>
                  <c:y val="6.8895511452642236E-2"/>
                </c:manualLayout>
              </c:layout>
              <c:tx>
                <c:rich>
                  <a:bodyPr/>
                  <a:lstStyle/>
                  <a:p>
                    <a:fld id="{B3AEA634-A17C-4F63-B1DE-451D8ED8219A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4560-4982-B624-E6F522054A74}"/>
                </c:ext>
              </c:extLst>
            </c:dLbl>
            <c:dLbl>
              <c:idx val="8"/>
              <c:layout>
                <c:manualLayout>
                  <c:x val="-9.8765432098766332E-3"/>
                  <c:y val="-2.0263385721365362E-2"/>
                </c:manualLayout>
              </c:layout>
              <c:tx>
                <c:rich>
                  <a:bodyPr/>
                  <a:lstStyle/>
                  <a:p>
                    <a:fld id="{CFFA3D51-E7F7-495B-A517-8F602749093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4560-4982-B624-E6F522054A74}"/>
                </c:ext>
              </c:extLst>
            </c:dLbl>
            <c:dLbl>
              <c:idx val="9"/>
              <c:layout>
                <c:manualLayout>
                  <c:x val="-7.4074074074074077E-3"/>
                  <c:y val="-2.4316062865638508E-2"/>
                </c:manualLayout>
              </c:layout>
              <c:tx>
                <c:rich>
                  <a:bodyPr/>
                  <a:lstStyle/>
                  <a:p>
                    <a:fld id="{19A51A4A-AD02-4EC3-835D-6DFCA988F40F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4560-4982-B624-E6F522054A74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BE584DAB-ADDF-4EF5-95EF-0D257AF22DA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6-4560-4982-B624-E6F522054A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xVal>
            <c:numRef>
              <c:f>'2019'!$O$3:$O$13</c:f>
              <c:numCache>
                <c:formatCode>0.0</c:formatCode>
                <c:ptCount val="11"/>
                <c:pt idx="0">
                  <c:v>1.0307369161727837</c:v>
                </c:pt>
                <c:pt idx="1">
                  <c:v>7.4731779633096886</c:v>
                </c:pt>
                <c:pt idx="2">
                  <c:v>13.39560585107759</c:v>
                </c:pt>
                <c:pt idx="3">
                  <c:v>2.7291342100488256</c:v>
                </c:pt>
                <c:pt idx="4">
                  <c:v>1.7715915680028265</c:v>
                </c:pt>
                <c:pt idx="5">
                  <c:v>5.27438427477004</c:v>
                </c:pt>
                <c:pt idx="6">
                  <c:v>8.9761238820421276</c:v>
                </c:pt>
                <c:pt idx="7">
                  <c:v>28.520222729613657</c:v>
                </c:pt>
                <c:pt idx="8">
                  <c:v>31.249356939662363</c:v>
                </c:pt>
                <c:pt idx="9">
                  <c:v>33.336443158340408</c:v>
                </c:pt>
                <c:pt idx="10">
                  <c:v>40.016017729621147</c:v>
                </c:pt>
              </c:numCache>
            </c:numRef>
          </c:xVal>
          <c:yVal>
            <c:numRef>
              <c:f>'2019'!$Q$3:$Q$13</c:f>
              <c:numCache>
                <c:formatCode>General</c:formatCode>
                <c:ptCount val="11"/>
                <c:pt idx="6">
                  <c:v>-1.450239303885867</c:v>
                </c:pt>
                <c:pt idx="7">
                  <c:v>-3.3479435702797851</c:v>
                </c:pt>
                <c:pt idx="8">
                  <c:v>-3.312752989535686</c:v>
                </c:pt>
                <c:pt idx="9">
                  <c:v>-3.9760182053255599</c:v>
                </c:pt>
                <c:pt idx="10">
                  <c:v>-4.5648163303831426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'2019'!$N$3:$N$13</c15:f>
                <c15:dlblRangeCache>
                  <c:ptCount val="11"/>
                  <c:pt idx="0">
                    <c:v>no savings test</c:v>
                  </c:pt>
                  <c:pt idx="1">
                    <c:v>40% UC taper</c:v>
                  </c:pt>
                  <c:pt idx="2">
                    <c:v>raise UC allowances</c:v>
                  </c:pt>
                  <c:pt idx="3">
                    <c:v>no CB means-test</c:v>
                  </c:pt>
                  <c:pt idx="4">
                    <c:v>no 2-child limit</c:v>
                  </c:pt>
                  <c:pt idx="5">
                    <c:v>raise CB allowances</c:v>
                  </c:pt>
                  <c:pt idx="6">
                    <c:v>40% UC taper</c:v>
                  </c:pt>
                  <c:pt idx="7">
                    <c:v>raise UC allowances</c:v>
                  </c:pt>
                  <c:pt idx="8">
                    <c:v>no CB means-test</c:v>
                  </c:pt>
                  <c:pt idx="9">
                    <c:v>no 2-child limit</c:v>
                  </c:pt>
                  <c:pt idx="10">
                    <c:v>raise CB allowances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7-4560-4982-B624-E6F522054A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0447408"/>
        <c:axId val="200466128"/>
      </c:scatterChart>
      <c:valAx>
        <c:axId val="2004474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cost (£Bn 2025)</a:t>
                </a:r>
              </a:p>
            </c:rich>
          </c:tx>
          <c:layout>
            <c:manualLayout>
              <c:xMode val="edge"/>
              <c:yMode val="edge"/>
              <c:x val="0.77927675707203259"/>
              <c:y val="5.134869585168604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466128"/>
        <c:crosses val="autoZero"/>
        <c:crossBetween val="midCat"/>
      </c:valAx>
      <c:valAx>
        <c:axId val="200466128"/>
        <c:scaling>
          <c:orientation val="minMax"/>
          <c:max val="0.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reduction in poverty (AHC, 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44740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629532419558652"/>
          <c:y val="0.22644477142422242"/>
          <c:w val="0.25580421891707977"/>
          <c:h val="0.129179562636359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0.07242</cdr:x>
      <cdr:y>0.10476</cdr:y>
    </cdr:from>
    <cdr:to>
      <cdr:x>0.07242</cdr:x>
      <cdr:y>0.83806</cdr:y>
    </cdr:to>
    <cdr:cxnSp macro="">
      <cdr:nvCxnSpPr>
        <cdr:cNvPr id="2" name="Straight Arrow Connector 1">
          <a:extLst xmlns:a="http://schemas.openxmlformats.org/drawingml/2006/main">
            <a:ext uri="{FF2B5EF4-FFF2-40B4-BE49-F238E27FC236}">
              <a16:creationId xmlns:a16="http://schemas.microsoft.com/office/drawing/2014/main" id="{DF8162AA-70A5-9E91-AA59-988DBF8C3906}"/>
            </a:ext>
          </a:extLst>
        </cdr:cNvPr>
        <cdr:cNvCxnSpPr/>
      </cdr:nvCxnSpPr>
      <cdr:spPr>
        <a:xfrm xmlns:a="http://schemas.openxmlformats.org/drawingml/2006/main" flipV="1">
          <a:off x="400059" y="304805"/>
          <a:ext cx="0" cy="213358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0.06549</cdr:x>
      <cdr:y>0.10793</cdr:y>
    </cdr:from>
    <cdr:to>
      <cdr:x>0.06549</cdr:x>
      <cdr:y>0.84123</cdr:y>
    </cdr:to>
    <cdr:cxnSp macro="">
      <cdr:nvCxnSpPr>
        <cdr:cNvPr id="2" name="Straight Arrow Connector 1">
          <a:extLst xmlns:a="http://schemas.openxmlformats.org/drawingml/2006/main">
            <a:ext uri="{FF2B5EF4-FFF2-40B4-BE49-F238E27FC236}">
              <a16:creationId xmlns:a16="http://schemas.microsoft.com/office/drawing/2014/main" id="{AD51630C-76D6-452F-0CD1-08C1F1509C0C}"/>
            </a:ext>
          </a:extLst>
        </cdr:cNvPr>
        <cdr:cNvCxnSpPr/>
      </cdr:nvCxnSpPr>
      <cdr:spPr>
        <a:xfrm xmlns:a="http://schemas.openxmlformats.org/drawingml/2006/main" flipV="1">
          <a:off x="361794" y="314042"/>
          <a:ext cx="0" cy="213358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0.06716</cdr:x>
      <cdr:y>0.10703</cdr:y>
    </cdr:from>
    <cdr:to>
      <cdr:x>0.06716</cdr:x>
      <cdr:y>0.84033</cdr:y>
    </cdr:to>
    <cdr:cxnSp macro="">
      <cdr:nvCxnSpPr>
        <cdr:cNvPr id="2" name="Straight Arrow Connector 1">
          <a:extLst xmlns:a="http://schemas.openxmlformats.org/drawingml/2006/main">
            <a:ext uri="{FF2B5EF4-FFF2-40B4-BE49-F238E27FC236}">
              <a16:creationId xmlns:a16="http://schemas.microsoft.com/office/drawing/2014/main" id="{0D00B845-AFCC-379B-BBC4-CA8B8396D123}"/>
            </a:ext>
          </a:extLst>
        </cdr:cNvPr>
        <cdr:cNvCxnSpPr/>
      </cdr:nvCxnSpPr>
      <cdr:spPr>
        <a:xfrm xmlns:a="http://schemas.openxmlformats.org/drawingml/2006/main" flipV="1">
          <a:off x="371030" y="311403"/>
          <a:ext cx="0" cy="213358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147BC-879E-4B34-8C3B-95898B2C65F5}" type="datetimeFigureOut">
              <a:rPr lang="en-GB" smtClean="0"/>
              <a:t>18/10/2025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F355D-500F-4937-A661-89CE7DC13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55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8417C5-4C61-8B3F-CF43-44A59AE10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9745" y="457200"/>
            <a:ext cx="4284672" cy="5069305"/>
          </a:xfrm>
          <a:prstGeom prst="rect">
            <a:avLst/>
          </a:prstGeom>
        </p:spPr>
      </p:pic>
      <p:pic>
        <p:nvPicPr>
          <p:cNvPr id="6" name="图片 3">
            <a:extLst>
              <a:ext uri="{FF2B5EF4-FFF2-40B4-BE49-F238E27FC236}">
                <a16:creationId xmlns:a16="http://schemas.microsoft.com/office/drawing/2014/main" id="{27A9ABB2-5A89-4FAF-ABEC-F398A3BBCE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032" y="5403054"/>
            <a:ext cx="7715949" cy="6651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2FFBBF-B792-450B-BD64-CD5AD5F94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5575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FDC9BD-01AC-4F21-B4AF-3A8660F7D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3032" y="3602038"/>
            <a:ext cx="6464968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76D65D-AA00-418E-9615-0ED112A78F2A}"/>
              </a:ext>
            </a:extLst>
          </p:cNvPr>
          <p:cNvSpPr txBox="1"/>
          <p:nvPr userDrawn="1"/>
        </p:nvSpPr>
        <p:spPr>
          <a:xfrm>
            <a:off x="4397479" y="5550970"/>
            <a:ext cx="7375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UKMOD Fest – Oct 2025, University of Essex</a:t>
            </a:r>
          </a:p>
        </p:txBody>
      </p:sp>
    </p:spTree>
    <p:extLst>
      <p:ext uri="{BB962C8B-B14F-4D97-AF65-F5344CB8AC3E}">
        <p14:creationId xmlns:p14="http://schemas.microsoft.com/office/powerpoint/2010/main" val="383838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1669415-CADB-41C9-945F-AD33C619B0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8E78AF-237E-4C71-BF62-844E5F95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114" y="367630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177F3-DFB0-4DEF-882E-B528195E6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032" y="1915925"/>
            <a:ext cx="10515600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75F65-F4C3-4C16-B511-797CB3EA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F5FA8-502F-4040-BB3A-C027D4B0F64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61D47A0-CC6A-43B8-9978-F85D6918D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56350"/>
            <a:ext cx="5505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0" name="图片 3">
            <a:extLst>
              <a:ext uri="{FF2B5EF4-FFF2-40B4-BE49-F238E27FC236}">
                <a16:creationId xmlns:a16="http://schemas.microsoft.com/office/drawing/2014/main" id="{B296D8B7-C67E-4D63-9FB9-FACBB5E429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526" y="136525"/>
            <a:ext cx="3866474" cy="9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586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1669415-CADB-41C9-945F-AD33C619B08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8E78AF-237E-4C71-BF62-844E5F95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114" y="367630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177F3-DFB0-4DEF-882E-B528195E6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740" y="1915925"/>
            <a:ext cx="5067479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75F65-F4C3-4C16-B511-797CB3EA1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F5FA8-502F-4040-BB3A-C027D4B0F64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561D47A0-CC6A-43B8-9978-F85D6918D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14950" y="6356350"/>
            <a:ext cx="5505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0" name="图片 3">
            <a:extLst>
              <a:ext uri="{FF2B5EF4-FFF2-40B4-BE49-F238E27FC236}">
                <a16:creationId xmlns:a16="http://schemas.microsoft.com/office/drawing/2014/main" id="{B296D8B7-C67E-4D63-9FB9-FACBB5E429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526" y="136525"/>
            <a:ext cx="3866474" cy="93663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EC271A-AAB3-4C45-E9DF-F14693D21C1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1235" y="1915925"/>
            <a:ext cx="5067479" cy="4261038"/>
          </a:xfrm>
        </p:spPr>
        <p:txBody>
          <a:bodyPr/>
          <a:lstStyle>
            <a:lvl1pPr>
              <a:buSzPct val="50000"/>
              <a:defRPr/>
            </a:lvl1pPr>
            <a:lvl2pPr>
              <a:buSzPct val="50000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48788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0CAB3D-C790-4CB3-B6BC-C638E9CF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5C14E-29FB-445A-93F0-5302860F6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D4E3A-02B6-4F26-BF78-27AC730198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06126" y="6356350"/>
            <a:ext cx="4476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D939E-3BB8-48E0-9D9F-DC1C7BF8C5A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A9BC46A0-62CE-4B53-87D5-932E9B919A0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420" y="6215949"/>
            <a:ext cx="1324122" cy="523707"/>
          </a:xfrm>
          <a:prstGeom prst="rect">
            <a:avLst/>
          </a:prstGeom>
        </p:spPr>
      </p:pic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747FF145-AD1C-4765-A3F4-B0BCD2BFE0B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086" y="6052532"/>
            <a:ext cx="805468" cy="805468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23766383-50B5-4AF0-9817-5A8374ADFC5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356" y="6326891"/>
            <a:ext cx="1150770" cy="41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00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75000"/>
        <a:buFontTx/>
        <a:buBlip>
          <a:blip r:embed="rId8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9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51FEB-9609-4413-AE18-334E9BE12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8281" y="2640121"/>
            <a:ext cx="10062432" cy="1243825"/>
          </a:xfrm>
        </p:spPr>
        <p:txBody>
          <a:bodyPr>
            <a:noAutofit/>
          </a:bodyPr>
          <a:lstStyle/>
          <a:p>
            <a:r>
              <a:rPr lang="en-GB" dirty="0"/>
              <a:t>UBI</a:t>
            </a:r>
            <a:br>
              <a:rPr lang="en-GB" sz="3600" dirty="0"/>
            </a:br>
            <a:r>
              <a:rPr lang="en-GB" sz="3600" dirty="0"/>
              <a:t>Strengthening minimum income guarantees in the UK</a:t>
            </a:r>
            <a:br>
              <a:rPr lang="en-GB" sz="3600" dirty="0"/>
            </a:br>
            <a:r>
              <a:rPr lang="en-GB" sz="3600" dirty="0"/>
              <a:t>working-age welfare state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1EB020-CD78-4717-AD8A-1DFB8C0A5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0033" y="4009943"/>
            <a:ext cx="6896768" cy="1096960"/>
          </a:xfrm>
        </p:spPr>
        <p:txBody>
          <a:bodyPr/>
          <a:lstStyle/>
          <a:p>
            <a:r>
              <a:rPr lang="en-US" dirty="0"/>
              <a:t>Joe Chrisp, Nick Pearce, Matteo Richiardi and Justin van de Ven</a:t>
            </a:r>
            <a:endParaRPr lang="en-AU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997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747BB-98E5-33F1-8EF7-2A6689462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AA9F2-1D75-B237-DC68-FE37F56D9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38760-8724-0472-0B03-D8FC7759A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24AFE-3F5A-A4AF-83D6-0924DE027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155E50-B37B-AD1F-6D31-C8DDC6CEA3A1}"/>
              </a:ext>
            </a:extLst>
          </p:cNvPr>
          <p:cNvSpPr txBox="1"/>
          <p:nvPr/>
        </p:nvSpPr>
        <p:spPr>
          <a:xfrm>
            <a:off x="2272677" y="5799157"/>
            <a:ext cx="599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/>
              <a:t>Source: Authors’ calculations on simulated data generated by UKMOD</a:t>
            </a:r>
          </a:p>
          <a:p>
            <a:r>
              <a:rPr lang="en-GB" sz="1600" i="1" dirty="0"/>
              <a:t>Notes: Data projected without enabling behavioural responses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CEC628C-8765-4B2D-8F68-BDE3A6440E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8255783"/>
              </p:ext>
            </p:extLst>
          </p:nvPr>
        </p:nvGraphicFramePr>
        <p:xfrm>
          <a:off x="1688412" y="1626102"/>
          <a:ext cx="8815176" cy="4139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989D14A-F25C-CA0B-D7BD-31DDC64D0118}"/>
              </a:ext>
            </a:extLst>
          </p:cNvPr>
          <p:cNvSpPr txBox="1"/>
          <p:nvPr/>
        </p:nvSpPr>
        <p:spPr>
          <a:xfrm>
            <a:off x="2405368" y="1317248"/>
            <a:ext cx="7632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/>
              <a:t>Effects on overall poverty rates of cumulative policy reforms</a:t>
            </a:r>
          </a:p>
        </p:txBody>
      </p:sp>
    </p:spTree>
    <p:extLst>
      <p:ext uri="{BB962C8B-B14F-4D97-AF65-F5344CB8AC3E}">
        <p14:creationId xmlns:p14="http://schemas.microsoft.com/office/powerpoint/2010/main" val="523646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2B0EB-A5E6-F137-CBDA-57A47204D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969DD-5E55-05E2-6395-D8E39F850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07DAB6-62C0-96A0-E926-D850186B1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E3ED0-E1C5-8EB1-DF30-DEE9C77E1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46E7DA-F23B-C6B3-6D37-7D2F72B73691}"/>
              </a:ext>
            </a:extLst>
          </p:cNvPr>
          <p:cNvSpPr txBox="1"/>
          <p:nvPr/>
        </p:nvSpPr>
        <p:spPr>
          <a:xfrm>
            <a:off x="2272677" y="5799157"/>
            <a:ext cx="599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/>
              <a:t>Source: Authors’ calculations on simulated data generated by UKMOD</a:t>
            </a:r>
          </a:p>
          <a:p>
            <a:r>
              <a:rPr lang="en-GB" sz="1600" i="1" dirty="0"/>
              <a:t>Notes: Data projected without enabling behavioural responses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5AA3AB-0612-1331-1672-6E1B676C6E84}"/>
              </a:ext>
            </a:extLst>
          </p:cNvPr>
          <p:cNvSpPr txBox="1"/>
          <p:nvPr/>
        </p:nvSpPr>
        <p:spPr>
          <a:xfrm>
            <a:off x="2405368" y="1317248"/>
            <a:ext cx="7371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/>
              <a:t>Effects on child poverty rates of cumulative policy reforms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3153645-E766-43EF-8335-FE74A9A579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5563526"/>
              </p:ext>
            </p:extLst>
          </p:nvPr>
        </p:nvGraphicFramePr>
        <p:xfrm>
          <a:off x="2072039" y="1778913"/>
          <a:ext cx="8292662" cy="3934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5951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07D20-DF0A-65B5-B724-31AF49676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255B3-AE7A-1A5D-033F-B7FF0DF05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347BD7-E42A-0915-B76F-DA115137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C4A42-2C51-741D-D55E-C48337B539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D14DB4-FF0B-E48E-EC5E-9A7A219C2ABE}"/>
              </a:ext>
            </a:extLst>
          </p:cNvPr>
          <p:cNvSpPr txBox="1"/>
          <p:nvPr/>
        </p:nvSpPr>
        <p:spPr>
          <a:xfrm>
            <a:off x="2272677" y="5799157"/>
            <a:ext cx="599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/>
              <a:t>Source: Authors’ calculations on simulated data generated by UKMOD</a:t>
            </a:r>
          </a:p>
          <a:p>
            <a:r>
              <a:rPr lang="en-GB" sz="1600" i="1" dirty="0"/>
              <a:t>Notes: Data projected without enabling behavioural responses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75294E-CC07-D1CF-F8D1-9D03C865D051}"/>
              </a:ext>
            </a:extLst>
          </p:cNvPr>
          <p:cNvSpPr txBox="1"/>
          <p:nvPr/>
        </p:nvSpPr>
        <p:spPr>
          <a:xfrm>
            <a:off x="1869339" y="1317248"/>
            <a:ext cx="8010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/>
              <a:t>Effects on pensioner poverty rates of cumulative policy reforms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991AC26-4280-476E-ACF0-643AC57B86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1600052"/>
              </p:ext>
            </p:extLst>
          </p:nvPr>
        </p:nvGraphicFramePr>
        <p:xfrm>
          <a:off x="1608083" y="1778913"/>
          <a:ext cx="8959318" cy="3851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6607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D7EED-848C-748D-BF0F-217531772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46210-1374-889E-99D6-F6BA0BB96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92CE7-4097-9A6E-5F9E-E6895961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5CC23-FD14-E660-DD6F-636EF17264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9E15E9-BC10-DCF8-EB43-F22387D95B39}"/>
              </a:ext>
            </a:extLst>
          </p:cNvPr>
          <p:cNvSpPr txBox="1"/>
          <p:nvPr/>
        </p:nvSpPr>
        <p:spPr>
          <a:xfrm>
            <a:off x="2272677" y="5799157"/>
            <a:ext cx="599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/>
              <a:t>Source: Authors’ calculations on simulated data generated by UKMOD</a:t>
            </a:r>
          </a:p>
          <a:p>
            <a:r>
              <a:rPr lang="en-GB" sz="1600" i="1" dirty="0"/>
              <a:t>Notes: Data projected without enabling behavioural responses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1A5F103-D668-47B1-BD0D-F828C368D2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1435913"/>
              </p:ext>
            </p:extLst>
          </p:nvPr>
        </p:nvGraphicFramePr>
        <p:xfrm>
          <a:off x="1884636" y="1274755"/>
          <a:ext cx="8862942" cy="4486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9862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36F5C-FAA9-E8EE-4AAE-1A9BAC024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63086-B8AE-D4BE-93C3-1B08ED844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1CDC7-C3F6-5E01-369E-1CA8FC127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00F8A-CE4B-C88F-3F40-C70D3A289E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A363FE-A2DD-6FDF-FD3C-04E7BFF31D8F}"/>
              </a:ext>
            </a:extLst>
          </p:cNvPr>
          <p:cNvSpPr txBox="1"/>
          <p:nvPr/>
        </p:nvSpPr>
        <p:spPr>
          <a:xfrm>
            <a:off x="2272677" y="5799157"/>
            <a:ext cx="599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/>
              <a:t>Source: Authors’ calculations on simulated data generated by UKMOD</a:t>
            </a:r>
          </a:p>
          <a:p>
            <a:r>
              <a:rPr lang="en-GB" sz="1600" i="1" dirty="0"/>
              <a:t>Notes: Data projected without enabling behavioural responses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15514E3-7F8E-4708-B69E-EA10B966D7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317390"/>
              </p:ext>
            </p:extLst>
          </p:nvPr>
        </p:nvGraphicFramePr>
        <p:xfrm>
          <a:off x="1162144" y="1337816"/>
          <a:ext cx="9243097" cy="454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3867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93700-E822-AC16-ACA4-E6DA8060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7D9E7-B661-D978-6C39-0DE43BBA8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UBI policies are likely to require a new social contract to be agreed</a:t>
            </a:r>
          </a:p>
          <a:p>
            <a:pPr lvl="1"/>
            <a:r>
              <a:rPr lang="en-GB" dirty="0"/>
              <a:t>Primarily a political rather than economic question</a:t>
            </a:r>
          </a:p>
          <a:p>
            <a:r>
              <a:rPr lang="en-GB" dirty="0"/>
              <a:t>Analysis here highlights the potential importance of behavioural responses</a:t>
            </a:r>
          </a:p>
          <a:p>
            <a:pPr lvl="1"/>
            <a:r>
              <a:rPr lang="en-GB" dirty="0"/>
              <a:t>Compensating tax rate adjustments twice as large when behaviour reflected</a:t>
            </a:r>
          </a:p>
          <a:p>
            <a:r>
              <a:rPr lang="en-GB" dirty="0"/>
              <a:t>Small behavioural effects of specific schemes</a:t>
            </a:r>
          </a:p>
          <a:p>
            <a:pPr lvl="1"/>
            <a:r>
              <a:rPr lang="en-GB" dirty="0"/>
              <a:t>Potentially due to focus of the BVR add-on rather than what ought to be anticipated for the respective counterfactuals</a:t>
            </a:r>
          </a:p>
          <a:p>
            <a:pPr lvl="1"/>
            <a:r>
              <a:rPr lang="en-GB" dirty="0"/>
              <a:t>Primary focuses on:</a:t>
            </a:r>
          </a:p>
          <a:p>
            <a:pPr lvl="2"/>
            <a:r>
              <a:rPr lang="en-GB" dirty="0"/>
              <a:t>price rather than wealth effects</a:t>
            </a:r>
          </a:p>
          <a:p>
            <a:pPr lvl="2"/>
            <a:r>
              <a:rPr lang="en-GB" dirty="0"/>
              <a:t>Intensive rather than extensive margins</a:t>
            </a:r>
          </a:p>
          <a:p>
            <a:pPr lvl="2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C0B93-EBD1-4DA1-2877-AA611139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DCD7D-76AA-2A1E-EDEA-569611B2C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1711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AE26F-3CB1-C6E6-6E61-8C4BBFF0C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901" y="367630"/>
            <a:ext cx="10205813" cy="1325563"/>
          </a:xfrm>
        </p:spPr>
        <p:txBody>
          <a:bodyPr>
            <a:normAutofit/>
          </a:bodyPr>
          <a:lstStyle/>
          <a:p>
            <a:r>
              <a:rPr lang="en-GB" sz="4400" dirty="0"/>
              <a:t>Universal Basic Income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9D649-15EA-9B4D-01BE-67DB93425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900" y="2120203"/>
            <a:ext cx="10336731" cy="4601272"/>
          </a:xfrm>
        </p:spPr>
        <p:txBody>
          <a:bodyPr>
            <a:normAutofit/>
          </a:bodyPr>
          <a:lstStyle/>
          <a:p>
            <a:r>
              <a:rPr lang="en-GB" dirty="0"/>
              <a:t>A periodic cash payment unconditionally delivered to all on an individual basis without means-test or work requirement</a:t>
            </a:r>
          </a:p>
          <a:p>
            <a:r>
              <a:rPr lang="en-GB" dirty="0"/>
              <a:t>In practice, </a:t>
            </a:r>
            <a:r>
              <a:rPr lang="en-US" dirty="0"/>
              <a:t>unconditional with respect to job search requirements and sanctions but not in terms of financial targeting.</a:t>
            </a:r>
          </a:p>
          <a:p>
            <a:r>
              <a:rPr lang="en-US" dirty="0"/>
              <a:t>Use of pilot studies to generate empirical evidence of effects</a:t>
            </a:r>
          </a:p>
          <a:p>
            <a:pPr lvl="1"/>
            <a:r>
              <a:rPr lang="en-US" dirty="0"/>
              <a:t>Chrisp </a:t>
            </a:r>
            <a:r>
              <a:rPr lang="en-US" i="1" dirty="0"/>
              <a:t>et al</a:t>
            </a:r>
            <a:r>
              <a:rPr lang="en-US" dirty="0"/>
              <a:t>. 2022; Howard </a:t>
            </a:r>
            <a:r>
              <a:rPr lang="en-US" i="1" dirty="0"/>
              <a:t>et al</a:t>
            </a:r>
            <a:r>
              <a:rPr lang="en-US" dirty="0"/>
              <a:t>. 2023</a:t>
            </a:r>
          </a:p>
          <a:p>
            <a:r>
              <a:rPr lang="en-US" dirty="0"/>
              <a:t>Use of microsimulation methods</a:t>
            </a:r>
          </a:p>
          <a:p>
            <a:pPr lvl="1"/>
            <a:r>
              <a:rPr lang="it-IT" dirty="0"/>
              <a:t>Martinelli 2020; Richiardi 2022; Torry, 2016; Reed et al. 2022; Browne &amp; lmmervoll 2018</a:t>
            </a:r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4DD9C5-09A5-2A45-92AE-145CC0C92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858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1569E-4BD7-2A51-4B19-F41811EF0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648D4-99B8-8DFF-7987-B765A7776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microsimulation to consider a series of incremental reforms that might be considered steps and stages on the road to a UBI</a:t>
            </a:r>
          </a:p>
          <a:p>
            <a:pPr lvl="1"/>
            <a:r>
              <a:rPr lang="en-US" dirty="0"/>
              <a:t>Maintain Universal Credit and household means testing as a core part of the social security system</a:t>
            </a:r>
          </a:p>
          <a:p>
            <a:pPr lvl="1"/>
            <a:r>
              <a:rPr lang="en-US" dirty="0"/>
              <a:t>Increase the level of support to low-income households and ease the burdens associated with many of the rough edges of the existing work-first benefit system</a:t>
            </a:r>
          </a:p>
          <a:p>
            <a:r>
              <a:rPr lang="en-US" dirty="0"/>
              <a:t>Explore the cost and distributional consequences of such policy proposals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96FAB0-1278-D7F2-B29D-4F7097EB0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62B0D-9F70-849E-727C-0161FEC64D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549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D73DB-45A9-DA95-A515-C2B26E5F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86130-CA4F-272D-28EB-DE2154778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Consider six “marginal reform” counterfactual scenarios: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Baseline: tax and benefits policy for April 2025 to March 2026 implied by the Budget Statement presented on 30 October 2024 (full UC)</a:t>
            </a:r>
          </a:p>
          <a:p>
            <a:pPr lvl="1"/>
            <a:r>
              <a:rPr lang="en-US" dirty="0"/>
              <a:t>CF1: Omit wealth means-testing</a:t>
            </a:r>
          </a:p>
          <a:p>
            <a:pPr lvl="2"/>
            <a:r>
              <a:rPr lang="en-US" dirty="0"/>
              <a:t>Replace tariff income with investment income for UC and PC and omit caps on wealth</a:t>
            </a:r>
          </a:p>
          <a:p>
            <a:pPr lvl="1"/>
            <a:r>
              <a:rPr lang="en-US" dirty="0"/>
              <a:t>CF2: Reduce benefits taper rates from 55 to 40% (UC)</a:t>
            </a:r>
          </a:p>
          <a:p>
            <a:pPr lvl="1"/>
            <a:r>
              <a:rPr lang="en-US" dirty="0"/>
              <a:t>CF3: Increase standard allowances for UC</a:t>
            </a:r>
          </a:p>
          <a:p>
            <a:pPr lvl="2"/>
            <a:r>
              <a:rPr lang="en-US" dirty="0"/>
              <a:t>From £92 to £138 per week for singles and from </a:t>
            </a:r>
            <a:r>
              <a:rPr lang="en-GB" dirty="0"/>
              <a:t>£145 to £230 for couples (JRF Essentials Guarantee)</a:t>
            </a:r>
          </a:p>
          <a:p>
            <a:pPr lvl="1"/>
            <a:r>
              <a:rPr lang="en-US" dirty="0"/>
              <a:t>CF4: Remove means-testing from Child Benefit (high income child benefit charge)</a:t>
            </a:r>
          </a:p>
          <a:p>
            <a:pPr lvl="1"/>
            <a:r>
              <a:rPr lang="en-US" dirty="0"/>
              <a:t>CF5: Omit the 2-child limit in UC</a:t>
            </a:r>
          </a:p>
          <a:p>
            <a:pPr lvl="1"/>
            <a:r>
              <a:rPr lang="en-US" dirty="0"/>
              <a:t>CF6: Increase level of child benefit for each child</a:t>
            </a:r>
          </a:p>
          <a:p>
            <a:pPr lvl="2"/>
            <a:r>
              <a:rPr lang="en-US" dirty="0"/>
              <a:t>To £34 per week per child, up from £26 per week for the first child and £17 per week for second child</a:t>
            </a:r>
          </a:p>
          <a:p>
            <a:pPr lvl="1"/>
            <a:endParaRPr lang="en-US" dirty="0"/>
          </a:p>
          <a:p>
            <a:r>
              <a:rPr lang="en-US" dirty="0"/>
              <a:t>All simulations projected using UKMOD version B2024.16 including the TCO add-on and 2019_d input data</a:t>
            </a:r>
          </a:p>
          <a:p>
            <a:pPr lvl="1"/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2FCDE7-15BF-3A84-9929-EBD86B5F1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1C716-55A4-4003-0249-EE5A19CBE7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528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3FF64-E4DA-BF5A-FE2C-C5E46E14DE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FE392-CFF8-F72A-D6B4-E7B420394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4576B-5CDD-633F-E5E7-8B7E1CC86B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Budget neutrality identified by adjusting income tax rates above the Higher Rate Threshold by twice the adjustment of rates below the HRT</a:t>
            </a:r>
          </a:p>
          <a:p>
            <a:pPr lvl="1"/>
            <a:r>
              <a:rPr lang="en-GB" dirty="0"/>
              <a:t>obtains a value for the (annual) net government budget within £500mn of the simulation baseline of £280bn</a:t>
            </a:r>
          </a:p>
          <a:p>
            <a:r>
              <a:rPr lang="en-GB" dirty="0"/>
              <a:t>Consider influence of behavioural responses using the BVR add-on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FE0E4-535F-8119-F0E8-B42EA3D64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993AD-CC3A-085D-C757-4D3C6A7F6C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2239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CE07A-BD7A-7386-FB40-04839DC48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14DB7-453F-6D8A-9680-0A6122391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DA2D3-2D94-7D48-21E7-C1EB473F6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38ED819-E300-E5F5-4AB8-49A6397BF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066451"/>
              </p:ext>
            </p:extLst>
          </p:nvPr>
        </p:nvGraphicFramePr>
        <p:xfrm>
          <a:off x="2060462" y="2283020"/>
          <a:ext cx="8236356" cy="35403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6752">
                  <a:extLst>
                    <a:ext uri="{9D8B030D-6E8A-4147-A177-3AD203B41FA5}">
                      <a16:colId xmlns:a16="http://schemas.microsoft.com/office/drawing/2014/main" val="4066583151"/>
                    </a:ext>
                  </a:extLst>
                </a:gridCol>
                <a:gridCol w="1199901">
                  <a:extLst>
                    <a:ext uri="{9D8B030D-6E8A-4147-A177-3AD203B41FA5}">
                      <a16:colId xmlns:a16="http://schemas.microsoft.com/office/drawing/2014/main" val="3129530231"/>
                    </a:ext>
                  </a:extLst>
                </a:gridCol>
                <a:gridCol w="1199901">
                  <a:extLst>
                    <a:ext uri="{9D8B030D-6E8A-4147-A177-3AD203B41FA5}">
                      <a16:colId xmlns:a16="http://schemas.microsoft.com/office/drawing/2014/main" val="2978171751"/>
                    </a:ext>
                  </a:extLst>
                </a:gridCol>
                <a:gridCol w="1199901">
                  <a:extLst>
                    <a:ext uri="{9D8B030D-6E8A-4147-A177-3AD203B41FA5}">
                      <a16:colId xmlns:a16="http://schemas.microsoft.com/office/drawing/2014/main" val="73140416"/>
                    </a:ext>
                  </a:extLst>
                </a:gridCol>
                <a:gridCol w="1199901">
                  <a:extLst>
                    <a:ext uri="{9D8B030D-6E8A-4147-A177-3AD203B41FA5}">
                      <a16:colId xmlns:a16="http://schemas.microsoft.com/office/drawing/2014/main" val="1764356602"/>
                    </a:ext>
                  </a:extLst>
                </a:gridCol>
              </a:tblGrid>
              <a:tr h="4571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 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individual reforms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6970" marR="116970" marT="58485" marB="5848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cumulative reforms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6970" marR="116970" marT="58485" marB="5848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612823"/>
                  </a:ext>
                </a:extLst>
              </a:tr>
              <a:tr h="7495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 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behavioural responses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6970" marR="116970" marT="58485" marB="5848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behavioural responses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6970" marR="116970" marT="58485" marB="5848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664219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no 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yes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no 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yes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549169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no capital test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1.03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1.09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1.03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1.09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89436829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UC taper to 40%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7.47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7.85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8.98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9.49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/>
                </a:tc>
                <a:extLst>
                  <a:ext uri="{0D108BD9-81ED-4DB2-BD59-A6C34878D82A}">
                    <a16:rowId xmlns:a16="http://schemas.microsoft.com/office/drawing/2014/main" val="3243498696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Increase UC allowances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13.40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13.94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28.52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30.09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/>
                </a:tc>
                <a:extLst>
                  <a:ext uri="{0D108BD9-81ED-4DB2-BD59-A6C34878D82A}">
                    <a16:rowId xmlns:a16="http://schemas.microsoft.com/office/drawing/2014/main" val="632334414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remove CB means test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2.73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1.32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31.25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31.31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/>
                </a:tc>
                <a:extLst>
                  <a:ext uri="{0D108BD9-81ED-4DB2-BD59-A6C34878D82A}">
                    <a16:rowId xmlns:a16="http://schemas.microsoft.com/office/drawing/2014/main" val="3190816983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scrap 2 child limit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1.77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1.83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33.34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33.51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/>
                </a:tc>
                <a:extLst>
                  <a:ext uri="{0D108BD9-81ED-4DB2-BD59-A6C34878D82A}">
                    <a16:rowId xmlns:a16="http://schemas.microsoft.com/office/drawing/2014/main" val="3962280825"/>
                  </a:ext>
                </a:extLst>
              </a:tr>
              <a:tr h="3431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normalise CB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5.27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5.78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40.02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39.85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30113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1449FC8-EC5A-A3D1-C0BA-E448D4A3E73B}"/>
              </a:ext>
            </a:extLst>
          </p:cNvPr>
          <p:cNvSpPr txBox="1"/>
          <p:nvPr/>
        </p:nvSpPr>
        <p:spPr>
          <a:xfrm>
            <a:off x="2693651" y="1785706"/>
            <a:ext cx="7256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/>
              <a:t>Simulated Cost of Policy Counterfactuals (£Billions, 2025)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EB2455-091E-2856-81A5-1B93A2BEF95C}"/>
              </a:ext>
            </a:extLst>
          </p:cNvPr>
          <p:cNvSpPr txBox="1"/>
          <p:nvPr/>
        </p:nvSpPr>
        <p:spPr>
          <a:xfrm>
            <a:off x="1974736" y="5797481"/>
            <a:ext cx="599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/>
              <a:t>Source: Authors’ calculations on simulated data generated by UKMOD</a:t>
            </a:r>
          </a:p>
          <a:p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1717189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1ADBC-E231-6B25-142A-00011D9EC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32600-4735-91F3-D020-212C3AF63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84227-F0CF-EA68-7EC9-7AE12A438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136EF-DB8B-D5E8-BDCE-7A88D3C3D2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EDA2199-7C3D-8A50-951B-6EDF501291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4116248"/>
              </p:ext>
            </p:extLst>
          </p:nvPr>
        </p:nvGraphicFramePr>
        <p:xfrm>
          <a:off x="1978945" y="1346826"/>
          <a:ext cx="8190562" cy="4590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CDA6738-0F6D-3E1F-4B91-6EE861F29A4C}"/>
              </a:ext>
            </a:extLst>
          </p:cNvPr>
          <p:cNvSpPr txBox="1"/>
          <p:nvPr/>
        </p:nvSpPr>
        <p:spPr>
          <a:xfrm>
            <a:off x="2272677" y="5799157"/>
            <a:ext cx="599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/>
              <a:t>Source: Authors’ calculations on simulated data generated by UKMOD</a:t>
            </a:r>
          </a:p>
          <a:p>
            <a:r>
              <a:rPr lang="en-GB" sz="1600" i="1" dirty="0"/>
              <a:t>Notes: Data projected without enabling behavioural responses</a:t>
            </a:r>
          </a:p>
        </p:txBody>
      </p:sp>
    </p:spTree>
    <p:extLst>
      <p:ext uri="{BB962C8B-B14F-4D97-AF65-F5344CB8AC3E}">
        <p14:creationId xmlns:p14="http://schemas.microsoft.com/office/powerpoint/2010/main" val="648753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F11EB-44AF-5991-F443-BE97D25A9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4C6E6-E58C-8C03-9FA6-31B0A990C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E55A99-F2CE-504C-A505-DE3E9A336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29AFA-72CB-5F7B-16A8-1EDE3FCFF8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AA7BFFF-21D6-35A7-9491-D04A704760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49744"/>
              </p:ext>
            </p:extLst>
          </p:nvPr>
        </p:nvGraphicFramePr>
        <p:xfrm>
          <a:off x="2060462" y="2283020"/>
          <a:ext cx="8236356" cy="35403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6752">
                  <a:extLst>
                    <a:ext uri="{9D8B030D-6E8A-4147-A177-3AD203B41FA5}">
                      <a16:colId xmlns:a16="http://schemas.microsoft.com/office/drawing/2014/main" val="4066583151"/>
                    </a:ext>
                  </a:extLst>
                </a:gridCol>
                <a:gridCol w="1199901">
                  <a:extLst>
                    <a:ext uri="{9D8B030D-6E8A-4147-A177-3AD203B41FA5}">
                      <a16:colId xmlns:a16="http://schemas.microsoft.com/office/drawing/2014/main" val="3129530231"/>
                    </a:ext>
                  </a:extLst>
                </a:gridCol>
                <a:gridCol w="1199901">
                  <a:extLst>
                    <a:ext uri="{9D8B030D-6E8A-4147-A177-3AD203B41FA5}">
                      <a16:colId xmlns:a16="http://schemas.microsoft.com/office/drawing/2014/main" val="2978171751"/>
                    </a:ext>
                  </a:extLst>
                </a:gridCol>
                <a:gridCol w="1199901">
                  <a:extLst>
                    <a:ext uri="{9D8B030D-6E8A-4147-A177-3AD203B41FA5}">
                      <a16:colId xmlns:a16="http://schemas.microsoft.com/office/drawing/2014/main" val="73140416"/>
                    </a:ext>
                  </a:extLst>
                </a:gridCol>
                <a:gridCol w="1199901">
                  <a:extLst>
                    <a:ext uri="{9D8B030D-6E8A-4147-A177-3AD203B41FA5}">
                      <a16:colId xmlns:a16="http://schemas.microsoft.com/office/drawing/2014/main" val="1764356602"/>
                    </a:ext>
                  </a:extLst>
                </a:gridCol>
              </a:tblGrid>
              <a:tr h="4571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 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individual reforms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6970" marR="116970" marT="58485" marB="5848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cumulative reforms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6970" marR="116970" marT="58485" marB="5848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612823"/>
                  </a:ext>
                </a:extLst>
              </a:tr>
              <a:tr h="7495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 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behavioural responses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6970" marR="116970" marT="58485" marB="5848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behavioural responses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6970" marR="116970" marT="58485" marB="58485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664219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no 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yes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no 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yes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549169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no capital test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0.30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0.30</a:t>
                      </a: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89436829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UC taper to 40%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1.90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243498696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Increase UC allowances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3.60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8.60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2334414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remove CB means test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0.40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9.10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90816983"/>
                  </a:ext>
                </a:extLst>
              </a:tr>
              <a:tr h="33174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 dirty="0">
                          <a:effectLst/>
                        </a:rPr>
                        <a:t>scrap 2 child limit</a:t>
                      </a:r>
                      <a:endParaRPr lang="en-GB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0.50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9.80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962280825"/>
                  </a:ext>
                </a:extLst>
              </a:tr>
              <a:tr h="3431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900" u="none" strike="noStrike">
                          <a:effectLst/>
                        </a:rPr>
                        <a:t>normalise CB</a:t>
                      </a:r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1440" marR="11440" marT="1144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1.40</a:t>
                      </a: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6.00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GB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12.10</a:t>
                      </a: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630113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4096B4A-A61F-666C-FE21-7B2FF122CA42}"/>
              </a:ext>
            </a:extLst>
          </p:cNvPr>
          <p:cNvSpPr txBox="1"/>
          <p:nvPr/>
        </p:nvSpPr>
        <p:spPr>
          <a:xfrm>
            <a:off x="1333311" y="1741795"/>
            <a:ext cx="9880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/>
              <a:t>Simulated Budget Neutral Adjustments to Higher Tax Rate (percentage points)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695C57-AE4A-FB2C-9382-63E00B13DD20}"/>
              </a:ext>
            </a:extLst>
          </p:cNvPr>
          <p:cNvSpPr txBox="1"/>
          <p:nvPr/>
        </p:nvSpPr>
        <p:spPr>
          <a:xfrm>
            <a:off x="1974736" y="5797481"/>
            <a:ext cx="599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/>
              <a:t>Source: Authors’ calculations on simulated data generated by UKMOD</a:t>
            </a:r>
          </a:p>
          <a:p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2367109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F9AC4-5F78-5BAB-A53C-F16BD3012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C537E-D7EB-AF23-A852-E59F30D87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98A7D-DA3F-3109-C5DA-CF8FA32F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F5FA8-502F-4040-BB3A-C027D4B0F640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CDDD0-5AC0-DABD-D47D-EBAD2EE342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059B2E-DCA0-721A-5D06-D69ABD24603F}"/>
              </a:ext>
            </a:extLst>
          </p:cNvPr>
          <p:cNvSpPr txBox="1"/>
          <p:nvPr/>
        </p:nvSpPr>
        <p:spPr>
          <a:xfrm>
            <a:off x="2272677" y="5799157"/>
            <a:ext cx="5997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/>
              <a:t>Source: Authors’ calculations on simulated data generated by UKMOD</a:t>
            </a:r>
          </a:p>
          <a:p>
            <a:r>
              <a:rPr lang="en-GB" sz="1600" i="1" dirty="0"/>
              <a:t>Notes: Data projected without enabling behavioural responses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2487A739-1B44-6D98-00F0-55C771A90F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3592048"/>
              </p:ext>
            </p:extLst>
          </p:nvPr>
        </p:nvGraphicFramePr>
        <p:xfrm>
          <a:off x="2174891" y="1374452"/>
          <a:ext cx="8248368" cy="4424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082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917</Words>
  <Application>Microsoft Office PowerPoint</Application>
  <PresentationFormat>Widescreen</PresentationFormat>
  <Paragraphs>187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 Narrow</vt:lpstr>
      <vt:lpstr>Arial</vt:lpstr>
      <vt:lpstr>Calibri</vt:lpstr>
      <vt:lpstr>Calibri Light</vt:lpstr>
      <vt:lpstr>Office Theme</vt:lpstr>
      <vt:lpstr>UBI Strengthening minimum income guarantees in the UK working-age welfare state</vt:lpstr>
      <vt:lpstr>Universal Basic Income</vt:lpstr>
      <vt:lpstr>Current study</vt:lpstr>
      <vt:lpstr>Current study</vt:lpstr>
      <vt:lpstr>Current study</vt:lpstr>
      <vt:lpstr>Results</vt:lpstr>
      <vt:lpstr>Results</vt:lpstr>
      <vt:lpstr>Results</vt:lpstr>
      <vt:lpstr>Results</vt:lpstr>
      <vt:lpstr>Results</vt:lpstr>
      <vt:lpstr>Results</vt:lpstr>
      <vt:lpstr>Results</vt:lpstr>
      <vt:lpstr>Results</vt:lpstr>
      <vt:lpstr>Results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richiardi</dc:creator>
  <cp:lastModifiedBy>Justin van de Ven</cp:lastModifiedBy>
  <cp:revision>78</cp:revision>
  <dcterms:created xsi:type="dcterms:W3CDTF">2021-05-06T13:22:28Z</dcterms:created>
  <dcterms:modified xsi:type="dcterms:W3CDTF">2025-10-19T06:10:29Z</dcterms:modified>
</cp:coreProperties>
</file>