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1581" r:id="rId3"/>
    <p:sldId id="1570" r:id="rId4"/>
    <p:sldId id="1603" r:id="rId5"/>
    <p:sldId id="1580" r:id="rId6"/>
    <p:sldId id="1582" r:id="rId7"/>
    <p:sldId id="1587" r:id="rId8"/>
    <p:sldId id="1588" r:id="rId9"/>
    <p:sldId id="1584" r:id="rId10"/>
    <p:sldId id="1589" r:id="rId11"/>
    <p:sldId id="1607" r:id="rId12"/>
    <p:sldId id="1590" r:id="rId13"/>
    <p:sldId id="1591" r:id="rId14"/>
    <p:sldId id="1592" r:id="rId15"/>
    <p:sldId id="1608" r:id="rId16"/>
    <p:sldId id="1609" r:id="rId17"/>
    <p:sldId id="1610" r:id="rId18"/>
    <p:sldId id="1612" r:id="rId19"/>
    <p:sldId id="161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E15228-D721-46AA-9C24-A9A40A9AC45D}">
          <p14:sldIdLst>
            <p14:sldId id="256"/>
            <p14:sldId id="1581"/>
            <p14:sldId id="1570"/>
            <p14:sldId id="1603"/>
            <p14:sldId id="1580"/>
            <p14:sldId id="1582"/>
            <p14:sldId id="1587"/>
            <p14:sldId id="1588"/>
          </p14:sldIdLst>
        </p14:section>
        <p14:section name="Untitled Section" id="{B9EC9406-E303-4F20-89C0-054E6935C02A}">
          <p14:sldIdLst>
            <p14:sldId id="1584"/>
            <p14:sldId id="1589"/>
            <p14:sldId id="1607"/>
            <p14:sldId id="1590"/>
            <p14:sldId id="1591"/>
            <p14:sldId id="1592"/>
            <p14:sldId id="1608"/>
            <p14:sldId id="1609"/>
            <p14:sldId id="1610"/>
            <p14:sldId id="1612"/>
            <p14:sldId id="161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9588" autoAdjust="0"/>
  </p:normalViewPr>
  <p:slideViewPr>
    <p:cSldViewPr snapToGrid="0">
      <p:cViewPr varScale="1">
        <p:scale>
          <a:sx n="99" d="100"/>
          <a:sy n="99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MyFiles\00%20CURRENT\03%20PROJECTS\Essex\UKMOD\projects\HBAI%20data\analysis\simulated%20output%20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stin\Box\UKMOD\UKMOD%20Maintenance\2024\country%20report\Country%20ReportHBA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Gini of disposable household equivalised income (BHC)</a:t>
            </a:r>
          </a:p>
        </c:rich>
      </c:tx>
      <c:layout>
        <c:manualLayout>
          <c:xMode val="edge"/>
          <c:yMode val="edge"/>
          <c:x val="0.20248977856131725"/>
          <c:y val="2.7777957001153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'Official statistics'!$C$32</c:f>
              <c:strCache>
                <c:ptCount val="1"/>
                <c:pt idx="0">
                  <c:v>HBAI Table 1.2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'Official statistics'!$A$3:$A$30</c:f>
              <c:numCache>
                <c:formatCode>General</c:formatCode>
                <c:ptCount val="2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</c:numCache>
            </c:numRef>
          </c:xVal>
          <c:yVal>
            <c:numRef>
              <c:f>'Official statistics'!$C$3:$C$30</c:f>
              <c:numCache>
                <c:formatCode>General</c:formatCode>
                <c:ptCount val="28"/>
                <c:pt idx="0">
                  <c:v>33.245124316636065</c:v>
                </c:pt>
                <c:pt idx="1">
                  <c:v>33.298272130377882</c:v>
                </c:pt>
                <c:pt idx="2">
                  <c:v>33.298261903655657</c:v>
                </c:pt>
                <c:pt idx="3">
                  <c:v>34.019207295568776</c:v>
                </c:pt>
                <c:pt idx="4">
                  <c:v>34.804976046143565</c:v>
                </c:pt>
                <c:pt idx="5">
                  <c:v>34.571446643349191</c:v>
                </c:pt>
                <c:pt idx="6">
                  <c:v>35.25090159055253</c:v>
                </c:pt>
                <c:pt idx="7">
                  <c:v>34.835471628321102</c:v>
                </c:pt>
                <c:pt idx="8">
                  <c:v>34.236796182085527</c:v>
                </c:pt>
                <c:pt idx="9">
                  <c:v>33.835277583420975</c:v>
                </c:pt>
                <c:pt idx="10">
                  <c:v>33.934605811919027</c:v>
                </c:pt>
                <c:pt idx="11">
                  <c:v>34.432091324561043</c:v>
                </c:pt>
                <c:pt idx="12">
                  <c:v>35.039646857876505</c:v>
                </c:pt>
                <c:pt idx="13">
                  <c:v>35.669032641999365</c:v>
                </c:pt>
                <c:pt idx="14">
                  <c:v>35.513074540176603</c:v>
                </c:pt>
                <c:pt idx="15">
                  <c:v>35.642895681485243</c:v>
                </c:pt>
                <c:pt idx="16">
                  <c:v>33.631466027145507</c:v>
                </c:pt>
                <c:pt idx="17">
                  <c:v>33.936984730098629</c:v>
                </c:pt>
                <c:pt idx="18">
                  <c:v>33.526873454502493</c:v>
                </c:pt>
                <c:pt idx="19">
                  <c:v>34.172499081796559</c:v>
                </c:pt>
                <c:pt idx="20">
                  <c:v>33.855492314978619</c:v>
                </c:pt>
                <c:pt idx="21">
                  <c:v>34.543377506088291</c:v>
                </c:pt>
                <c:pt idx="22">
                  <c:v>33.509880824749416</c:v>
                </c:pt>
                <c:pt idx="23">
                  <c:v>34.040073648611724</c:v>
                </c:pt>
                <c:pt idx="24">
                  <c:v>34.907995396315528</c:v>
                </c:pt>
                <c:pt idx="25">
                  <c:v>35.007343242614297</c:v>
                </c:pt>
                <c:pt idx="26">
                  <c:v>33.973961236097239</c:v>
                </c:pt>
                <c:pt idx="27">
                  <c:v>34.069045865453518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FC8-4024-9F19-B998A1F70058}"/>
            </c:ext>
          </c:extLst>
        </c:ser>
        <c:ser>
          <c:idx val="1"/>
          <c:order val="1"/>
          <c:tx>
            <c:strRef>
              <c:f>'Official statistics'!$G$32</c:f>
              <c:strCache>
                <c:ptCount val="1"/>
                <c:pt idx="0">
                  <c:v>ONS: The Effects of Taxes and Benefits on Household Income, UK, 2021/22, Table 6a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'Official statistics'!$A$3:$A$30</c:f>
              <c:numCache>
                <c:formatCode>General</c:formatCode>
                <c:ptCount val="2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</c:numCache>
            </c:numRef>
          </c:xVal>
          <c:yVal>
            <c:numRef>
              <c:f>'Official statistics'!$G$3:$G$30</c:f>
              <c:numCache>
                <c:formatCode>General</c:formatCode>
                <c:ptCount val="28"/>
                <c:pt idx="0">
                  <c:v>32.5</c:v>
                </c:pt>
                <c:pt idx="1">
                  <c:v>32.299999999999997</c:v>
                </c:pt>
                <c:pt idx="2">
                  <c:v>33.200000000000003</c:v>
                </c:pt>
                <c:pt idx="3">
                  <c:v>33.4</c:v>
                </c:pt>
                <c:pt idx="4">
                  <c:v>34.4</c:v>
                </c:pt>
                <c:pt idx="5">
                  <c:v>35.1</c:v>
                </c:pt>
                <c:pt idx="6">
                  <c:v>34.299999999999997</c:v>
                </c:pt>
                <c:pt idx="7">
                  <c:v>35.9</c:v>
                </c:pt>
                <c:pt idx="8">
                  <c:v>34.799999999999997</c:v>
                </c:pt>
                <c:pt idx="9">
                  <c:v>34</c:v>
                </c:pt>
                <c:pt idx="10">
                  <c:v>34.299999999999997</c:v>
                </c:pt>
                <c:pt idx="11">
                  <c:v>35.9</c:v>
                </c:pt>
                <c:pt idx="12">
                  <c:v>37</c:v>
                </c:pt>
                <c:pt idx="13">
                  <c:v>38.6</c:v>
                </c:pt>
                <c:pt idx="14">
                  <c:v>35.6</c:v>
                </c:pt>
                <c:pt idx="15">
                  <c:v>36.6</c:v>
                </c:pt>
                <c:pt idx="16">
                  <c:v>34.1</c:v>
                </c:pt>
                <c:pt idx="17">
                  <c:v>33.799999999999997</c:v>
                </c:pt>
                <c:pt idx="18">
                  <c:v>34.4</c:v>
                </c:pt>
                <c:pt idx="19">
                  <c:v>35.299999999999997</c:v>
                </c:pt>
                <c:pt idx="20">
                  <c:v>34.700000000000003</c:v>
                </c:pt>
                <c:pt idx="21">
                  <c:v>35.1</c:v>
                </c:pt>
                <c:pt idx="22">
                  <c:v>33.4</c:v>
                </c:pt>
                <c:pt idx="23">
                  <c:v>35</c:v>
                </c:pt>
                <c:pt idx="24">
                  <c:v>36</c:v>
                </c:pt>
                <c:pt idx="25">
                  <c:v>35.4</c:v>
                </c:pt>
                <c:pt idx="26">
                  <c:v>34.4</c:v>
                </c:pt>
                <c:pt idx="27">
                  <c:v>35.700000000000003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FC8-4024-9F19-B998A1F70058}"/>
            </c:ext>
          </c:extLst>
        </c:ser>
        <c:ser>
          <c:idx val="2"/>
          <c:order val="2"/>
          <c:tx>
            <c:strRef>
              <c:f>'Official statistics'!$I$32</c:f>
              <c:strCache>
                <c:ptCount val="1"/>
                <c:pt idx="0">
                  <c:v>FRS (UKMOD default input from 2012)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xVal>
            <c:numRef>
              <c:f>'Official statistics'!$A$3:$A$30</c:f>
              <c:numCache>
                <c:formatCode>General</c:formatCode>
                <c:ptCount val="28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  <c:pt idx="23">
                  <c:v>2017</c:v>
                </c:pt>
                <c:pt idx="24">
                  <c:v>2018</c:v>
                </c:pt>
                <c:pt idx="25">
                  <c:v>2019</c:v>
                </c:pt>
                <c:pt idx="26">
                  <c:v>2020</c:v>
                </c:pt>
                <c:pt idx="27">
                  <c:v>2021</c:v>
                </c:pt>
              </c:numCache>
            </c:numRef>
          </c:xVal>
          <c:yVal>
            <c:numRef>
              <c:f>'Official statistics'!$I$3:$I$30</c:f>
              <c:numCache>
                <c:formatCode>General</c:formatCode>
                <c:ptCount val="28"/>
                <c:pt idx="2">
                  <c:v>33.675649999999997</c:v>
                </c:pt>
                <c:pt idx="3">
                  <c:v>34.446890000000003</c:v>
                </c:pt>
                <c:pt idx="4">
                  <c:v>34.477969999999999</c:v>
                </c:pt>
                <c:pt idx="5">
                  <c:v>33.885039999999996</c:v>
                </c:pt>
                <c:pt idx="6">
                  <c:v>36.262949999999996</c:v>
                </c:pt>
                <c:pt idx="7">
                  <c:v>34.608919999999998</c:v>
                </c:pt>
                <c:pt idx="8">
                  <c:v>32.628700000000002</c:v>
                </c:pt>
                <c:pt idx="9">
                  <c:v>33.096879999999999</c:v>
                </c:pt>
                <c:pt idx="10">
                  <c:v>32.305210000000002</c:v>
                </c:pt>
                <c:pt idx="11">
                  <c:v>32.68038</c:v>
                </c:pt>
                <c:pt idx="12">
                  <c:v>33.255279999999999</c:v>
                </c:pt>
                <c:pt idx="13">
                  <c:v>32.4193</c:v>
                </c:pt>
                <c:pt idx="14">
                  <c:v>35.66272</c:v>
                </c:pt>
                <c:pt idx="15">
                  <c:v>33.255070000000003</c:v>
                </c:pt>
                <c:pt idx="16">
                  <c:v>31.568570000000001</c:v>
                </c:pt>
                <c:pt idx="17">
                  <c:v>31.311810000000001</c:v>
                </c:pt>
                <c:pt idx="18">
                  <c:v>31.89809</c:v>
                </c:pt>
                <c:pt idx="19">
                  <c:v>31.429790000000001</c:v>
                </c:pt>
                <c:pt idx="20">
                  <c:v>32.34883</c:v>
                </c:pt>
                <c:pt idx="21">
                  <c:v>32.283450000000002</c:v>
                </c:pt>
                <c:pt idx="22">
                  <c:v>32.826309999999999</c:v>
                </c:pt>
                <c:pt idx="23">
                  <c:v>32.599109999999996</c:v>
                </c:pt>
                <c:pt idx="24">
                  <c:v>38.755940000000002</c:v>
                </c:pt>
                <c:pt idx="25">
                  <c:v>33.284739999999999</c:v>
                </c:pt>
                <c:pt idx="26">
                  <c:v>31.575969999999998</c:v>
                </c:pt>
                <c:pt idx="27">
                  <c:v>31.89434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FC8-4024-9F19-B998A1F70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0539439"/>
        <c:axId val="457071135"/>
      </c:scatterChart>
      <c:valAx>
        <c:axId val="10005394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71135"/>
        <c:crosses val="autoZero"/>
        <c:crossBetween val="midCat"/>
      </c:valAx>
      <c:valAx>
        <c:axId val="457071135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053943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93723923592836"/>
          <c:y val="5.1400554097404502E-2"/>
          <c:w val="0.83556980082625287"/>
          <c:h val="0.6614028004498464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ASHE!$J$4</c:f>
              <c:strCache>
                <c:ptCount val="1"/>
                <c:pt idx="0">
                  <c:v>ASHE - all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none"/>
          </c:marker>
          <c:xVal>
            <c:numRef>
              <c:f>ASHE!$K$4:$S$4</c:f>
              <c:numCache>
                <c:formatCode>0.00</c:formatCode>
                <c:ptCount val="9"/>
                <c:pt idx="0">
                  <c:v>744.0333333333333</c:v>
                </c:pt>
                <c:pt idx="1">
                  <c:v>1218.9666666666667</c:v>
                </c:pt>
                <c:pt idx="2">
                  <c:v>1602.0333333333331</c:v>
                </c:pt>
                <c:pt idx="3">
                  <c:v>1885.8666666666666</c:v>
                </c:pt>
                <c:pt idx="4">
                  <c:v>2188.7666666666669</c:v>
                </c:pt>
                <c:pt idx="5">
                  <c:v>2542.3666666666668</c:v>
                </c:pt>
                <c:pt idx="6">
                  <c:v>2992.1666666666665</c:v>
                </c:pt>
                <c:pt idx="7">
                  <c:v>3571.1000000000004</c:v>
                </c:pt>
                <c:pt idx="8">
                  <c:v>4567.7666666666664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7A1-41E3-9912-3DF182A54782}"/>
            </c:ext>
          </c:extLst>
        </c:ser>
        <c:ser>
          <c:idx val="2"/>
          <c:order val="1"/>
          <c:tx>
            <c:strRef>
              <c:f>ASHE!$J$5</c:f>
              <c:strCache>
                <c:ptCount val="1"/>
                <c:pt idx="0">
                  <c:v>ASHE - male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  <a:prstDash val="solid"/>
            </a:ln>
          </c:spPr>
          <c:marker>
            <c:symbol val="none"/>
          </c:marker>
          <c:xVal>
            <c:numRef>
              <c:f>ASHE!$K$5:$S$5</c:f>
              <c:numCache>
                <c:formatCode>0.00</c:formatCode>
                <c:ptCount val="9"/>
                <c:pt idx="0">
                  <c:v>1095.0333333333333</c:v>
                </c:pt>
                <c:pt idx="1">
                  <c:v>1645.8000000000002</c:v>
                </c:pt>
                <c:pt idx="2">
                  <c:v>1949.1333333333334</c:v>
                </c:pt>
                <c:pt idx="3">
                  <c:v>2247.7000000000003</c:v>
                </c:pt>
                <c:pt idx="4">
                  <c:v>2574.4333333333334</c:v>
                </c:pt>
                <c:pt idx="5">
                  <c:v>2958.3666666666668</c:v>
                </c:pt>
                <c:pt idx="6">
                  <c:v>3419.4333333333338</c:v>
                </c:pt>
                <c:pt idx="7">
                  <c:v>4070.7333333333331</c:v>
                </c:pt>
                <c:pt idx="8">
                  <c:v>5228.5999999999995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7A1-41E3-9912-3DF182A54782}"/>
            </c:ext>
          </c:extLst>
        </c:ser>
        <c:ser>
          <c:idx val="3"/>
          <c:order val="2"/>
          <c:tx>
            <c:strRef>
              <c:f>ASHE!$J$6</c:f>
              <c:strCache>
                <c:ptCount val="1"/>
                <c:pt idx="0">
                  <c:v>ASHE - female</c:v>
                </c:pt>
              </c:strCache>
            </c:strRef>
          </c:tx>
          <c:spPr>
            <a:ln w="12700">
              <a:solidFill>
                <a:srgbClr val="808080"/>
              </a:solidFill>
              <a:prstDash val="solid"/>
            </a:ln>
          </c:spPr>
          <c:marker>
            <c:symbol val="none"/>
          </c:marker>
          <c:xVal>
            <c:numRef>
              <c:f>ASHE!$K$6:$S$6</c:f>
              <c:numCache>
                <c:formatCode>0.00</c:formatCode>
                <c:ptCount val="9"/>
                <c:pt idx="0">
                  <c:v>602.76666666666665</c:v>
                </c:pt>
                <c:pt idx="1">
                  <c:v>932.9666666666667</c:v>
                </c:pt>
                <c:pt idx="2">
                  <c:v>1262.7333333333333</c:v>
                </c:pt>
                <c:pt idx="3">
                  <c:v>1566.0666666666666</c:v>
                </c:pt>
                <c:pt idx="4">
                  <c:v>1826.9333333333334</c:v>
                </c:pt>
                <c:pt idx="5">
                  <c:v>2131.1333333333337</c:v>
                </c:pt>
                <c:pt idx="6">
                  <c:v>2508.1333333333332</c:v>
                </c:pt>
                <c:pt idx="7">
                  <c:v>3065.8333333333335</c:v>
                </c:pt>
                <c:pt idx="8">
                  <c:v>3845.3999999999996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87A1-41E3-9912-3DF182A54782}"/>
            </c:ext>
          </c:extLst>
        </c:ser>
        <c:ser>
          <c:idx val="1"/>
          <c:order val="3"/>
          <c:tx>
            <c:strRef>
              <c:f>ASHE!$J$7</c:f>
              <c:strCache>
                <c:ptCount val="1"/>
                <c:pt idx="0">
                  <c:v>UKMOD - all</c:v>
                </c:pt>
              </c:strCache>
            </c:strRef>
          </c:tx>
          <c:spPr>
            <a:ln w="25400">
              <a:solidFill>
                <a:srgbClr val="333333"/>
              </a:solidFill>
              <a:prstDash val="lgDash"/>
            </a:ln>
          </c:spPr>
          <c:marker>
            <c:symbol val="none"/>
          </c:marker>
          <c:xVal>
            <c:numRef>
              <c:f>ASHE!$K$7:$S$7</c:f>
              <c:numCache>
                <c:formatCode>General</c:formatCode>
                <c:ptCount val="9"/>
                <c:pt idx="0">
                  <c:v>814.66998000000001</c:v>
                </c:pt>
                <c:pt idx="1">
                  <c:v>1248</c:v>
                </c:pt>
                <c:pt idx="2">
                  <c:v>1594.67</c:v>
                </c:pt>
                <c:pt idx="3">
                  <c:v>1893.67</c:v>
                </c:pt>
                <c:pt idx="4">
                  <c:v>2192.6698999999999</c:v>
                </c:pt>
                <c:pt idx="5">
                  <c:v>2548</c:v>
                </c:pt>
                <c:pt idx="6">
                  <c:v>3016</c:v>
                </c:pt>
                <c:pt idx="7">
                  <c:v>3683.3301000000001</c:v>
                </c:pt>
                <c:pt idx="8">
                  <c:v>4987.6698999999999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87A1-41E3-9912-3DF182A54782}"/>
            </c:ext>
          </c:extLst>
        </c:ser>
        <c:ser>
          <c:idx val="4"/>
          <c:order val="4"/>
          <c:tx>
            <c:strRef>
              <c:f>ASHE!$J$8</c:f>
              <c:strCache>
                <c:ptCount val="1"/>
                <c:pt idx="0">
                  <c:v>UKMOD - male</c:v>
                </c:pt>
              </c:strCache>
            </c:strRef>
          </c:tx>
          <c:spPr>
            <a:ln w="25400">
              <a:solidFill>
                <a:schemeClr val="bg1">
                  <a:lumMod val="50000"/>
                </a:schemeClr>
              </a:solidFill>
              <a:prstDash val="lgDash"/>
            </a:ln>
          </c:spPr>
          <c:marker>
            <c:symbol val="none"/>
          </c:marker>
          <c:xVal>
            <c:numRef>
              <c:f>ASHE!$K$8:$S$8</c:f>
              <c:numCache>
                <c:formatCode>General</c:formatCode>
                <c:ptCount val="9"/>
                <c:pt idx="0">
                  <c:v>1096.33</c:v>
                </c:pt>
                <c:pt idx="1">
                  <c:v>1616.33</c:v>
                </c:pt>
                <c:pt idx="2">
                  <c:v>1932.67</c:v>
                </c:pt>
                <c:pt idx="3">
                  <c:v>2240.3301000000001</c:v>
                </c:pt>
                <c:pt idx="4">
                  <c:v>2543.6698999999999</c:v>
                </c:pt>
                <c:pt idx="5">
                  <c:v>2964</c:v>
                </c:pt>
                <c:pt idx="6">
                  <c:v>3479.6698999999999</c:v>
                </c:pt>
                <c:pt idx="7">
                  <c:v>4220.6698999999999</c:v>
                </c:pt>
                <c:pt idx="8">
                  <c:v>5841.3301000000001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87A1-41E3-9912-3DF182A54782}"/>
            </c:ext>
          </c:extLst>
        </c:ser>
        <c:ser>
          <c:idx val="5"/>
          <c:order val="5"/>
          <c:tx>
            <c:strRef>
              <c:f>ASHE!$J$9</c:f>
              <c:strCache>
                <c:ptCount val="1"/>
                <c:pt idx="0">
                  <c:v>UKMOD - female</c:v>
                </c:pt>
              </c:strCache>
            </c:strRef>
          </c:tx>
          <c:spPr>
            <a:ln w="12700">
              <a:solidFill>
                <a:srgbClr val="969696"/>
              </a:solidFill>
              <a:prstDash val="lgDash"/>
            </a:ln>
          </c:spPr>
          <c:marker>
            <c:symbol val="none"/>
          </c:marker>
          <c:xVal>
            <c:numRef>
              <c:f>ASHE!$K$9:$S$9</c:f>
              <c:numCache>
                <c:formatCode>General</c:formatCode>
                <c:ptCount val="9"/>
                <c:pt idx="0">
                  <c:v>667.33001999999999</c:v>
                </c:pt>
                <c:pt idx="1">
                  <c:v>996.66998000000001</c:v>
                </c:pt>
                <c:pt idx="2">
                  <c:v>1300</c:v>
                </c:pt>
                <c:pt idx="3">
                  <c:v>1581.67</c:v>
                </c:pt>
                <c:pt idx="4">
                  <c:v>1828.67</c:v>
                </c:pt>
                <c:pt idx="5">
                  <c:v>2119</c:v>
                </c:pt>
                <c:pt idx="6">
                  <c:v>2543.6698999999999</c:v>
                </c:pt>
                <c:pt idx="7">
                  <c:v>3089.6698999999999</c:v>
                </c:pt>
                <c:pt idx="8">
                  <c:v>4056</c:v>
                </c:pt>
              </c:numCache>
            </c:numRef>
          </c:xVal>
          <c:yVal>
            <c:numRef>
              <c:f>ASHE!$K$3:$S$3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87A1-41E3-9912-3DF182A547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6761472"/>
        <c:axId val="216763392"/>
      </c:scatterChart>
      <c:valAx>
        <c:axId val="216761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Earnings £ per month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16763392"/>
        <c:crosses val="autoZero"/>
        <c:crossBetween val="midCat"/>
      </c:valAx>
      <c:valAx>
        <c:axId val="216763392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cumulative % of earners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crossAx val="216761472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6.3626681893678219E-2"/>
          <c:y val="0.87743433351853739"/>
          <c:w val="0.88113750677380298"/>
          <c:h val="0.10595557661572332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01/10/2024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417C5-4C61-8B3F-CF43-44A59AE10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32" y="5403054"/>
            <a:ext cx="7715949" cy="665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7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3032" y="3602038"/>
            <a:ext cx="6464968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97479" y="5550970"/>
            <a:ext cx="73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UKMOD Fest – Oct 2024, University of Essex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58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740" y="1915925"/>
            <a:ext cx="5067479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EC271A-AAB3-4C45-E9DF-F14693D21C1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1235" y="1915925"/>
            <a:ext cx="5067479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20" y="621594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08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56" y="6326891"/>
            <a:ext cx="1150770" cy="41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1FEB-9609-4413-AE18-334E9BE1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3947" y="2127182"/>
            <a:ext cx="9144000" cy="1243825"/>
          </a:xfrm>
        </p:spPr>
        <p:txBody>
          <a:bodyPr>
            <a:noAutofit/>
          </a:bodyPr>
          <a:lstStyle/>
          <a:p>
            <a:r>
              <a:rPr lang="en-US" sz="4800" dirty="0"/>
              <a:t>HBAI data in UKMOD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EB020-CD78-4717-AD8A-1DFB8C0A5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033" y="3703645"/>
            <a:ext cx="6896768" cy="1096960"/>
          </a:xfrm>
        </p:spPr>
        <p:txBody>
          <a:bodyPr/>
          <a:lstStyle/>
          <a:p>
            <a:r>
              <a:rPr lang="en-GB" dirty="0"/>
              <a:t>Matteo Richiardi, Daria Popova and Justin van de Ven</a:t>
            </a:r>
          </a:p>
          <a:p>
            <a:r>
              <a:rPr lang="en-GB" dirty="0"/>
              <a:t>University of Essex</a:t>
            </a:r>
            <a:endParaRPr lang="en-A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99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2B15018-CDF1-C21B-62DC-AF52F5138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655"/>
            <a:ext cx="12192000" cy="653278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072E4-F171-3AAB-5FC6-91F287014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CDF10-212B-E66B-8429-40735F096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437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1FB25-0F9A-4FB2-3A96-E8CC6C205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6CDC7-735D-3B2F-A051-A31C7F094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ED8160-259B-639E-D362-2B4ADCB45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175689"/>
            <a:ext cx="12172950" cy="648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433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5D9D2-A38F-6620-A381-8F90821A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“HBAI” extension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5245D8-F78B-6259-0653-07FB4EFF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7CEDF-BEEC-E426-FBBF-7F1373449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F84146-FC87-D51F-E77D-0185215AB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4148"/>
            <a:ext cx="12192000" cy="461732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B288003-B07A-A78B-35A3-D19F78B4047F}"/>
              </a:ext>
            </a:extLst>
          </p:cNvPr>
          <p:cNvSpPr/>
          <p:nvPr/>
        </p:nvSpPr>
        <p:spPr>
          <a:xfrm>
            <a:off x="532563" y="2291359"/>
            <a:ext cx="1085222" cy="36140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B921B8-333E-E9F8-A683-ACAA5A1D5FFA}"/>
              </a:ext>
            </a:extLst>
          </p:cNvPr>
          <p:cNvSpPr/>
          <p:nvPr/>
        </p:nvSpPr>
        <p:spPr>
          <a:xfrm>
            <a:off x="7630571" y="2904309"/>
            <a:ext cx="709561" cy="2307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58575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89C4-4262-60B2-EEF5-57CF7130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“HBAI” extension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F9F27-2215-1E1B-BC69-1EC9B857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A6CAC-AC9B-3810-4F08-1A59BA360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1213ED4-4B71-CC32-7C8F-8AFCE3EF1B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5076"/>
            <a:ext cx="12192000" cy="46173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FE983C1-6959-8D6C-9F0F-E91D02F8DBF8}"/>
              </a:ext>
            </a:extLst>
          </p:cNvPr>
          <p:cNvSpPr/>
          <p:nvPr/>
        </p:nvSpPr>
        <p:spPr>
          <a:xfrm>
            <a:off x="7630571" y="2904309"/>
            <a:ext cx="709561" cy="2307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0BD60E-B2F9-879C-5218-2B42234FD38D}"/>
              </a:ext>
            </a:extLst>
          </p:cNvPr>
          <p:cNvSpPr/>
          <p:nvPr/>
        </p:nvSpPr>
        <p:spPr>
          <a:xfrm>
            <a:off x="3165231" y="3277027"/>
            <a:ext cx="1225899" cy="3604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8F22B0-DAA0-B190-7E1D-DB8971231871}"/>
              </a:ext>
            </a:extLst>
          </p:cNvPr>
          <p:cNvSpPr/>
          <p:nvPr/>
        </p:nvSpPr>
        <p:spPr>
          <a:xfrm>
            <a:off x="1951060" y="5508177"/>
            <a:ext cx="2411604" cy="2512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0186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6D6DB-F3C0-4FEF-E389-0F82B7BCC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“HBAI” extension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CDC06-77DA-A501-3F47-D1ADC264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9DE61-F972-3D03-4A75-1489EF062A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F07199-8DDF-A4AC-3739-87014E585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4148"/>
            <a:ext cx="12192000" cy="46173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96C3F06-E6DB-53BB-27C7-C69851465070}"/>
              </a:ext>
            </a:extLst>
          </p:cNvPr>
          <p:cNvSpPr/>
          <p:nvPr/>
        </p:nvSpPr>
        <p:spPr>
          <a:xfrm>
            <a:off x="3199248" y="5516881"/>
            <a:ext cx="1181833" cy="2307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9EE709-1BCF-9FEA-062B-B5E7E3D6A10F}"/>
              </a:ext>
            </a:extLst>
          </p:cNvPr>
          <p:cNvSpPr/>
          <p:nvPr/>
        </p:nvSpPr>
        <p:spPr>
          <a:xfrm>
            <a:off x="40213" y="2312387"/>
            <a:ext cx="542592" cy="2599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9D54467-9EC2-CCC9-7F01-C6EE9E13C18D}"/>
              </a:ext>
            </a:extLst>
          </p:cNvPr>
          <p:cNvSpPr/>
          <p:nvPr/>
        </p:nvSpPr>
        <p:spPr>
          <a:xfrm>
            <a:off x="2190541" y="2542234"/>
            <a:ext cx="341644" cy="34164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24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F68C-690A-5334-C2EC-1AFD0A789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vs FRS: earnings (2021)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D8CF8-B5DA-702A-3AF8-706B7637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9AF4-FBC2-2F39-8613-1AE49C3EA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E7CDF26-DFFC-B375-9069-C48A0C16FF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104598"/>
              </p:ext>
            </p:extLst>
          </p:nvPr>
        </p:nvGraphicFramePr>
        <p:xfrm>
          <a:off x="1559290" y="3043238"/>
          <a:ext cx="7507707" cy="15011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80729">
                  <a:extLst>
                    <a:ext uri="{9D8B030D-6E8A-4147-A177-3AD203B41FA5}">
                      <a16:colId xmlns:a16="http://schemas.microsoft.com/office/drawing/2014/main" val="1422399240"/>
                    </a:ext>
                  </a:extLst>
                </a:gridCol>
                <a:gridCol w="2042326">
                  <a:extLst>
                    <a:ext uri="{9D8B030D-6E8A-4147-A177-3AD203B41FA5}">
                      <a16:colId xmlns:a16="http://schemas.microsoft.com/office/drawing/2014/main" val="3762082010"/>
                    </a:ext>
                  </a:extLst>
                </a:gridCol>
                <a:gridCol w="2042326">
                  <a:extLst>
                    <a:ext uri="{9D8B030D-6E8A-4147-A177-3AD203B41FA5}">
                      <a16:colId xmlns:a16="http://schemas.microsoft.com/office/drawing/2014/main" val="3665858757"/>
                    </a:ext>
                  </a:extLst>
                </a:gridCol>
                <a:gridCol w="2042326">
                  <a:extLst>
                    <a:ext uri="{9D8B030D-6E8A-4147-A177-3AD203B41FA5}">
                      <a16:colId xmlns:a16="http://schemas.microsoft.com/office/drawing/2014/main" val="302624476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 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ASHE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UKMOD (HBAI)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UKMOD (FRS)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52425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all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2584.4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1.12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1.06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84203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male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3049.8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1.15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1.06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330721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>
                          <a:effectLst/>
                        </a:rPr>
                        <a:t>female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2120.3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>
                          <a:effectLst/>
                        </a:rPr>
                        <a:t>1.06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u="none" strike="noStrike" dirty="0">
                          <a:effectLst/>
                        </a:rPr>
                        <a:t>1.04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2527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41472F2-9818-FFFE-3DBA-1E512913C7A2}"/>
              </a:ext>
            </a:extLst>
          </p:cNvPr>
          <p:cNvSpPr txBox="1"/>
          <p:nvPr/>
        </p:nvSpPr>
        <p:spPr>
          <a:xfrm>
            <a:off x="1373859" y="2520018"/>
            <a:ext cx="7878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i="1" dirty="0"/>
              <a:t>Ratios of earnings of UKMOD by data source to ASHE</a:t>
            </a:r>
          </a:p>
        </p:txBody>
      </p:sp>
    </p:spTree>
    <p:extLst>
      <p:ext uri="{BB962C8B-B14F-4D97-AF65-F5344CB8AC3E}">
        <p14:creationId xmlns:p14="http://schemas.microsoft.com/office/powerpoint/2010/main" val="677759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D3EB-EF7F-0D31-8B96-EFB2DE5F6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vs FRS: earnings (2021)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4C35C-5034-439E-A433-E9FD704A4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E20AD-0BF1-07ED-54F5-0C14826211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BEEC391-66EC-03D9-2F08-7DD6396ED3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581527"/>
              </p:ext>
            </p:extLst>
          </p:nvPr>
        </p:nvGraphicFramePr>
        <p:xfrm>
          <a:off x="1164657" y="1540042"/>
          <a:ext cx="8749364" cy="4816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8654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285DC-7EB3-F437-6498-ED4D7C218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vs FRS: exogenous expenditure (2021)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637C4-D47B-E9B2-091D-8D4A42CB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6EBC1-DBC5-2F18-7F5E-10A9191D4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DB121BB-9305-2959-2704-C76FE2181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310109"/>
              </p:ext>
            </p:extLst>
          </p:nvPr>
        </p:nvGraphicFramePr>
        <p:xfrm>
          <a:off x="1790300" y="1530417"/>
          <a:ext cx="7960091" cy="45334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40795">
                  <a:extLst>
                    <a:ext uri="{9D8B030D-6E8A-4147-A177-3AD203B41FA5}">
                      <a16:colId xmlns:a16="http://schemas.microsoft.com/office/drawing/2014/main" val="3028159516"/>
                    </a:ext>
                  </a:extLst>
                </a:gridCol>
                <a:gridCol w="1004824">
                  <a:extLst>
                    <a:ext uri="{9D8B030D-6E8A-4147-A177-3AD203B41FA5}">
                      <a16:colId xmlns:a16="http://schemas.microsoft.com/office/drawing/2014/main" val="1297946124"/>
                    </a:ext>
                  </a:extLst>
                </a:gridCol>
                <a:gridCol w="1004824">
                  <a:extLst>
                    <a:ext uri="{9D8B030D-6E8A-4147-A177-3AD203B41FA5}">
                      <a16:colId xmlns:a16="http://schemas.microsoft.com/office/drawing/2014/main" val="1651492331"/>
                    </a:ext>
                  </a:extLst>
                </a:gridCol>
                <a:gridCol w="1004824">
                  <a:extLst>
                    <a:ext uri="{9D8B030D-6E8A-4147-A177-3AD203B41FA5}">
                      <a16:colId xmlns:a16="http://schemas.microsoft.com/office/drawing/2014/main" val="3927976020"/>
                    </a:ext>
                  </a:extLst>
                </a:gridCol>
                <a:gridCol w="1004824">
                  <a:extLst>
                    <a:ext uri="{9D8B030D-6E8A-4147-A177-3AD203B41FA5}">
                      <a16:colId xmlns:a16="http://schemas.microsoft.com/office/drawing/2014/main" val="1022582197"/>
                    </a:ext>
                  </a:extLst>
                </a:gridCol>
              </a:tblGrid>
              <a:tr h="320812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case loads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expenditure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929109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FRS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HBAI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FRS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HBAI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094094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Contributory ESA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34798819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new/basic State Pension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0315412"/>
                  </a:ext>
                </a:extLst>
              </a:tr>
              <a:tr h="3307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Second State Pension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0.99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0808351"/>
                  </a:ext>
                </a:extLst>
              </a:tr>
              <a:tr h="330759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Bereavement Benefits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1.89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1.84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2.36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2.32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2027318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Attendance Allowance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0.65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0.63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3978483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Disability Living Allowance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0.69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0.67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8142029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Severe Disablement Allowance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0.62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0.77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0.72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3751045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Carer's Allowance 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1.01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4623699"/>
                  </a:ext>
                </a:extLst>
              </a:tr>
              <a:tr h="34295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Industrial Injuries Disablement Allow.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0.59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0472321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Maternity allowances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0.29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0.24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0.29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0.25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7972574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Statutory Maternity Pay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0.43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0.41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1764058"/>
                  </a:ext>
                </a:extLst>
              </a:tr>
              <a:tr h="32081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Personal Independence Payment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0.99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0.94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0.91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8805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659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346E8-E650-FD99-977E-5AED43EF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vs FRS: endogenous expenditure (2021)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0E0B4-A9A4-6021-B93B-EF77F6C5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FC18-F05F-3A08-3DEE-95C7A8D7A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8EE238-33A4-8695-A210-CA40E0F7F2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512717"/>
              </p:ext>
            </p:extLst>
          </p:nvPr>
        </p:nvGraphicFramePr>
        <p:xfrm>
          <a:off x="1702602" y="2118227"/>
          <a:ext cx="8786795" cy="324536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50071">
                  <a:extLst>
                    <a:ext uri="{9D8B030D-6E8A-4147-A177-3AD203B41FA5}">
                      <a16:colId xmlns:a16="http://schemas.microsoft.com/office/drawing/2014/main" val="1196133050"/>
                    </a:ext>
                  </a:extLst>
                </a:gridCol>
                <a:gridCol w="1109181">
                  <a:extLst>
                    <a:ext uri="{9D8B030D-6E8A-4147-A177-3AD203B41FA5}">
                      <a16:colId xmlns:a16="http://schemas.microsoft.com/office/drawing/2014/main" val="2642307503"/>
                    </a:ext>
                  </a:extLst>
                </a:gridCol>
                <a:gridCol w="1109181">
                  <a:extLst>
                    <a:ext uri="{9D8B030D-6E8A-4147-A177-3AD203B41FA5}">
                      <a16:colId xmlns:a16="http://schemas.microsoft.com/office/drawing/2014/main" val="3113818382"/>
                    </a:ext>
                  </a:extLst>
                </a:gridCol>
                <a:gridCol w="1109181">
                  <a:extLst>
                    <a:ext uri="{9D8B030D-6E8A-4147-A177-3AD203B41FA5}">
                      <a16:colId xmlns:a16="http://schemas.microsoft.com/office/drawing/2014/main" val="1786009243"/>
                    </a:ext>
                  </a:extLst>
                </a:gridCol>
                <a:gridCol w="1109181">
                  <a:extLst>
                    <a:ext uri="{9D8B030D-6E8A-4147-A177-3AD203B41FA5}">
                      <a16:colId xmlns:a16="http://schemas.microsoft.com/office/drawing/2014/main" val="3667948104"/>
                    </a:ext>
                  </a:extLst>
                </a:gridCol>
              </a:tblGrid>
              <a:tr h="470584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case loads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7053" marR="87053" marT="43527" marB="43527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expenditure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7053" marR="87053" marT="43527" marB="43527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549641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FRS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HBAI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FRS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HBAI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73093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Child Benefit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2816878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Child and Working Tax Credits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0.71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0.68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0.59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0.56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1887458074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Housing Benefit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0.83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0.81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0.63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2568317471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Pension Credit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0.95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2382120475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Universal Credit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1.01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0.93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1849802709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Social Contributions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na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na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0.96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1.02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591752176"/>
                  </a:ext>
                </a:extLst>
              </a:tr>
              <a:tr h="346848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Income Taxes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na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na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>
                          <a:effectLst/>
                        </a:rPr>
                        <a:t>0.74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000" u="none" strike="noStrike" dirty="0">
                          <a:effectLst/>
                        </a:rPr>
                        <a:t>0.91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7341" marR="17341" marT="17341" marB="0" anchor="b"/>
                </a:tc>
                <a:extLst>
                  <a:ext uri="{0D108BD9-81ED-4DB2-BD59-A6C34878D82A}">
                    <a16:rowId xmlns:a16="http://schemas.microsoft.com/office/drawing/2014/main" val="3527052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881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54368-7FE5-52C0-C06B-D250852B3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vs FRS: distribution (2021)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C8C15-F14F-CD24-72D4-AAC652274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19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F42DDE-E1A7-5D51-CB0C-F2BA62606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207883"/>
              </p:ext>
            </p:extLst>
          </p:nvPr>
        </p:nvGraphicFramePr>
        <p:xfrm>
          <a:off x="3436417" y="1441644"/>
          <a:ext cx="5505451" cy="483327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32641">
                  <a:extLst>
                    <a:ext uri="{9D8B030D-6E8A-4147-A177-3AD203B41FA5}">
                      <a16:colId xmlns:a16="http://schemas.microsoft.com/office/drawing/2014/main" val="2186430336"/>
                    </a:ext>
                  </a:extLst>
                </a:gridCol>
                <a:gridCol w="1024270">
                  <a:extLst>
                    <a:ext uri="{9D8B030D-6E8A-4147-A177-3AD203B41FA5}">
                      <a16:colId xmlns:a16="http://schemas.microsoft.com/office/drawing/2014/main" val="1932679046"/>
                    </a:ext>
                  </a:extLst>
                </a:gridCol>
                <a:gridCol w="1024270">
                  <a:extLst>
                    <a:ext uri="{9D8B030D-6E8A-4147-A177-3AD203B41FA5}">
                      <a16:colId xmlns:a16="http://schemas.microsoft.com/office/drawing/2014/main" val="3331680736"/>
                    </a:ext>
                  </a:extLst>
                </a:gridCol>
                <a:gridCol w="1024270">
                  <a:extLst>
                    <a:ext uri="{9D8B030D-6E8A-4147-A177-3AD203B41FA5}">
                      <a16:colId xmlns:a16="http://schemas.microsoft.com/office/drawing/2014/main" val="2072145435"/>
                    </a:ext>
                  </a:extLst>
                </a:gridCol>
              </a:tblGrid>
              <a:tr h="320084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UKMOD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243387714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HBAI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HBAI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FRS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255755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Gini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34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33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30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369824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Poverty - all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2663537821"/>
                  </a:ext>
                </a:extLst>
              </a:tr>
              <a:tr h="33608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below 50% of median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3490136530"/>
                  </a:ext>
                </a:extLst>
              </a:tr>
              <a:tr h="33608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60%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1845636376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below 70% of median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3204398677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Poverty - children</a:t>
                      </a: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 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837348766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50%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327765639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60%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3916010004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70%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31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30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1889638260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Poverty - pensioners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2785016043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50%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1773394094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60%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2335705293"/>
                  </a:ext>
                </a:extLst>
              </a:tr>
              <a:tr h="320084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below 70% of median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31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28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6004" marR="16004" marT="16004" marB="0" anchor="b"/>
                </a:tc>
                <a:extLst>
                  <a:ext uri="{0D108BD9-81ED-4DB2-BD59-A6C34878D82A}">
                    <a16:rowId xmlns:a16="http://schemas.microsoft.com/office/drawing/2014/main" val="1612618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97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E26F-3CB1-C6E6-6E61-8C4BBFF0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01" y="367630"/>
            <a:ext cx="10205813" cy="1325563"/>
          </a:xfrm>
        </p:spPr>
        <p:txBody>
          <a:bodyPr>
            <a:normAutofit/>
          </a:bodyPr>
          <a:lstStyle/>
          <a:p>
            <a:r>
              <a:rPr lang="en-GB" sz="4400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9D649-15EA-9B4D-01BE-67DB9342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900" y="2120203"/>
            <a:ext cx="10336731" cy="4601272"/>
          </a:xfrm>
        </p:spPr>
        <p:txBody>
          <a:bodyPr>
            <a:normAutofit/>
          </a:bodyPr>
          <a:lstStyle/>
          <a:p>
            <a:r>
              <a:rPr lang="en-GB" dirty="0"/>
              <a:t>FRS and HBAI</a:t>
            </a:r>
          </a:p>
          <a:p>
            <a:r>
              <a:rPr lang="en-GB" dirty="0"/>
              <a:t>Choosing between HBAI and FRS data</a:t>
            </a:r>
          </a:p>
          <a:p>
            <a:r>
              <a:rPr lang="en-GB" dirty="0"/>
              <a:t>Integration of HBAI data</a:t>
            </a:r>
          </a:p>
          <a:p>
            <a:r>
              <a:rPr lang="en-GB" dirty="0"/>
              <a:t>Comparative statistics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D9C5-09A5-2A45-92AE-145CC0C9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85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E26F-3CB1-C6E6-6E61-8C4BBFF0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01" y="367630"/>
            <a:ext cx="10205813" cy="1325563"/>
          </a:xfrm>
        </p:spPr>
        <p:txBody>
          <a:bodyPr>
            <a:normAutofit/>
          </a:bodyPr>
          <a:lstStyle/>
          <a:p>
            <a:r>
              <a:rPr lang="en-GB" sz="4400" dirty="0"/>
              <a:t>FRS and HBAI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9D649-15EA-9B4D-01BE-67DB9342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877423"/>
            <a:ext cx="10515600" cy="4844051"/>
          </a:xfrm>
        </p:spPr>
        <p:txBody>
          <a:bodyPr>
            <a:normAutofit/>
          </a:bodyPr>
          <a:lstStyle/>
          <a:p>
            <a:r>
              <a:rPr lang="en-GB" dirty="0"/>
              <a:t>Family Resources Survey (FRS)</a:t>
            </a:r>
          </a:p>
          <a:p>
            <a:pPr lvl="1"/>
            <a:r>
              <a:rPr lang="en-GB" dirty="0"/>
              <a:t>Data available from 1993/94</a:t>
            </a:r>
          </a:p>
          <a:p>
            <a:pPr lvl="2"/>
            <a:r>
              <a:rPr lang="en-GB" dirty="0"/>
              <a:t>Administered by DWP</a:t>
            </a:r>
          </a:p>
          <a:p>
            <a:pPr lvl="2"/>
            <a:r>
              <a:rPr lang="en-GB" dirty="0"/>
              <a:t>Finer detail concerning income sources than most other UK studies</a:t>
            </a:r>
          </a:p>
          <a:p>
            <a:pPr lvl="2"/>
            <a:r>
              <a:rPr lang="en-GB" dirty="0"/>
              <a:t>Substantial sample size (approx. 3 times the LCF)</a:t>
            </a:r>
          </a:p>
          <a:p>
            <a:pPr lvl="3"/>
            <a:r>
              <a:rPr lang="en-GB" dirty="0"/>
              <a:t>LCF income top-coded from 2006</a:t>
            </a:r>
          </a:p>
          <a:p>
            <a:pPr lvl="1"/>
            <a:r>
              <a:rPr lang="en-GB" dirty="0"/>
              <a:t>Default data source for UKMOD</a:t>
            </a:r>
          </a:p>
          <a:p>
            <a:pPr lvl="2"/>
            <a:r>
              <a:rPr lang="en-GB" dirty="0"/>
              <a:t>Packaged for UKMOD from 2003/04, 2008/9, 2009/10, 2012/13+</a:t>
            </a:r>
          </a:p>
          <a:p>
            <a:r>
              <a:rPr lang="en-GB" dirty="0"/>
              <a:t>Households Below Average Income (HBAI) data</a:t>
            </a:r>
          </a:p>
          <a:p>
            <a:pPr lvl="1"/>
            <a:r>
              <a:rPr lang="en-GB" dirty="0"/>
              <a:t>HBAI based on the FRS (from 1996)</a:t>
            </a:r>
          </a:p>
          <a:p>
            <a:pPr lvl="2"/>
            <a:r>
              <a:rPr lang="en-US" dirty="0"/>
              <a:t>Adjustments to survey weights and income definitions for high income households evaluated using data from the Survey of Personal Incomes (SPI, administrative HMRC)</a:t>
            </a:r>
          </a:p>
          <a:p>
            <a:pPr lvl="2"/>
            <a:r>
              <a:rPr lang="en-US" dirty="0"/>
              <a:t>Slight differences in sample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D9C5-09A5-2A45-92AE-145CC0C9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92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A31F1-7A15-8C20-C01E-F290542B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FRS and HBAI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F78D2-AF2B-0094-F831-AA2D4531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A9B61D3-D32B-2FBD-E13A-3747EAA1DC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93214"/>
              </p:ext>
            </p:extLst>
          </p:nvPr>
        </p:nvGraphicFramePr>
        <p:xfrm>
          <a:off x="1803573" y="963619"/>
          <a:ext cx="9810752" cy="5734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704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E26F-3CB1-C6E6-6E61-8C4BBFF0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01" y="367630"/>
            <a:ext cx="10205813" cy="1325563"/>
          </a:xfrm>
        </p:spPr>
        <p:txBody>
          <a:bodyPr>
            <a:normAutofit/>
          </a:bodyPr>
          <a:lstStyle/>
          <a:p>
            <a:r>
              <a:rPr lang="en-US" sz="4400" dirty="0"/>
              <a:t>Choosing between HBAI and FRS data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9D649-15EA-9B4D-01BE-67DB9342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877423"/>
            <a:ext cx="10515600" cy="4844051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0000"/>
                </a:solidFill>
                <a:ea typeface="Calibri" panose="020F0502020204030204" pitchFamily="34" charset="0"/>
              </a:rPr>
              <a:t>G</a:t>
            </a: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eneral rule is to use HBAI data if focus is on equivalised disposable household incomes, especially for distributional analyses</a:t>
            </a:r>
            <a:endParaRPr lang="en-GB" dirty="0"/>
          </a:p>
          <a:p>
            <a:r>
              <a:rPr lang="en-GB" dirty="0"/>
              <a:t>HBAI data is the basis for the DWP’s HBAI publication</a:t>
            </a:r>
          </a:p>
          <a:p>
            <a:pPr lvl="1"/>
            <a:r>
              <a:rPr lang="en-GB" dirty="0"/>
              <a:t>Considered more appropriate for identifying distributional metrics for equivalised disposable income than FRS</a:t>
            </a:r>
          </a:p>
          <a:p>
            <a:r>
              <a:rPr lang="en-GB" dirty="0">
                <a:solidFill>
                  <a:srgbClr val="FF0000"/>
                </a:solidFill>
              </a:rPr>
              <a:t>Complications</a:t>
            </a:r>
            <a:r>
              <a:rPr lang="en-GB" dirty="0"/>
              <a:t> with respect to UKMOD</a:t>
            </a:r>
          </a:p>
          <a:p>
            <a:pPr lvl="1"/>
            <a:r>
              <a:rPr lang="en-GB" dirty="0"/>
              <a:t>HBAI focus is disposable income</a:t>
            </a:r>
          </a:p>
          <a:p>
            <a:pPr lvl="1"/>
            <a:r>
              <a:rPr lang="en-GB" dirty="0"/>
              <a:t>Measures of original (private) income are imputed in HBAI</a:t>
            </a:r>
          </a:p>
          <a:p>
            <a:pPr lvl="2"/>
            <a:r>
              <a:rPr lang="en-GB" dirty="0"/>
              <a:t>used as input to UKMOD</a:t>
            </a:r>
          </a:p>
          <a:p>
            <a:pPr lvl="1"/>
            <a:r>
              <a:rPr lang="en-GB" dirty="0"/>
              <a:t>Slight differences in variable definitions (complicating comparisons)</a:t>
            </a:r>
          </a:p>
          <a:p>
            <a:pPr lvl="1"/>
            <a:r>
              <a:rPr lang="en-GB" dirty="0"/>
              <a:t>HBAI has slightly smaller sample size</a:t>
            </a:r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D9C5-09A5-2A45-92AE-145CC0C9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145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E26F-3CB1-C6E6-6E61-8C4BBFF0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01" y="367630"/>
            <a:ext cx="10205813" cy="1325563"/>
          </a:xfrm>
        </p:spPr>
        <p:txBody>
          <a:bodyPr>
            <a:normAutofit/>
          </a:bodyPr>
          <a:lstStyle/>
          <a:p>
            <a:r>
              <a:rPr lang="en-GB" sz="4400" dirty="0"/>
              <a:t>How have HBAI data been integrated?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9D649-15EA-9B4D-01BE-67DB9342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877423"/>
            <a:ext cx="10515600" cy="4844051"/>
          </a:xfrm>
        </p:spPr>
        <p:txBody>
          <a:bodyPr>
            <a:normAutofit/>
          </a:bodyPr>
          <a:lstStyle/>
          <a:p>
            <a:r>
              <a:rPr lang="en-GB" dirty="0"/>
              <a:t>New variables from HBAI integrated into input data sets:</a:t>
            </a:r>
          </a:p>
          <a:p>
            <a:pPr lvl="1"/>
            <a:r>
              <a:rPr lang="en-GB" dirty="0"/>
              <a:t>2018(a4), 2019(a2), 2020(a2), 2021(a1, b1), 2022(a1,b1)</a:t>
            </a:r>
          </a:p>
          <a:p>
            <a:r>
              <a:rPr lang="en-GB" dirty="0"/>
              <a:t>A new policy over-writes FRS variables with HBAI variables</a:t>
            </a:r>
          </a:p>
          <a:p>
            <a:r>
              <a:rPr lang="en-GB" dirty="0"/>
              <a:t>The new policy is activated via a new model switch</a:t>
            </a:r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D9C5-09A5-2A45-92AE-145CC0C9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579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83E68-64BC-678C-31CB-2DB601C6F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Variable mapping from HBAI to FRS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877AF-DC05-E4E2-B01F-6A04495BA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70" y="2244203"/>
            <a:ext cx="5704111" cy="4261038"/>
          </a:xfrm>
        </p:spPr>
        <p:txBody>
          <a:bodyPr>
            <a:normAutofit/>
          </a:bodyPr>
          <a:lstStyle/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hbai_gs_pp</a:t>
            </a:r>
            <a:r>
              <a:rPr lang="en-GB" dirty="0"/>
              <a:t>	dwt	(weight)</a:t>
            </a:r>
          </a:p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hbai_ypp_ind</a:t>
            </a:r>
            <a:r>
              <a:rPr lang="en-GB" dirty="0"/>
              <a:t>	</a:t>
            </a:r>
            <a:r>
              <a:rPr lang="en-GB" dirty="0" err="1"/>
              <a:t>ypp</a:t>
            </a:r>
            <a:r>
              <a:rPr lang="en-GB" dirty="0"/>
              <a:t>	(pension)</a:t>
            </a:r>
          </a:p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hbai_yot_ind</a:t>
            </a:r>
            <a:r>
              <a:rPr lang="en-GB" dirty="0"/>
              <a:t>	yot01	(other)</a:t>
            </a:r>
          </a:p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hbai_yem_ind</a:t>
            </a:r>
            <a:r>
              <a:rPr lang="en-GB" dirty="0"/>
              <a:t>	</a:t>
            </a:r>
            <a:r>
              <a:rPr lang="en-GB" dirty="0" err="1"/>
              <a:t>yem</a:t>
            </a:r>
            <a:r>
              <a:rPr lang="en-GB" dirty="0"/>
              <a:t>	(employee)</a:t>
            </a:r>
          </a:p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hbai_yse_ind</a:t>
            </a:r>
            <a:r>
              <a:rPr lang="en-GB" dirty="0"/>
              <a:t>	</a:t>
            </a:r>
            <a:r>
              <a:rPr lang="en-GB" dirty="0" err="1"/>
              <a:t>yse</a:t>
            </a:r>
            <a:r>
              <a:rPr lang="en-GB" dirty="0"/>
              <a:t>	(self-emp)</a:t>
            </a:r>
          </a:p>
          <a:p>
            <a:pPr>
              <a:tabLst>
                <a:tab pos="2873375" algn="l"/>
                <a:tab pos="3859213" algn="l"/>
              </a:tabLst>
            </a:pPr>
            <a:r>
              <a:rPr lang="en-GB" dirty="0" err="1"/>
              <a:t>hbai_yds_ind</a:t>
            </a:r>
            <a:r>
              <a:rPr lang="en-GB" dirty="0"/>
              <a:t>	yds	(</a:t>
            </a:r>
            <a:r>
              <a:rPr lang="en-GB" dirty="0" err="1"/>
              <a:t>disp</a:t>
            </a:r>
            <a:r>
              <a:rPr lang="en-GB" dirty="0"/>
              <a:t> </a:t>
            </a:r>
            <a:r>
              <a:rPr lang="en-GB" dirty="0" err="1"/>
              <a:t>inc</a:t>
            </a:r>
            <a:r>
              <a:rPr lang="en-GB" dirty="0"/>
              <a:t>)</a:t>
            </a:r>
          </a:p>
          <a:p>
            <a:pPr>
              <a:tabLst>
                <a:tab pos="2782888" algn="l"/>
              </a:tabLst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3E8DD-B6BB-8E71-374B-CABB60D7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6126" y="6396542"/>
            <a:ext cx="447674" cy="365125"/>
          </a:xfrm>
        </p:spPr>
        <p:txBody>
          <a:bodyPr/>
          <a:lstStyle/>
          <a:p>
            <a:fld id="{713F5FA8-502F-4040-BB3A-C027D4B0F64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54961-66AB-638A-13E0-0C79E6DBA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96542"/>
            <a:ext cx="5505450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D1E4C-4240-6BFA-4CFC-9B631BD1CF3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33813" y="2237622"/>
            <a:ext cx="5704112" cy="4261038"/>
          </a:xfrm>
        </p:spPr>
        <p:txBody>
          <a:bodyPr/>
          <a:lstStyle/>
          <a:p>
            <a:pPr>
              <a:tabLst>
                <a:tab pos="2782888" algn="l"/>
              </a:tabLst>
            </a:pPr>
            <a:r>
              <a:rPr lang="en-GB" dirty="0" err="1"/>
              <a:t>hbai_ypt_ind</a:t>
            </a:r>
            <a:r>
              <a:rPr lang="en-GB" dirty="0"/>
              <a:t>	</a:t>
            </a:r>
            <a:r>
              <a:rPr lang="en-GB" dirty="0" err="1"/>
              <a:t>yptot</a:t>
            </a:r>
            <a:r>
              <a:rPr lang="en-GB" dirty="0"/>
              <a:t>, </a:t>
            </a:r>
            <a:r>
              <a:rPr lang="en-GB" dirty="0" err="1"/>
              <a:t>yptmp</a:t>
            </a:r>
            <a:r>
              <a:rPr lang="en-GB" dirty="0"/>
              <a:t>	(private transfers)</a:t>
            </a:r>
          </a:p>
          <a:p>
            <a:pPr>
              <a:tabLst>
                <a:tab pos="2782888" algn="l"/>
              </a:tabLst>
            </a:pPr>
            <a:r>
              <a:rPr lang="en-GB" dirty="0" err="1"/>
              <a:t>hbai_yiy_ind</a:t>
            </a:r>
            <a:r>
              <a:rPr lang="en-GB" dirty="0"/>
              <a:t>	</a:t>
            </a:r>
            <a:r>
              <a:rPr lang="en-GB" dirty="0" err="1"/>
              <a:t>yiy</a:t>
            </a:r>
            <a:r>
              <a:rPr lang="en-GB" dirty="0"/>
              <a:t>, </a:t>
            </a:r>
            <a:r>
              <a:rPr lang="en-GB" dirty="0" err="1"/>
              <a:t>yiynt</a:t>
            </a:r>
            <a:r>
              <a:rPr lang="en-GB" dirty="0"/>
              <a:t>, </a:t>
            </a:r>
            <a:r>
              <a:rPr lang="en-GB" dirty="0" err="1"/>
              <a:t>yiytx</a:t>
            </a:r>
            <a:r>
              <a:rPr lang="en-GB" dirty="0"/>
              <a:t>,</a:t>
            </a:r>
          </a:p>
          <a:p>
            <a:pPr marL="0" indent="0">
              <a:buNone/>
              <a:tabLst>
                <a:tab pos="2782888" algn="l"/>
              </a:tabLst>
            </a:pPr>
            <a:r>
              <a:rPr lang="en-GB" dirty="0"/>
              <a:t>	</a:t>
            </a:r>
            <a:r>
              <a:rPr lang="en-GB" dirty="0" err="1"/>
              <a:t>yittx</a:t>
            </a:r>
            <a:r>
              <a:rPr lang="en-GB" dirty="0"/>
              <a:t>, </a:t>
            </a:r>
            <a:r>
              <a:rPr lang="en-GB" dirty="0" err="1"/>
              <a:t>ydvtx</a:t>
            </a:r>
            <a:endParaRPr lang="en-GB" dirty="0"/>
          </a:p>
          <a:p>
            <a:pPr marL="0" indent="0">
              <a:buNone/>
              <a:tabLst>
                <a:tab pos="2782888" algn="l"/>
              </a:tabLst>
            </a:pPr>
            <a:r>
              <a:rPr lang="en-GB" dirty="0"/>
              <a:t>	(investment </a:t>
            </a:r>
            <a:r>
              <a:rPr lang="en-GB" dirty="0" err="1"/>
              <a:t>inc</a:t>
            </a:r>
            <a:r>
              <a:rPr lang="en-GB" dirty="0"/>
              <a:t>)</a:t>
            </a:r>
          </a:p>
          <a:p>
            <a:pPr marL="0" indent="0">
              <a:buNone/>
              <a:tabLst>
                <a:tab pos="2782888" algn="l"/>
              </a:tabLst>
            </a:pPr>
            <a:r>
              <a:rPr lang="en-GB" dirty="0"/>
              <a:t>	+ </a:t>
            </a:r>
            <a:r>
              <a:rPr lang="en-GB" dirty="0" err="1"/>
              <a:t>ypr</a:t>
            </a:r>
            <a:r>
              <a:rPr lang="en-GB" dirty="0"/>
              <a:t>, </a:t>
            </a:r>
            <a:r>
              <a:rPr lang="en-GB" dirty="0" err="1"/>
              <a:t>yprnt</a:t>
            </a:r>
            <a:r>
              <a:rPr lang="en-GB" dirty="0"/>
              <a:t>, </a:t>
            </a:r>
            <a:r>
              <a:rPr lang="en-GB" dirty="0" err="1"/>
              <a:t>yprtx</a:t>
            </a:r>
            <a:endParaRPr lang="en-GB" dirty="0"/>
          </a:p>
          <a:p>
            <a:pPr marL="0" indent="0">
              <a:buNone/>
              <a:tabLst>
                <a:tab pos="2782888" algn="l"/>
              </a:tabLst>
            </a:pPr>
            <a:r>
              <a:rPr lang="en-GB" dirty="0"/>
              <a:t>	 (property </a:t>
            </a:r>
            <a:r>
              <a:rPr lang="en-GB" dirty="0" err="1"/>
              <a:t>inc</a:t>
            </a:r>
            <a:r>
              <a:rPr lang="en-GB" dirty="0"/>
              <a:t>)</a:t>
            </a:r>
          </a:p>
          <a:p>
            <a:pPr marL="0" indent="0">
              <a:buNone/>
              <a:tabLst>
                <a:tab pos="2782888" algn="l"/>
              </a:tabLst>
            </a:pPr>
            <a:endParaRPr lang="en-GB" dirty="0"/>
          </a:p>
          <a:p>
            <a:pPr marL="0" indent="0">
              <a:buNone/>
              <a:tabLst>
                <a:tab pos="2782888" algn="l"/>
              </a:tabLst>
            </a:pPr>
            <a:endParaRPr lang="en-GB" dirty="0"/>
          </a:p>
          <a:p>
            <a:pPr marL="0" indent="0">
              <a:buNone/>
              <a:tabLst>
                <a:tab pos="2782888" algn="l"/>
              </a:tabLst>
            </a:pPr>
            <a:endParaRPr lang="en-GB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AB71646-345A-92BB-6AA5-ED55229BE9C3}"/>
              </a:ext>
            </a:extLst>
          </p:cNvPr>
          <p:cNvSpPr/>
          <p:nvPr/>
        </p:nvSpPr>
        <p:spPr>
          <a:xfrm>
            <a:off x="2669933" y="2378066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DFDA1D5D-7602-E8EB-C858-7E6894B74854}"/>
              </a:ext>
            </a:extLst>
          </p:cNvPr>
          <p:cNvSpPr/>
          <p:nvPr/>
        </p:nvSpPr>
        <p:spPr>
          <a:xfrm>
            <a:off x="2669932" y="2902255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DB5D4BA-5453-8AB5-EAF4-729FADFA1491}"/>
              </a:ext>
            </a:extLst>
          </p:cNvPr>
          <p:cNvSpPr/>
          <p:nvPr/>
        </p:nvSpPr>
        <p:spPr>
          <a:xfrm>
            <a:off x="2669932" y="3426444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9D8E2821-7DC4-4388-C01B-4729078E413D}"/>
              </a:ext>
            </a:extLst>
          </p:cNvPr>
          <p:cNvSpPr/>
          <p:nvPr/>
        </p:nvSpPr>
        <p:spPr>
          <a:xfrm>
            <a:off x="2669931" y="3944858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3D03B24-0242-3615-D1EF-B96BA2973667}"/>
              </a:ext>
            </a:extLst>
          </p:cNvPr>
          <p:cNvSpPr/>
          <p:nvPr/>
        </p:nvSpPr>
        <p:spPr>
          <a:xfrm>
            <a:off x="2669931" y="4463272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AE1953EF-9F64-9827-2997-0B56ED942DFB}"/>
              </a:ext>
            </a:extLst>
          </p:cNvPr>
          <p:cNvSpPr/>
          <p:nvPr/>
        </p:nvSpPr>
        <p:spPr>
          <a:xfrm>
            <a:off x="2669930" y="4993236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7566AC4-C10D-F9E1-8AED-B9CD7E8656E2}"/>
              </a:ext>
            </a:extLst>
          </p:cNvPr>
          <p:cNvSpPr/>
          <p:nvPr/>
        </p:nvSpPr>
        <p:spPr>
          <a:xfrm>
            <a:off x="8652248" y="2378066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FFBAFF0-8A85-2BFF-68A7-0C30ACC52C69}"/>
              </a:ext>
            </a:extLst>
          </p:cNvPr>
          <p:cNvSpPr/>
          <p:nvPr/>
        </p:nvSpPr>
        <p:spPr>
          <a:xfrm>
            <a:off x="8652248" y="3282540"/>
            <a:ext cx="433137" cy="2213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893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91A1D-C27F-6F1C-754E-B9E4AB16D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“</a:t>
            </a:r>
            <a:r>
              <a:rPr lang="en-GB" dirty="0" err="1"/>
              <a:t>UseHBAI_uk</a:t>
            </a:r>
            <a:r>
              <a:rPr lang="en-GB" dirty="0"/>
              <a:t>”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44DB7-819C-F714-4CA8-2C004A2B0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Over-writes default model inputs reported by the FRS with values reported by HBAI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1D133-CC21-0B97-DC50-298D0A15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EC3F6-9C98-157D-9D85-E8BDE8FD9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79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6DEACA6-AF93-EAAC-682A-8A5907D09E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525"/>
            <a:ext cx="12192000" cy="653278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529EA-7C69-751D-382E-DBF92808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7538A-1FAE-30F7-635D-4D95B9A73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20F70-7864-8B14-1CDD-6FE5A72350D8}"/>
              </a:ext>
            </a:extLst>
          </p:cNvPr>
          <p:cNvSpPr/>
          <p:nvPr/>
        </p:nvSpPr>
        <p:spPr>
          <a:xfrm>
            <a:off x="0" y="2076697"/>
            <a:ext cx="2592475" cy="3818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A1F09E-77D2-91EB-2E1B-698AB614EFAB}"/>
              </a:ext>
            </a:extLst>
          </p:cNvPr>
          <p:cNvSpPr/>
          <p:nvPr/>
        </p:nvSpPr>
        <p:spPr>
          <a:xfrm>
            <a:off x="9983588" y="2368100"/>
            <a:ext cx="2074434" cy="33092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D303B5-6568-9DC6-196D-256C691CDB42}"/>
              </a:ext>
            </a:extLst>
          </p:cNvPr>
          <p:cNvSpPr/>
          <p:nvPr/>
        </p:nvSpPr>
        <p:spPr>
          <a:xfrm>
            <a:off x="3014505" y="2090057"/>
            <a:ext cx="874207" cy="351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56783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Microsoft Office PowerPoint</Application>
  <PresentationFormat>Widescreen</PresentationFormat>
  <Paragraphs>260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 Narrow</vt:lpstr>
      <vt:lpstr>Arial</vt:lpstr>
      <vt:lpstr>Calibri</vt:lpstr>
      <vt:lpstr>Calibri Light</vt:lpstr>
      <vt:lpstr>Office Theme</vt:lpstr>
      <vt:lpstr>HBAI data in UKMOD</vt:lpstr>
      <vt:lpstr>Overview</vt:lpstr>
      <vt:lpstr>FRS and HBAI</vt:lpstr>
      <vt:lpstr>FRS and HBAI</vt:lpstr>
      <vt:lpstr>Choosing between HBAI and FRS data</vt:lpstr>
      <vt:lpstr>How have HBAI data been integrated?</vt:lpstr>
      <vt:lpstr>Variable mapping from HBAI to FRS</vt:lpstr>
      <vt:lpstr>The “UseHBAI_uk” policy</vt:lpstr>
      <vt:lpstr>PowerPoint Presentation</vt:lpstr>
      <vt:lpstr>PowerPoint Presentation</vt:lpstr>
      <vt:lpstr>PowerPoint Presentation</vt:lpstr>
      <vt:lpstr>The “HBAI” extension</vt:lpstr>
      <vt:lpstr>The “HBAI” extension</vt:lpstr>
      <vt:lpstr>The “HBAI” extension</vt:lpstr>
      <vt:lpstr>HBAI vs FRS: earnings (2021)</vt:lpstr>
      <vt:lpstr>HBAI vs FRS: earnings (2021)</vt:lpstr>
      <vt:lpstr>HBAI vs FRS: exogenous expenditure (2021)</vt:lpstr>
      <vt:lpstr>HBAI vs FRS: endogenous expenditure (2021)</vt:lpstr>
      <vt:lpstr>HBAI vs FRS: distribution (2021)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Justin van de Ven</cp:lastModifiedBy>
  <cp:revision>58</cp:revision>
  <dcterms:created xsi:type="dcterms:W3CDTF">2021-05-06T13:22:28Z</dcterms:created>
  <dcterms:modified xsi:type="dcterms:W3CDTF">2024-10-01T13:49:15Z</dcterms:modified>
</cp:coreProperties>
</file>