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1580" r:id="rId5"/>
    <p:sldId id="1581" r:id="rId6"/>
    <p:sldId id="259" r:id="rId7"/>
    <p:sldId id="1582" r:id="rId8"/>
    <p:sldId id="1583" r:id="rId9"/>
    <p:sldId id="1584" r:id="rId10"/>
    <p:sldId id="1585" r:id="rId11"/>
    <p:sldId id="158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89588" autoAdjust="0"/>
  </p:normalViewPr>
  <p:slideViewPr>
    <p:cSldViewPr snapToGrid="0">
      <p:cViewPr varScale="1">
        <p:scale>
          <a:sx n="99" d="100"/>
          <a:sy n="99" d="100"/>
        </p:scale>
        <p:origin x="8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0147BC-879E-4B34-8C3B-95898B2C65F5}" type="datetimeFigureOut">
              <a:rPr lang="en-GB" smtClean="0"/>
              <a:t>01/10/2024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9F355D-500F-4937-A661-89CE7DC13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555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78417C5-4C61-8B3F-CF43-44A59AE10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9745" y="457200"/>
            <a:ext cx="4284672" cy="5069305"/>
          </a:xfrm>
          <a:prstGeom prst="rect">
            <a:avLst/>
          </a:prstGeom>
        </p:spPr>
      </p:pic>
      <p:pic>
        <p:nvPicPr>
          <p:cNvPr id="6" name="图片 3">
            <a:extLst>
              <a:ext uri="{FF2B5EF4-FFF2-40B4-BE49-F238E27FC236}">
                <a16:creationId xmlns:a16="http://schemas.microsoft.com/office/drawing/2014/main" id="{27A9ABB2-5A89-4FAF-ABEC-F398A3BBCED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3032" y="5403054"/>
            <a:ext cx="7715949" cy="6651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2FFBBF-B792-450B-BD64-CD5AD5F94D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25575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FDC9BD-01AC-4F21-B4AF-3A8660F7D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03032" y="3602038"/>
            <a:ext cx="6464968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76D65D-AA00-418E-9615-0ED112A78F2A}"/>
              </a:ext>
            </a:extLst>
          </p:cNvPr>
          <p:cNvSpPr txBox="1"/>
          <p:nvPr userDrawn="1"/>
        </p:nvSpPr>
        <p:spPr>
          <a:xfrm>
            <a:off x="4397479" y="5550970"/>
            <a:ext cx="7375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UKMOD Fest – Oct 2024, University of Essex</a:t>
            </a:r>
          </a:p>
        </p:txBody>
      </p:sp>
    </p:spTree>
    <p:extLst>
      <p:ext uri="{BB962C8B-B14F-4D97-AF65-F5344CB8AC3E}">
        <p14:creationId xmlns:p14="http://schemas.microsoft.com/office/powerpoint/2010/main" val="3838387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A1669415-CADB-41C9-945F-AD33C619B0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45902" y="43069"/>
            <a:ext cx="1582973" cy="1872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8E78AF-237E-4C71-BF62-844E5F95A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114" y="367630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177F3-DFB0-4DEF-882E-B528195E6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032" y="1915925"/>
            <a:ext cx="10515600" cy="4261038"/>
          </a:xfrm>
        </p:spPr>
        <p:txBody>
          <a:bodyPr/>
          <a:lstStyle>
            <a:lvl1pPr>
              <a:buSzPct val="50000"/>
              <a:defRPr/>
            </a:lvl1pPr>
            <a:lvl2pPr>
              <a:buSzPct val="50000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75F65-F4C3-4C16-B511-797CB3EA1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F5FA8-502F-4040-BB3A-C027D4B0F64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561D47A0-CC6A-43B8-9978-F85D6918DB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14950" y="6356350"/>
            <a:ext cx="5505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pic>
        <p:nvPicPr>
          <p:cNvPr id="10" name="图片 3">
            <a:extLst>
              <a:ext uri="{FF2B5EF4-FFF2-40B4-BE49-F238E27FC236}">
                <a16:creationId xmlns:a16="http://schemas.microsoft.com/office/drawing/2014/main" id="{B296D8B7-C67E-4D63-9FB9-FACBB5E4298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5526" y="136525"/>
            <a:ext cx="3866474" cy="9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788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0CAB3D-C790-4CB3-B6BC-C638E9CF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95C14E-29FB-445A-93F0-5302860F69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D4E3A-02B6-4F26-BF78-27AC730198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06126" y="6356350"/>
            <a:ext cx="4476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D939E-3BB8-48E0-9D9F-DC1C7BF8C5A7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A9BC46A0-62CE-4B53-87D5-932E9B919A0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420" y="6215949"/>
            <a:ext cx="1324122" cy="523707"/>
          </a:xfrm>
          <a:prstGeom prst="rect">
            <a:avLst/>
          </a:prstGeom>
        </p:spPr>
      </p:pic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747FF145-AD1C-4765-A3F4-B0BCD2BFE0B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086" y="6052532"/>
            <a:ext cx="805468" cy="805468"/>
          </a:xfrm>
          <a:prstGeom prst="rect">
            <a:avLst/>
          </a:prstGeom>
        </p:spPr>
      </p:pic>
      <p:pic>
        <p:nvPicPr>
          <p:cNvPr id="10" name="Picture 9" descr="Logo, company name&#10;&#10;Description automatically generated">
            <a:extLst>
              <a:ext uri="{FF2B5EF4-FFF2-40B4-BE49-F238E27FC236}">
                <a16:creationId xmlns:a16="http://schemas.microsoft.com/office/drawing/2014/main" id="{23766383-50B5-4AF0-9817-5A8374ADFC5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5356" y="6326891"/>
            <a:ext cx="1150770" cy="416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004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75000"/>
        <a:buFontTx/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75000"/>
        <a:buFontTx/>
        <a:buBlip>
          <a:blip r:embed="rId8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centreformicrosimulation/UKMOD-PRIVATE" TargetMode="External"/><Relationship Id="rId2" Type="http://schemas.openxmlformats.org/officeDocument/2006/relationships/hyperlink" Target="https://github.com/centreformicrosimulation/UKMOD-PUBLIC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crosimulation.ac.uk/ukmod/ukmod-explor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51FEB-9609-4413-AE18-334E9BE129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3947" y="2377439"/>
            <a:ext cx="9144000" cy="1243825"/>
          </a:xfrm>
        </p:spPr>
        <p:txBody>
          <a:bodyPr>
            <a:noAutofit/>
          </a:bodyPr>
          <a:lstStyle/>
          <a:p>
            <a:r>
              <a:rPr lang="en-US" sz="4800" dirty="0"/>
              <a:t>Recent UKMOD Developments</a:t>
            </a:r>
            <a:endParaRPr lang="en-GB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1EB020-CD78-4717-AD8A-1DFB8C0A54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0033" y="3703645"/>
            <a:ext cx="6896768" cy="1096960"/>
          </a:xfrm>
        </p:spPr>
        <p:txBody>
          <a:bodyPr/>
          <a:lstStyle/>
          <a:p>
            <a:r>
              <a:rPr lang="en-GB" dirty="0"/>
              <a:t>Matteo Richiardi, Daria Popova and Justin van de Ven</a:t>
            </a:r>
          </a:p>
          <a:p>
            <a:r>
              <a:rPr lang="en-GB" dirty="0"/>
              <a:t>University of Essex</a:t>
            </a:r>
            <a:endParaRPr lang="en-AU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4997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D3345-0D40-4A69-A8A9-E62001B32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UKMOD Version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120B2-33A5-424D-1FE9-AEB94D2556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UKMOD is now maintained on </a:t>
            </a:r>
            <a:r>
              <a:rPr lang="en-GB" dirty="0" err="1"/>
              <a:t>Github</a:t>
            </a:r>
            <a:endParaRPr lang="en-GB" dirty="0"/>
          </a:p>
          <a:p>
            <a:r>
              <a:rPr lang="en-GB" dirty="0"/>
              <a:t>Public repository:</a:t>
            </a:r>
          </a:p>
          <a:p>
            <a:pPr lvl="1"/>
            <a:r>
              <a:rPr lang="en-GB" dirty="0">
                <a:hlinkClick r:id="rId2"/>
              </a:rPr>
              <a:t>https://github.com/centreformicrosimulation/UKMOD-PUBLIC</a:t>
            </a:r>
            <a:endParaRPr lang="en-GB" dirty="0"/>
          </a:p>
          <a:p>
            <a:r>
              <a:rPr lang="en-GB" dirty="0"/>
              <a:t>Private repository:</a:t>
            </a:r>
          </a:p>
          <a:p>
            <a:pPr lvl="1"/>
            <a:r>
              <a:rPr lang="en-GB" dirty="0"/>
              <a:t>Access limited to Premium User Group members, by request</a:t>
            </a:r>
          </a:p>
          <a:p>
            <a:pPr lvl="1"/>
            <a:r>
              <a:rPr lang="en-GB" dirty="0">
                <a:hlinkClick r:id="rId3"/>
              </a:rPr>
              <a:t>https://github.com/centreformicrosimulation/UKMOD-PRIVATE</a:t>
            </a:r>
            <a:endParaRPr lang="en-GB" dirty="0"/>
          </a:p>
          <a:p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80E079-ED5C-024A-C056-E816A156F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83ADAB-5823-AFD8-F575-4EF0B94F03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25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11C95-ECB4-D350-C4AD-2A6881100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Development and Release Calendar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87482-01D8-A590-58DD-60B1A6551C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Spring Statement</a:t>
            </a:r>
          </a:p>
          <a:p>
            <a:r>
              <a:rPr lang="en-GB" dirty="0"/>
              <a:t>Data release</a:t>
            </a:r>
          </a:p>
          <a:p>
            <a:pPr lvl="1"/>
            <a:r>
              <a:rPr lang="en-GB" dirty="0"/>
              <a:t>FRS and HBAI</a:t>
            </a:r>
          </a:p>
          <a:p>
            <a:pPr lvl="1"/>
            <a:r>
              <a:rPr lang="en-GB" dirty="0"/>
              <a:t>LCFS</a:t>
            </a:r>
          </a:p>
          <a:p>
            <a:r>
              <a:rPr lang="en-GB" dirty="0"/>
              <a:t>Autumn Budget</a:t>
            </a:r>
          </a:p>
          <a:p>
            <a:r>
              <a:rPr lang="en-GB" dirty="0"/>
              <a:t>Country Report (end of calendar year)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5C1CBF-1FEF-E641-AF60-9EA4E51FA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C47C2B-52E9-9AA4-3D9B-8531811F68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9666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4E08D-EC25-C89C-2AD4-AFBB95635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19EC4-ACC0-3699-EF57-57A249750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Development of a behavioural add-on (BVR)</a:t>
            </a:r>
          </a:p>
          <a:p>
            <a:r>
              <a:rPr lang="en-GB" dirty="0"/>
              <a:t>Development of an indirect tax add-on (TCO)</a:t>
            </a:r>
          </a:p>
          <a:p>
            <a:r>
              <a:rPr lang="en-GB" dirty="0"/>
              <a:t>HBAI integration</a:t>
            </a:r>
          </a:p>
          <a:p>
            <a:r>
              <a:rPr lang="en-GB" dirty="0"/>
              <a:t>UKMOD Explore</a:t>
            </a:r>
          </a:p>
          <a:p>
            <a:r>
              <a:rPr lang="en-GB" dirty="0"/>
              <a:t>EUROMOD Engine</a:t>
            </a:r>
          </a:p>
          <a:p>
            <a:r>
              <a:rPr lang="en-GB" dirty="0" err="1"/>
              <a:t>Github</a:t>
            </a:r>
            <a:r>
              <a:rPr lang="en-GB" dirty="0"/>
              <a:t> repository</a:t>
            </a:r>
          </a:p>
          <a:p>
            <a:r>
              <a:rPr lang="en-GB" dirty="0"/>
              <a:t>Development and release calendar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ED932F-C1EF-1F34-3141-2CFF64CCB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701482-E213-5E0A-5567-E0EEA35217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0392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29320-B9EB-E525-2BCB-8036A507A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Behavioural Add-on (BVR)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E3289-E190-0576-0D9B-5B4EF8B85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Seek to distinguish between “impact” and “behavioural” effects</a:t>
            </a:r>
          </a:p>
          <a:p>
            <a:r>
              <a:rPr lang="en-GB" dirty="0"/>
              <a:t>Impact effects are standard in UKMOD</a:t>
            </a:r>
          </a:p>
          <a:p>
            <a:r>
              <a:rPr lang="en-GB" dirty="0"/>
              <a:t>Behavioural effects consider likely responses to policy reform</a:t>
            </a:r>
          </a:p>
          <a:p>
            <a:r>
              <a:rPr lang="en-GB" dirty="0"/>
              <a:t>Method based on standard approach adopted by UK Government (HMT, DWP, Scottish Fiscal Commission)</a:t>
            </a:r>
          </a:p>
          <a:p>
            <a:r>
              <a:rPr lang="en-GB" dirty="0"/>
              <a:t>New add-on BVR projects output data distinguishing between impact and behavioural effects</a:t>
            </a:r>
          </a:p>
          <a:p>
            <a:r>
              <a:rPr lang="en-GB" dirty="0"/>
              <a:t>New statistics presenter template reports summary statistics to assist analysis of behavioural responses</a:t>
            </a:r>
          </a:p>
          <a:p>
            <a:r>
              <a:rPr lang="en-GB" dirty="0"/>
              <a:t>Documentation: “BVR add-on.pdf”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283453-80A9-3B2A-3E41-AB5838280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10F18-46C4-FD90-B1C8-8219C26D45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7186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499E9-CAEB-945B-F139-D957D8F23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Using Add-ons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3FD58F-311B-1031-76B7-7606F1938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369AD-14E7-D5E3-C313-BD126CDE15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Picture 5" descr="A screenshot of a computer&#10;&#10;Description automatically generated">
            <a:extLst>
              <a:ext uri="{FF2B5EF4-FFF2-40B4-BE49-F238E27FC236}">
                <a16:creationId xmlns:a16="http://schemas.microsoft.com/office/drawing/2014/main" id="{99BC722E-26B6-DBEF-86AB-E20BBF27DE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481" y="1921225"/>
            <a:ext cx="9870866" cy="420709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DA2F13F-E9B4-4EDC-178C-2AF7B1912557}"/>
              </a:ext>
            </a:extLst>
          </p:cNvPr>
          <p:cNvSpPr/>
          <p:nvPr/>
        </p:nvSpPr>
        <p:spPr>
          <a:xfrm>
            <a:off x="8621963" y="2769652"/>
            <a:ext cx="300656" cy="42593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9" name="Picture 8" descr="A screenshot of a computer program&#10;&#10;Description automatically generated">
            <a:extLst>
              <a:ext uri="{FF2B5EF4-FFF2-40B4-BE49-F238E27FC236}">
                <a16:creationId xmlns:a16="http://schemas.microsoft.com/office/drawing/2014/main" id="{86E9C3A5-E5C3-3045-263C-BCD86A38F2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273" y="3423619"/>
            <a:ext cx="2719647" cy="185797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7EAD6E38-09AC-8197-99BE-FF90FBEFA577}"/>
              </a:ext>
            </a:extLst>
          </p:cNvPr>
          <p:cNvSpPr/>
          <p:nvPr/>
        </p:nvSpPr>
        <p:spPr>
          <a:xfrm>
            <a:off x="6905023" y="3647715"/>
            <a:ext cx="294674" cy="28408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773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6F917-54EE-B58B-5352-4BC787107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Using Add-ons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AACFDF-4AEA-DB3E-A4E7-F8D5117CE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902DE7-9FF7-F120-2199-85773AD045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Picture 5" descr="A screenshot of a computer&#10;&#10;Description automatically generated">
            <a:extLst>
              <a:ext uri="{FF2B5EF4-FFF2-40B4-BE49-F238E27FC236}">
                <a16:creationId xmlns:a16="http://schemas.microsoft.com/office/drawing/2014/main" id="{E7972E33-A6C1-5082-F35E-39B06595C8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0203" y="1329790"/>
            <a:ext cx="8204568" cy="551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34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C7FE3-52DF-7E90-F0FC-F6DB1E4F2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Indirect Tax add-on (TCO)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C0C25-9E01-5017-81B1-A7ABA50F7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Designed to project specific and ad valorem excise, and value added taxes</a:t>
            </a:r>
          </a:p>
          <a:p>
            <a:r>
              <a:rPr lang="en-GB" dirty="0"/>
              <a:t>Three new UKMOD features:</a:t>
            </a:r>
          </a:p>
          <a:p>
            <a:pPr lvl="1"/>
            <a:r>
              <a:rPr lang="en-GB" dirty="0"/>
              <a:t>New data – currently for 2018, 2019, 2020, and 2021 (2022 delayed due to delay in publishing of LCFS)</a:t>
            </a:r>
          </a:p>
          <a:p>
            <a:pPr lvl="1"/>
            <a:r>
              <a:rPr lang="en-GB" dirty="0"/>
              <a:t>New add-on: TCO</a:t>
            </a:r>
          </a:p>
          <a:p>
            <a:pPr lvl="1"/>
            <a:r>
              <a:rPr lang="en-GB" dirty="0"/>
              <a:t>New statistics reported in Statistics Presenter “Default” and “Baseline/Reform” templates</a:t>
            </a:r>
          </a:p>
          <a:p>
            <a:r>
              <a:rPr lang="en-GB" dirty="0"/>
              <a:t>Three behavioural variants:</a:t>
            </a:r>
          </a:p>
          <a:p>
            <a:pPr lvl="1"/>
            <a:r>
              <a:rPr lang="en-GB" dirty="0"/>
              <a:t>Constant income shares</a:t>
            </a:r>
          </a:p>
          <a:p>
            <a:pPr lvl="1"/>
            <a:r>
              <a:rPr lang="en-GB" dirty="0"/>
              <a:t>Constant expenditure shares</a:t>
            </a:r>
          </a:p>
          <a:p>
            <a:pPr lvl="1"/>
            <a:r>
              <a:rPr lang="en-GB" dirty="0"/>
              <a:t>Constant quantities</a:t>
            </a:r>
          </a:p>
          <a:p>
            <a:r>
              <a:rPr lang="en-GB" dirty="0"/>
              <a:t>Documentation: “TCO add-on.pdf” to be issued with the end-of-year model release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E76454-FC16-870C-C192-93DAC79A1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6E2E0D-49B4-B749-1C9B-FE7CBA08B1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8245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15D94-A34F-B77C-8BED-5B91A9F54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HBAI Integration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9CC6F-2D49-6020-CDBE-558D3413F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Current default: Family Resources Survey (FRS) </a:t>
            </a:r>
          </a:p>
          <a:p>
            <a:r>
              <a:rPr lang="en-GB" dirty="0"/>
              <a:t>Alternative: Households Below Average Income (HBAI) data</a:t>
            </a:r>
          </a:p>
          <a:p>
            <a:r>
              <a:rPr lang="en-GB" dirty="0"/>
              <a:t>Integration:</a:t>
            </a:r>
          </a:p>
          <a:p>
            <a:pPr lvl="1"/>
            <a:r>
              <a:rPr lang="en-GB" dirty="0"/>
              <a:t>New variables from HBAI integrated into input data sets:</a:t>
            </a:r>
          </a:p>
          <a:p>
            <a:pPr lvl="2"/>
            <a:r>
              <a:rPr lang="en-GB" dirty="0"/>
              <a:t>2018(a4), 2019(a2), 2020(a2), 2021(a1, b1), 2022(a1, b1)</a:t>
            </a:r>
          </a:p>
          <a:p>
            <a:pPr lvl="1"/>
            <a:r>
              <a:rPr lang="en-GB" dirty="0"/>
              <a:t>A new policy over-writes FRS variables with HBAI variables</a:t>
            </a:r>
          </a:p>
          <a:p>
            <a:pPr lvl="1"/>
            <a:r>
              <a:rPr lang="en-GB" dirty="0"/>
              <a:t>The new policy is activated via a model switch, using the “HBAI” model extension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AA52C2-09B4-44F3-E352-F4364E56D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C0F038-F2CA-F4D0-5D10-9BD0BCF29C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26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8DC8F-EFBC-E490-0701-F17240EBD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UKMOD Explore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B9C8E-334C-2DE9-32B4-AF9BD81D1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UKMOD Explore / UKMOD Light</a:t>
            </a:r>
          </a:p>
          <a:p>
            <a:pPr lvl="1"/>
            <a:r>
              <a:rPr lang="en-GB" dirty="0"/>
              <a:t>Targeted for people with general policy interest (e.g. journalists, general public)</a:t>
            </a:r>
          </a:p>
          <a:p>
            <a:pPr lvl="1"/>
            <a:r>
              <a:rPr lang="en-GB" dirty="0"/>
              <a:t>Requires no application process</a:t>
            </a:r>
          </a:p>
          <a:p>
            <a:pPr lvl="1"/>
            <a:r>
              <a:rPr lang="en-GB" dirty="0"/>
              <a:t>Available online: </a:t>
            </a:r>
            <a:r>
              <a:rPr lang="en-GB" dirty="0">
                <a:hlinkClick r:id="rId2"/>
              </a:rPr>
              <a:t>https://www.microsimulation.ac.uk/ukmod/ukmod-explore</a:t>
            </a:r>
            <a:endParaRPr lang="en-GB" dirty="0"/>
          </a:p>
          <a:p>
            <a:r>
              <a:rPr lang="en-GB" dirty="0"/>
              <a:t>Updating of policy contexts and improvements to the user interface</a:t>
            </a:r>
          </a:p>
          <a:p>
            <a:r>
              <a:rPr lang="en-US" dirty="0"/>
              <a:t>Idea is to provide an easily accessible tool for quick policy analyses and to check results from direct model manipulation (self-training)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098506-847A-9D93-332A-B0121B6FC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CE2FB2-1730-BEE6-0215-481A9F662C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0806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2D926-BE28-3B22-C6B4-535FBCA92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EUROMOD Engine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D896F-0665-32C3-66F8-2BC28D2DF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Substantially improved computation efficiency with version 3.7.5</a:t>
            </a:r>
          </a:p>
          <a:p>
            <a:pPr lvl="1"/>
            <a:r>
              <a:rPr lang="en-GB" dirty="0"/>
              <a:t>More than twice as fast as previous versions in our tests for UKMOD</a:t>
            </a:r>
          </a:p>
          <a:p>
            <a:r>
              <a:rPr lang="en-GB" dirty="0"/>
              <a:t>New connectors for running EUROMOD models from other programming environments:</a:t>
            </a:r>
          </a:p>
          <a:p>
            <a:pPr lvl="1"/>
            <a:r>
              <a:rPr lang="en-GB" dirty="0"/>
              <a:t>Stata</a:t>
            </a:r>
          </a:p>
          <a:p>
            <a:pPr lvl="1"/>
            <a:r>
              <a:rPr lang="en-GB" dirty="0"/>
              <a:t>Python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17C73A-7407-8922-8981-909BB0080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795FE-DBB9-CD22-E8DE-A5FF150836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4068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498</Words>
  <Application>Microsoft Office PowerPoint</Application>
  <PresentationFormat>Widescreen</PresentationFormat>
  <Paragraphs>77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Recent UKMOD Developments</vt:lpstr>
      <vt:lpstr>Overview</vt:lpstr>
      <vt:lpstr>Behavioural Add-on (BVR) </vt:lpstr>
      <vt:lpstr>Using Add-ons</vt:lpstr>
      <vt:lpstr>Using Add-ons</vt:lpstr>
      <vt:lpstr>Indirect Tax add-on (TCO)</vt:lpstr>
      <vt:lpstr>HBAI Integration</vt:lpstr>
      <vt:lpstr>UKMOD Explore</vt:lpstr>
      <vt:lpstr>EUROMOD Engine</vt:lpstr>
      <vt:lpstr>UKMOD Version Control</vt:lpstr>
      <vt:lpstr>Development and Release Calendar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richiardi</dc:creator>
  <cp:lastModifiedBy>Justin van de Ven</cp:lastModifiedBy>
  <cp:revision>53</cp:revision>
  <dcterms:created xsi:type="dcterms:W3CDTF">2021-05-06T13:22:28Z</dcterms:created>
  <dcterms:modified xsi:type="dcterms:W3CDTF">2024-10-01T09:45:25Z</dcterms:modified>
</cp:coreProperties>
</file>