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4" r:id="rId2"/>
  </p:sldMasterIdLst>
  <p:notesMasterIdLst>
    <p:notesMasterId r:id="rId19"/>
  </p:notesMasterIdLst>
  <p:sldIdLst>
    <p:sldId id="262" r:id="rId3"/>
    <p:sldId id="258" r:id="rId4"/>
    <p:sldId id="268" r:id="rId5"/>
    <p:sldId id="270" r:id="rId6"/>
    <p:sldId id="272" r:id="rId7"/>
    <p:sldId id="275" r:id="rId8"/>
    <p:sldId id="277" r:id="rId9"/>
    <p:sldId id="276" r:id="rId10"/>
    <p:sldId id="281" r:id="rId11"/>
    <p:sldId id="279" r:id="rId12"/>
    <p:sldId id="282" r:id="rId13"/>
    <p:sldId id="283" r:id="rId14"/>
    <p:sldId id="278" r:id="rId15"/>
    <p:sldId id="284" r:id="rId16"/>
    <p:sldId id="27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2B9E3-7576-40B8-8495-732F8C9D2E0B}" v="13" dt="2024-01-19T13:24:31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26"/>
    <p:restoredTop sz="97574"/>
  </p:normalViewPr>
  <p:slideViewPr>
    <p:cSldViewPr snapToGrid="0" snapToObjects="1" showGuides="1">
      <p:cViewPr varScale="1">
        <p:scale>
          <a:sx n="64" d="100"/>
          <a:sy n="64" d="100"/>
        </p:scale>
        <p:origin x="10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4C6CA-841E-8544-A08F-B3B5F62ED3E2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81151-40A7-954B-BA59-282FD25C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8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A246-26CF-4F4F-B0B7-B5AAE64A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514" y="2351972"/>
            <a:ext cx="8475868" cy="174691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3EC33-6772-2B41-B3C6-3AD22D433AD3}"/>
              </a:ext>
            </a:extLst>
          </p:cNvPr>
          <p:cNvSpPr/>
          <p:nvPr userDrawn="1"/>
        </p:nvSpPr>
        <p:spPr>
          <a:xfrm>
            <a:off x="442913" y="441325"/>
            <a:ext cx="11306175" cy="59753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765E0-4F04-B94C-A18E-09196CD4CF8A}"/>
              </a:ext>
            </a:extLst>
          </p:cNvPr>
          <p:cNvSpPr/>
          <p:nvPr userDrawn="1"/>
        </p:nvSpPr>
        <p:spPr>
          <a:xfrm>
            <a:off x="10251920" y="4922837"/>
            <a:ext cx="1940080" cy="19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82B54-8029-9B4F-920E-1FB1D02A5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514" y="4441185"/>
            <a:ext cx="8475868" cy="9690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7C154F-EA9E-5946-AAA3-EC7DE7655B0E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3" y="4266177"/>
            <a:ext cx="216217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0BF8F5D-EF29-E44D-B3C3-68F83A26A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7780" y="790893"/>
            <a:ext cx="3449983" cy="8764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00745D-E66B-164F-83A3-AE0E11D2942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1045" y="2009673"/>
            <a:ext cx="1063804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91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541E90-971D-3F46-AC69-E69E9620E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297" y="6356350"/>
            <a:ext cx="576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BD0622-E097-4246-90A0-10CF2AB2B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2986" y="6356350"/>
            <a:ext cx="109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AF23-3228-5143-B93C-14FA12E08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7906D-F414-E34A-A1FD-61A1F7B62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3196" y="390525"/>
            <a:ext cx="2761913" cy="701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C99BC1-53D3-794E-9B44-78B7687ADA37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5" y="6347850"/>
            <a:ext cx="81930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F556B3-98FB-4B4F-9684-AF77016925EF}"/>
              </a:ext>
            </a:extLst>
          </p:cNvPr>
          <p:cNvCxnSpPr>
            <a:cxnSpLocks/>
          </p:cNvCxnSpPr>
          <p:nvPr userDrawn="1"/>
        </p:nvCxnSpPr>
        <p:spPr>
          <a:xfrm flipH="1">
            <a:off x="8981308" y="6347850"/>
            <a:ext cx="276778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71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3F8-859E-2547-839E-3765A6AF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7200"/>
            <a:ext cx="81930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70A4-6BA9-534A-AE6E-00B1E890F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1308" y="987425"/>
            <a:ext cx="2767780" cy="24415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3FBDB-3DA1-2D46-A5E0-6E58700E3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3" y="2404532"/>
            <a:ext cx="8193087" cy="34644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D4C884E-9DF5-3542-9553-3224A57AB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297" y="6356350"/>
            <a:ext cx="576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253DFFA-0D42-8240-A231-E0FE6B31F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2986" y="6356350"/>
            <a:ext cx="109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AF23-3228-5143-B93C-14FA12E08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25340B-0C71-A24F-86FE-4B01962916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81308" y="3578226"/>
            <a:ext cx="2767780" cy="24415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EBB95-3031-EE46-AD13-4E97BA1DAFC6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5" y="6347850"/>
            <a:ext cx="81930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F9960A-9B8F-5C40-B679-D8C07B6F670F}"/>
              </a:ext>
            </a:extLst>
          </p:cNvPr>
          <p:cNvCxnSpPr>
            <a:cxnSpLocks/>
          </p:cNvCxnSpPr>
          <p:nvPr userDrawn="1"/>
        </p:nvCxnSpPr>
        <p:spPr>
          <a:xfrm flipH="1">
            <a:off x="8981308" y="6347850"/>
            <a:ext cx="276778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14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D724E-E875-4840-BFA5-3E30CE86D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7368" y="441555"/>
            <a:ext cx="8188632" cy="568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57CD-810A-FA45-BB72-602A2F598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2986" y="3429000"/>
            <a:ext cx="2866103" cy="270086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E70BBF4-BE36-184A-B852-AF794CB33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297" y="6356350"/>
            <a:ext cx="576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9AE196-AD88-8C4E-8755-FB0CE5647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2986" y="6356350"/>
            <a:ext cx="109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AF23-3228-5143-B93C-14FA12E08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91ECF5-5F79-7D4D-812F-B5D1E0879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3196" y="390525"/>
            <a:ext cx="2761913" cy="701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7D10-B789-504E-811A-5E65E24839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5" y="6347850"/>
            <a:ext cx="81930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603E33-941E-E14F-AD44-7C23DEFF3A6F}"/>
              </a:ext>
            </a:extLst>
          </p:cNvPr>
          <p:cNvCxnSpPr>
            <a:cxnSpLocks/>
          </p:cNvCxnSpPr>
          <p:nvPr userDrawn="1"/>
        </p:nvCxnSpPr>
        <p:spPr>
          <a:xfrm flipH="1">
            <a:off x="8981308" y="6347850"/>
            <a:ext cx="276778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33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57CD-810A-FA45-BB72-602A2F598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2986" y="3429000"/>
            <a:ext cx="2866103" cy="2700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E70BBF4-BE36-184A-B852-AF794CB33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297" y="6356350"/>
            <a:ext cx="576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9AE196-AD88-8C4E-8755-FB0CE5647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2986" y="6356350"/>
            <a:ext cx="109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AF23-3228-5143-B93C-14FA12E08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91ECF5-5F79-7D4D-812F-B5D1E0879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3196" y="390525"/>
            <a:ext cx="2761913" cy="701675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C59473F-CD37-854E-BFE9-3E200920EDB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2914" y="441325"/>
            <a:ext cx="4002086" cy="568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B9F1ABA-B1C4-BA40-9C3C-E3DC9735849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633914" y="441324"/>
            <a:ext cx="4002086" cy="5680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F791B6-3CB3-014F-A13F-4C308DDA9C93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5" y="6347850"/>
            <a:ext cx="81930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54062D-D0D4-864B-8C6A-2CD682F72416}"/>
              </a:ext>
            </a:extLst>
          </p:cNvPr>
          <p:cNvCxnSpPr>
            <a:cxnSpLocks/>
          </p:cNvCxnSpPr>
          <p:nvPr userDrawn="1"/>
        </p:nvCxnSpPr>
        <p:spPr>
          <a:xfrm flipH="1">
            <a:off x="8981308" y="6347850"/>
            <a:ext cx="276778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3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76E4-E27F-A047-A0FB-E01CB32B3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A1356-806A-1946-B667-CE1AB2659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AE85-C33B-C14A-88E7-7654069E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CDF3-CFEC-3D44-843F-9E42DDC2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E54A6-E4B5-7746-B85B-0A94B242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8E76-2972-D649-937A-75D8DFDA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8DA1-1C2A-8E44-8CA9-4B8057C0C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49A52-F723-1044-BF73-E929013D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1D16-DA2C-BE43-BCDC-44565B51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BC504-5D41-9F4F-9670-8D7E7AFD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4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B0A1-5BBD-434E-B761-074C2346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470D5-5860-524E-A47E-024825E92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DFCAB-F8F8-B345-A7BC-1EF3CF2F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451DC-57EA-C643-816C-8406A1F3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69CA-5C4D-B346-A82B-D1752499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8E29-652E-2649-8E6E-E93D2BDC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4398-5969-2448-B7A2-056671F61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6D2A3-CFD2-5447-8DAF-FD924EDEA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D43A5-25E9-B741-B147-6FC02B47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F7599-6DDF-A240-99B7-6E07865E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32E02-2D12-8E40-B79F-949D975C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7693-7B6C-2548-9350-22FA05CB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EFEFB-2939-A24D-9D12-A68D66D5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3FE92-3F01-A74E-873E-CC883311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4E225-BF5C-7148-8A2E-49B16992F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35FE7-FD8C-AA49-B530-65CC49435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16B0D-CC8F-2648-AC68-19F5A30F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2817C-C737-094E-B655-ADA2FABB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0D266-26C0-2545-8689-BF2FBEF2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D567-9B74-404F-918F-09CB77D1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A5FF9-035F-7644-9237-8A9180AE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B37C6-C45E-414A-B7AF-D6DA88A0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07104-3C2D-C54C-87FF-8D3FCAC3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1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3EC33-6772-2B41-B3C6-3AD22D433AD3}"/>
              </a:ext>
            </a:extLst>
          </p:cNvPr>
          <p:cNvSpPr/>
          <p:nvPr userDrawn="1"/>
        </p:nvSpPr>
        <p:spPr>
          <a:xfrm>
            <a:off x="442913" y="441325"/>
            <a:ext cx="11306175" cy="59753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61971D-B529-7B4A-8271-80E05C525AC0}"/>
              </a:ext>
            </a:extLst>
          </p:cNvPr>
          <p:cNvSpPr/>
          <p:nvPr userDrawn="1"/>
        </p:nvSpPr>
        <p:spPr>
          <a:xfrm>
            <a:off x="10251920" y="4922837"/>
            <a:ext cx="1940080" cy="19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80EE2D-0D8D-CE4C-8B91-5925772374F0}"/>
              </a:ext>
            </a:extLst>
          </p:cNvPr>
          <p:cNvSpPr/>
          <p:nvPr userDrawn="1"/>
        </p:nvSpPr>
        <p:spPr>
          <a:xfrm>
            <a:off x="7924652" y="2548887"/>
            <a:ext cx="3323111" cy="33231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0A246-26CF-4F4F-B0B7-B5AAE64A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745" y="2351972"/>
            <a:ext cx="4984955" cy="1746915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82B54-8029-9B4F-920E-1FB1D02A5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745" y="4441185"/>
            <a:ext cx="4984955" cy="139334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7C154F-EA9E-5946-AAA3-EC7DE7655B0E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3" y="4266177"/>
            <a:ext cx="216217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00745D-E66B-164F-83A3-AE0E11D2942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1045" y="2009673"/>
            <a:ext cx="1063804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C26E9-C7E1-1A49-BA20-D19FBB51D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7780" y="790893"/>
            <a:ext cx="3449983" cy="87648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AD3DB7-51F6-0542-BDA6-41829F5B64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746980" y="2383961"/>
            <a:ext cx="3240000" cy="32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6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9664B-C1EF-CB49-9565-F5063689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1A566-5740-284F-83CA-6AF9ACD1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F533E-2644-DE40-B85E-44713F65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1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51B3-9220-8746-8170-F0B754A3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4250-F09E-1348-931A-CAEF53EB8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CF839-19F7-E746-AE43-5A651A0E6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EA47A-10BA-F347-B7CF-9241C957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9E561-69D1-A14B-9992-383960D5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2D352-BB6E-4E49-A2A8-26B464CE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3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6570-2C64-F84F-A46B-FD022284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3BE73-49A2-6947-8E0C-35A97381B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491D2-BFF8-2348-A90E-6718D0A5B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CD78C-C7B9-154A-9F57-A149DDBB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FC3C2-3E62-2241-962E-F9B411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9B096-B9E1-FF4C-947B-4481E81D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3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4553-5223-834A-805A-E67B542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97AAF-8BAB-5F4F-84F0-2E882541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D081C-A3FD-9E40-8530-D488AB00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964D3-7FB3-E844-B0FF-2E61D0AF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5B5CE-5A28-E945-A684-B0D2DC91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6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1B919-3BC3-644F-A750-5D62AA925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950BB-C71E-0D4A-8AFA-8EA175CA2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971DD-80FE-684A-B2D0-47259872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B087C-216C-F24D-93E3-4B66241D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2760F-9A81-1248-A505-C6BF8731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A246-26CF-4F4F-B0B7-B5AAE64A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583" y="2351972"/>
            <a:ext cx="8475868" cy="174691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3EC33-6772-2B41-B3C6-3AD22D433AD3}"/>
              </a:ext>
            </a:extLst>
          </p:cNvPr>
          <p:cNvSpPr/>
          <p:nvPr userDrawn="1"/>
        </p:nvSpPr>
        <p:spPr>
          <a:xfrm>
            <a:off x="442913" y="441325"/>
            <a:ext cx="11306175" cy="597535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765E0-4F04-B94C-A18E-09196CD4CF8A}"/>
              </a:ext>
            </a:extLst>
          </p:cNvPr>
          <p:cNvSpPr/>
          <p:nvPr userDrawn="1"/>
        </p:nvSpPr>
        <p:spPr>
          <a:xfrm>
            <a:off x="10251920" y="4922837"/>
            <a:ext cx="1940080" cy="19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82B54-8029-9B4F-920E-1FB1D02A5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583" y="4441185"/>
            <a:ext cx="8475868" cy="10367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7C154F-EA9E-5946-AAA3-EC7DE7655B0E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3" y="4266177"/>
            <a:ext cx="216217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00745D-E66B-164F-83A3-AE0E11D2942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1045" y="2009673"/>
            <a:ext cx="106380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5317AA-3CEC-2645-ABD0-4FAE7AD42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7780" y="790893"/>
            <a:ext cx="3449983" cy="8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3EC33-6772-2B41-B3C6-3AD22D433AD3}"/>
              </a:ext>
            </a:extLst>
          </p:cNvPr>
          <p:cNvSpPr/>
          <p:nvPr userDrawn="1"/>
        </p:nvSpPr>
        <p:spPr>
          <a:xfrm>
            <a:off x="442913" y="441325"/>
            <a:ext cx="11306175" cy="59753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61971D-B529-7B4A-8271-80E05C525AC0}"/>
              </a:ext>
            </a:extLst>
          </p:cNvPr>
          <p:cNvSpPr/>
          <p:nvPr userDrawn="1"/>
        </p:nvSpPr>
        <p:spPr>
          <a:xfrm>
            <a:off x="10251920" y="4922837"/>
            <a:ext cx="1940080" cy="19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80EE2D-0D8D-CE4C-8B91-5925772374F0}"/>
              </a:ext>
            </a:extLst>
          </p:cNvPr>
          <p:cNvSpPr/>
          <p:nvPr userDrawn="1"/>
        </p:nvSpPr>
        <p:spPr>
          <a:xfrm>
            <a:off x="7924652" y="2548887"/>
            <a:ext cx="3323111" cy="33231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0A246-26CF-4F4F-B0B7-B5AAE64A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745" y="2351972"/>
            <a:ext cx="4984955" cy="1746915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82B54-8029-9B4F-920E-1FB1D02A5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745" y="4441185"/>
            <a:ext cx="4984955" cy="139334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7C154F-EA9E-5946-AAA3-EC7DE7655B0E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3" y="4266177"/>
            <a:ext cx="216217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00745D-E66B-164F-83A3-AE0E11D2942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1045" y="2009673"/>
            <a:ext cx="1063804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C26E9-C7E1-1A49-BA20-D19FBB51D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7780" y="790893"/>
            <a:ext cx="3449983" cy="87648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AD3DB7-51F6-0542-BDA6-41829F5B64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746980" y="2383961"/>
            <a:ext cx="3240000" cy="32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12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E8A0-A38C-6F4B-91B1-FC014970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65125"/>
            <a:ext cx="57617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0B63-53FD-7C48-B1DE-5ACAA9BC3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1825625"/>
            <a:ext cx="5761703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316E70-4841-5D42-9D36-292F03F4A539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5" y="6347850"/>
            <a:ext cx="81930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4550E6-A4E4-7946-BD7D-580F12CE8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8981308" y="6347850"/>
            <a:ext cx="276778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318E964-A0F1-1E41-B963-7684480B3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298" y="6356350"/>
            <a:ext cx="7615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B7200-CCA0-D14C-811D-AF2B6B40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2986" y="6356350"/>
            <a:ext cx="109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AF23-3228-5143-B93C-14FA12E08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C22EA9-133D-BE4C-8ECD-7372B0834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3196" y="390525"/>
            <a:ext cx="2761913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 userDrawn="1">
          <p15:clr>
            <a:srgbClr val="FBAE40"/>
          </p15:clr>
        </p15:guide>
        <p15:guide id="2" pos="542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4F71-6935-3141-A8C9-A46E9279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78933"/>
            <a:ext cx="8701617" cy="16467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12DB-6C2C-1145-A7F7-BA8A48E50DAE}"/>
              </a:ext>
            </a:extLst>
          </p:cNvPr>
          <p:cNvSpPr/>
          <p:nvPr userDrawn="1"/>
        </p:nvSpPr>
        <p:spPr>
          <a:xfrm>
            <a:off x="442913" y="441325"/>
            <a:ext cx="11306175" cy="59753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D695B-8141-714D-B709-24A10635D8F4}"/>
              </a:ext>
            </a:extLst>
          </p:cNvPr>
          <p:cNvSpPr/>
          <p:nvPr userDrawn="1"/>
        </p:nvSpPr>
        <p:spPr>
          <a:xfrm>
            <a:off x="135466" y="4466850"/>
            <a:ext cx="2396067" cy="239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ECB7C-7752-894F-A29C-0FDF7B85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74486"/>
            <a:ext cx="87016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CC05E-51F0-B242-A7F0-60FF691E0DEF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3" y="2650066"/>
            <a:ext cx="565308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4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AB6A-8F09-114F-8D8F-2C182E50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65125"/>
            <a:ext cx="8301703" cy="1063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5FA0C-0B6D-DA4E-A50B-FB0AD9818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297" y="1825625"/>
            <a:ext cx="400086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9B8A4CE-CFEC-784D-AD40-D204B20D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297" y="6356350"/>
            <a:ext cx="576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BE414F7-DF00-6B4D-987A-90D5D69CF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2986" y="6356350"/>
            <a:ext cx="109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AF23-3228-5143-B93C-14FA12E08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F684523-DE86-0044-A3EF-5147F2F308C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35133" y="1825625"/>
            <a:ext cx="400086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2B804-9B73-DB4C-A81D-E22A23036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3196" y="390525"/>
            <a:ext cx="2761913" cy="7016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7A5675-E45D-2B4B-A0C4-285828D1244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5" y="6347850"/>
            <a:ext cx="81930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455188-7997-4F40-A325-89A72D501B5B}"/>
              </a:ext>
            </a:extLst>
          </p:cNvPr>
          <p:cNvCxnSpPr>
            <a:cxnSpLocks/>
          </p:cNvCxnSpPr>
          <p:nvPr userDrawn="1"/>
        </p:nvCxnSpPr>
        <p:spPr>
          <a:xfrm flipH="1">
            <a:off x="8981308" y="6347850"/>
            <a:ext cx="276778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06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  <p15:guide id="2" pos="291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DFD8B-5B08-9B4D-8BC1-93B81520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8" y="365125"/>
            <a:ext cx="8277992" cy="1012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A0B8F-CA8D-A94E-B3CD-21D90B58F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008" y="1681163"/>
            <a:ext cx="3980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65F29-1250-DD44-8CC1-DC2437CA1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1199" y="1681163"/>
            <a:ext cx="4004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AC7E214-661B-3640-B827-5C9D218AF2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4297" y="6356350"/>
            <a:ext cx="576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762FE4-D55E-B64D-9154-52892C764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82986" y="6356350"/>
            <a:ext cx="109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AF23-3228-5143-B93C-14FA12E08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2337-A606-D640-BC05-9A741BCD20D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34297" y="2674373"/>
            <a:ext cx="4004801" cy="3502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BD0B561-4732-694E-9AF8-ECA1516408C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1199" y="2674373"/>
            <a:ext cx="4004802" cy="35025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74172-8332-2C4E-88FA-D1ECD32305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3196" y="390525"/>
            <a:ext cx="2761913" cy="7016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E31B92-E206-5844-852E-52D805EDA678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5" y="6347850"/>
            <a:ext cx="81930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EECB9A-D2F2-A042-9096-BB9AE7DBD776}"/>
              </a:ext>
            </a:extLst>
          </p:cNvPr>
          <p:cNvCxnSpPr>
            <a:cxnSpLocks/>
          </p:cNvCxnSpPr>
          <p:nvPr userDrawn="1"/>
        </p:nvCxnSpPr>
        <p:spPr>
          <a:xfrm flipH="1">
            <a:off x="8981308" y="6347850"/>
            <a:ext cx="276778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6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  <p15:guide id="2" pos="291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879F-85EE-CF46-8DF6-F293F321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C9F3EF-FB7F-D542-8A90-C3D35A954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3196" y="390525"/>
            <a:ext cx="2761913" cy="70167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35BF7A2-0965-3C43-8F7F-1D4579BB6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297" y="6356350"/>
            <a:ext cx="576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1F7D45-1FE1-EA44-8398-0A586E09E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2986" y="6356350"/>
            <a:ext cx="109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AF23-3228-5143-B93C-14FA12E083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646E9C-5ABE-8345-8351-98608776C2AF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915" y="6347850"/>
            <a:ext cx="81930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FF06EE-B24B-514D-985A-11C49EAFB206}"/>
              </a:ext>
            </a:extLst>
          </p:cNvPr>
          <p:cNvCxnSpPr>
            <a:cxnSpLocks/>
          </p:cNvCxnSpPr>
          <p:nvPr userDrawn="1"/>
        </p:nvCxnSpPr>
        <p:spPr>
          <a:xfrm flipH="1">
            <a:off x="8981308" y="6347850"/>
            <a:ext cx="276778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5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0511E-B03F-0740-A083-AF4777B0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65125"/>
            <a:ext cx="822550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2F677-5AAF-1B43-8BC0-C301CE96A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297" y="1825625"/>
            <a:ext cx="82255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A51C-751C-BA49-98B2-611D8B525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297" y="6356350"/>
            <a:ext cx="8225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BC95-5AE7-8E48-9C20-8A4597CE4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8174" y="6356350"/>
            <a:ext cx="109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4385AF23-3228-5143-B93C-14FA12E08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1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2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5" pos="7401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pos="5428" userDrawn="1">
          <p15:clr>
            <a:srgbClr val="F26B43"/>
          </p15:clr>
        </p15:guide>
        <p15:guide id="8" pos="56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ED497-E341-9E42-8DCA-0456EC1B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E906E-64B6-434A-AECD-A7EB200D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BE48-DA0C-6F4B-921C-8657131C1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C33E-ABE5-744A-B04D-87E7693E874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28CF-26A8-D148-BF1D-5FCE8E8AA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3EF2-A4FD-2B41-B633-683E7857F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7421D-C728-7444-91FE-A213EDDD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ED9496-CF97-3C4F-8048-ED9E8EB0C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09" y="2427941"/>
            <a:ext cx="10673078" cy="1746915"/>
          </a:xfrm>
        </p:spPr>
        <p:txBody>
          <a:bodyPr>
            <a:normAutofit fontScale="90000"/>
          </a:bodyPr>
          <a:lstStyle/>
          <a:p>
            <a:r>
              <a:rPr lang="en-GB" dirty="0"/>
              <a:t>UBI-eh? </a:t>
            </a:r>
            <a:br>
              <a:rPr lang="en-GB" dirty="0"/>
            </a:br>
            <a:r>
              <a:rPr lang="en-GB" sz="3600" dirty="0"/>
              <a:t>Strengthening minimum income guarantees, universality and unconditionality in the UK working-age welfare state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6D66F20-D661-2541-8FC1-027DABDD0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583" y="4441184"/>
            <a:ext cx="8475868" cy="1820467"/>
          </a:xfrm>
        </p:spPr>
        <p:txBody>
          <a:bodyPr>
            <a:normAutofit/>
          </a:bodyPr>
          <a:lstStyle/>
          <a:p>
            <a:r>
              <a:rPr lang="en-GB" sz="2000" dirty="0"/>
              <a:t>Joe Chrisp, Nick Pearce &amp; Matteo Richiardi</a:t>
            </a:r>
          </a:p>
          <a:p>
            <a:r>
              <a:rPr lang="en-GB" sz="2000" i="1" dirty="0"/>
              <a:t>Institute for Policy Research, University of Bath</a:t>
            </a:r>
            <a:br>
              <a:rPr lang="en-GB" sz="2000" i="1" dirty="0"/>
            </a:br>
            <a:r>
              <a:rPr lang="en-GB" sz="2000" i="1" dirty="0"/>
              <a:t>Centre for Microsimulation and Policy Analysis University of Essex</a:t>
            </a:r>
            <a:endParaRPr lang="en-GB" sz="2800" i="1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6489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poverty rates&#10;&#10;Description automatically generated">
            <a:extLst>
              <a:ext uri="{FF2B5EF4-FFF2-40B4-BE49-F238E27FC236}">
                <a16:creationId xmlns:a16="http://schemas.microsoft.com/office/drawing/2014/main" id="{F30C891E-6F45-006A-2571-E17688BC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08" y="3474720"/>
            <a:ext cx="5478989" cy="3383280"/>
          </a:xfrm>
          <a:prstGeom prst="rect">
            <a:avLst/>
          </a:prstGeom>
        </p:spPr>
      </p:pic>
      <p:pic>
        <p:nvPicPr>
          <p:cNvPr id="8" name="Picture 7" descr="A graph of poverty rates&#10;&#10;Description automatically generated">
            <a:extLst>
              <a:ext uri="{FF2B5EF4-FFF2-40B4-BE49-F238E27FC236}">
                <a16:creationId xmlns:a16="http://schemas.microsoft.com/office/drawing/2014/main" id="{96151470-B57C-C04F-4151-0CD132705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05" y="1707765"/>
            <a:ext cx="6035040" cy="3726642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aph of poverty rates&#10;&#10;Description automatically generated">
            <a:extLst>
              <a:ext uri="{FF2B5EF4-FFF2-40B4-BE49-F238E27FC236}">
                <a16:creationId xmlns:a16="http://schemas.microsoft.com/office/drawing/2014/main" id="{A76501CA-E53A-C3BE-11CE-F3D7ABB81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33" y="32250"/>
            <a:ext cx="5426764" cy="33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1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57F3-9411-F2DE-2B47-60D5FA99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65125"/>
            <a:ext cx="7666703" cy="1325563"/>
          </a:xfrm>
        </p:spPr>
        <p:txBody>
          <a:bodyPr/>
          <a:lstStyle/>
          <a:p>
            <a:r>
              <a:rPr lang="en-GB" dirty="0"/>
              <a:t>Costs and tax implications for cumulative reforms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CABB4E-2D3B-5F3B-2E3C-018E9D551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191500"/>
              </p:ext>
            </p:extLst>
          </p:nvPr>
        </p:nvGraphicFramePr>
        <p:xfrm>
          <a:off x="334963" y="1517511"/>
          <a:ext cx="11432967" cy="51257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989">
                  <a:extLst>
                    <a:ext uri="{9D8B030D-6E8A-4147-A177-3AD203B41FA5}">
                      <a16:colId xmlns:a16="http://schemas.microsoft.com/office/drawing/2014/main" val="2380627949"/>
                    </a:ext>
                  </a:extLst>
                </a:gridCol>
                <a:gridCol w="3810989">
                  <a:extLst>
                    <a:ext uri="{9D8B030D-6E8A-4147-A177-3AD203B41FA5}">
                      <a16:colId xmlns:a16="http://schemas.microsoft.com/office/drawing/2014/main" val="1960170905"/>
                    </a:ext>
                  </a:extLst>
                </a:gridCol>
                <a:gridCol w="3810989">
                  <a:extLst>
                    <a:ext uri="{9D8B030D-6E8A-4147-A177-3AD203B41FA5}">
                      <a16:colId xmlns:a16="http://schemas.microsoft.com/office/drawing/2014/main" val="3950223140"/>
                    </a:ext>
                  </a:extLst>
                </a:gridCol>
              </a:tblGrid>
              <a:tr h="711865">
                <a:tc>
                  <a:txBody>
                    <a:bodyPr/>
                    <a:lstStyle/>
                    <a:p>
                      <a:r>
                        <a:rPr lang="en-GB" dirty="0"/>
                        <a:t>Individual policy reform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Estimated gross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Suggestive possible tax implications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831520"/>
                  </a:ext>
                </a:extLst>
              </a:tr>
              <a:tr h="613215">
                <a:tc>
                  <a:txBody>
                    <a:bodyPr/>
                    <a:lstStyle/>
                    <a:p>
                      <a:r>
                        <a:rPr lang="en-GB" sz="2000" dirty="0"/>
                        <a:t>Finish migration to 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£1.272bn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&lt;0.2pp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71716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r>
                        <a:rPr lang="en-GB" sz="2000" dirty="0"/>
                        <a:t>Remove wealth/savings from UC means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£1.897bn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Basic: +0.2pp; Higher: +0.4pp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030719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r>
                        <a:rPr lang="en-GB" sz="2000" dirty="0"/>
                        <a:t>Reduce taper rate to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£14.403bn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Basic: +1.2pp; Higher: +2.4pp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974660"/>
                  </a:ext>
                </a:extLst>
              </a:tr>
              <a:tr h="478491">
                <a:tc>
                  <a:txBody>
                    <a:bodyPr/>
                    <a:lstStyle/>
                    <a:p>
                      <a:r>
                        <a:rPr lang="en-GB" sz="2000" dirty="0"/>
                        <a:t>Increase standard allowance (£120/week &amp; £200/week)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£33.863bn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Basic: +3.2pp; Higher: +6.4pp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944185"/>
                  </a:ext>
                </a:extLst>
              </a:tr>
              <a:tr h="421071">
                <a:tc>
                  <a:txBody>
                    <a:bodyPr/>
                    <a:lstStyle/>
                    <a:p>
                      <a:r>
                        <a:rPr lang="en-GB" sz="2000" dirty="0"/>
                        <a:t>Remove High Income Child Benefit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£37.383bn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Basic: +3.6pp; Higher: +7.2pp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323490"/>
                  </a:ext>
                </a:extLst>
              </a:tr>
              <a:tr h="478491">
                <a:tc>
                  <a:txBody>
                    <a:bodyPr/>
                    <a:lstStyle/>
                    <a:p>
                      <a:r>
                        <a:rPr lang="en-GB" sz="2000" dirty="0"/>
                        <a:t>Scrap 2-child limit in 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£39.56bn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Basic: +3.8pp; Higher: +7.6pp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9892045"/>
                  </a:ext>
                </a:extLst>
              </a:tr>
              <a:tr h="711865">
                <a:tc>
                  <a:txBody>
                    <a:bodyPr/>
                    <a:lstStyle/>
                    <a:p>
                      <a:r>
                        <a:rPr lang="en-GB" sz="2000" dirty="0"/>
                        <a:t>Increase child benefit (£30/week)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£46.124bn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Basic: +4.4pp; Higher: +8.8pp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106585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3BECDA-29D7-8428-FC8A-C5C5AA560810}"/>
              </a:ext>
            </a:extLst>
          </p:cNvPr>
          <p:cNvCxnSpPr/>
          <p:nvPr/>
        </p:nvCxnSpPr>
        <p:spPr>
          <a:xfrm>
            <a:off x="3948157" y="2418460"/>
            <a:ext cx="0" cy="396524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3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poverty rates&#10;&#10;Description automatically generated">
            <a:extLst>
              <a:ext uri="{FF2B5EF4-FFF2-40B4-BE49-F238E27FC236}">
                <a16:creationId xmlns:a16="http://schemas.microsoft.com/office/drawing/2014/main" id="{E8F97A50-11A2-9D1B-2F77-14DA6465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24" y="129209"/>
            <a:ext cx="5276873" cy="3254071"/>
          </a:xfrm>
          <a:prstGeom prst="rect">
            <a:avLst/>
          </a:prstGeom>
        </p:spPr>
      </p:pic>
      <p:pic>
        <p:nvPicPr>
          <p:cNvPr id="7" name="Picture 6" descr="A graph of poverty rates&#10;&#10;Description automatically generated">
            <a:extLst>
              <a:ext uri="{FF2B5EF4-FFF2-40B4-BE49-F238E27FC236}">
                <a16:creationId xmlns:a16="http://schemas.microsoft.com/office/drawing/2014/main" id="{095A4818-9B43-9462-161B-BFEB1B819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3" y="3474721"/>
            <a:ext cx="5094214" cy="3141432"/>
          </a:xfrm>
          <a:prstGeom prst="rect">
            <a:avLst/>
          </a:prstGeom>
        </p:spPr>
      </p:pic>
      <p:pic>
        <p:nvPicPr>
          <p:cNvPr id="10" name="Picture 9" descr="A graph of poverty rates&#10;&#10;Description automatically generated">
            <a:extLst>
              <a:ext uri="{FF2B5EF4-FFF2-40B4-BE49-F238E27FC236}">
                <a16:creationId xmlns:a16="http://schemas.microsoft.com/office/drawing/2014/main" id="{4552AE8C-ED36-BC49-26AC-7015F19CB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14" y="1538934"/>
            <a:ext cx="6481886" cy="39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0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with a number of rectangular bars&#10;&#10;Description automatically generated with medium confidence">
            <a:extLst>
              <a:ext uri="{FF2B5EF4-FFF2-40B4-BE49-F238E27FC236}">
                <a16:creationId xmlns:a16="http://schemas.microsoft.com/office/drawing/2014/main" id="{87F54D29-D4E3-823B-B806-293484833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94254"/>
            <a:ext cx="5294716" cy="3269490"/>
          </a:xfrm>
          <a:prstGeom prst="rect">
            <a:avLst/>
          </a:prstGeom>
        </p:spPr>
      </p:pic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aph showing a number of points&#10;&#10;Description automatically generated with medium confidence">
            <a:extLst>
              <a:ext uri="{FF2B5EF4-FFF2-40B4-BE49-F238E27FC236}">
                <a16:creationId xmlns:a16="http://schemas.microsoft.com/office/drawing/2014/main" id="{F6F9F8B9-0CB7-0C55-CAB4-57FD4FF8F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794255"/>
            <a:ext cx="5294715" cy="32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43F9-06EA-8EDC-967B-26C64AD2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65125"/>
            <a:ext cx="7970804" cy="1325563"/>
          </a:xfrm>
        </p:spPr>
        <p:txBody>
          <a:bodyPr/>
          <a:lstStyle/>
          <a:p>
            <a:r>
              <a:rPr lang="en-GB" dirty="0"/>
              <a:t>Illustrative trade-offs for METRs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5B89-682F-716B-F774-87A77AA8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09" y="1456508"/>
            <a:ext cx="10193886" cy="473557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two main policies that aim to reduce marginal effective tax rates are: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+mj-lt"/>
                <a:cs typeface="Times New Roman" panose="02020603050405020304" pitchFamily="18" charset="0"/>
              </a:rPr>
              <a:t>- 40% taper rate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+mj-lt"/>
                <a:cs typeface="Times New Roman" panose="02020603050405020304" pitchFamily="18" charset="0"/>
              </a:rPr>
              <a:t>- Removing Child Benefit Income Tax charge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+mj-lt"/>
                <a:cs typeface="Times New Roman" panose="02020603050405020304" pitchFamily="18" charset="0"/>
              </a:rPr>
              <a:t>But all policies will affect METRs in some way – trilemma / ‘iron triangle’ </a:t>
            </a:r>
            <a:r>
              <a:rPr lang="en-GB" sz="2400">
                <a:latin typeface="+mj-lt"/>
                <a:cs typeface="Times New Roman" panose="02020603050405020304" pitchFamily="18" charset="0"/>
              </a:rPr>
              <a:t>(Blundell 2001)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44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F748-08D2-414A-B0DE-58F916BB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55794"/>
            <a:ext cx="8140147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A27A1-D70B-4145-B958-E1D6848AC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37E0A-BB21-804B-B07C-6DE9D86E0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85AF23-3228-5143-B93C-14FA12E0831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0ED749-E02D-22EE-34B4-7A3EC593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1825625"/>
            <a:ext cx="10554613" cy="4351338"/>
          </a:xfrm>
        </p:spPr>
        <p:txBody>
          <a:bodyPr/>
          <a:lstStyle/>
          <a:p>
            <a:r>
              <a:rPr lang="en-GB" dirty="0"/>
              <a:t>Incomplete take-up</a:t>
            </a:r>
          </a:p>
          <a:p>
            <a:r>
              <a:rPr lang="en-GB" dirty="0"/>
              <a:t>Only increase higher and additional rates rather than basic, possibly VAT</a:t>
            </a:r>
          </a:p>
          <a:p>
            <a:r>
              <a:rPr lang="en-GB" dirty="0"/>
              <a:t>Model and report METRs</a:t>
            </a:r>
          </a:p>
          <a:p>
            <a:r>
              <a:rPr lang="en-GB" dirty="0"/>
              <a:t>Include dynamic labour responses</a:t>
            </a:r>
          </a:p>
        </p:txBody>
      </p:sp>
    </p:spTree>
    <p:extLst>
      <p:ext uri="{BB962C8B-B14F-4D97-AF65-F5344CB8AC3E}">
        <p14:creationId xmlns:p14="http://schemas.microsoft.com/office/powerpoint/2010/main" val="419384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CE62-D671-0B43-8D1D-0D283B04E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2969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F748-08D2-414A-B0DE-58F916BB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95551"/>
            <a:ext cx="8140147" cy="1325563"/>
          </a:xfrm>
        </p:spPr>
        <p:txBody>
          <a:bodyPr/>
          <a:lstStyle/>
          <a:p>
            <a:r>
              <a:rPr lang="en-GB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0DE7E-CD11-E946-8FEE-44F521E9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7" y="2037521"/>
            <a:ext cx="10207489" cy="361784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650" dirty="0"/>
              <a:t>To examine the distributional and cost implications of reforms that could be pitched as steps towards UBI (or alternatives depending on your perspective)</a:t>
            </a:r>
          </a:p>
          <a:p>
            <a:pPr>
              <a:buFontTx/>
              <a:buChar char="-"/>
            </a:pPr>
            <a:r>
              <a:rPr lang="en-US" sz="2650" dirty="0"/>
              <a:t>To design these reforms so that policymakers could use the analysis to evaluate the value of these steps</a:t>
            </a:r>
          </a:p>
          <a:p>
            <a:pPr>
              <a:buFontTx/>
              <a:buChar char="-"/>
            </a:pPr>
            <a:endParaRPr lang="en-US" sz="26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A27A1-D70B-4145-B958-E1D6848AC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37E0A-BB21-804B-B07C-6DE9D86E0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85AF23-3228-5143-B93C-14FA12E083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1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5F748-08D2-414A-B0DE-58F916BB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Political support for UBI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A27A1-D70B-4145-B958-E1D6848AC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6613" y="6356350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37E0A-BB21-804B-B07C-6DE9D86E0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4385AF23-3228-5143-B93C-14FA12E08318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59C65-8298-1E59-0316-98BF6BD7044B}"/>
              </a:ext>
            </a:extLst>
          </p:cNvPr>
          <p:cNvSpPr txBox="1"/>
          <p:nvPr/>
        </p:nvSpPr>
        <p:spPr>
          <a:xfrm>
            <a:off x="3703614" y="394692"/>
            <a:ext cx="728490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Beyond ‘cheap support’</a:t>
            </a:r>
          </a:p>
          <a:p>
            <a:endParaRPr lang="en-GB" sz="3600" dirty="0"/>
          </a:p>
          <a:p>
            <a:r>
              <a:rPr lang="en-GB" sz="3600" dirty="0"/>
              <a:t>Parties tend not to commit to UBI as a policy in manifestos but rather one of the following (Chrisp 2020):</a:t>
            </a:r>
          </a:p>
          <a:p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Government commissions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r>
              <a:rPr lang="en-GB" sz="2800" dirty="0"/>
              <a:t>What kind of steps?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32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F748-08D2-414A-B0DE-58F916BB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55794"/>
            <a:ext cx="8140147" cy="1325563"/>
          </a:xfrm>
        </p:spPr>
        <p:txBody>
          <a:bodyPr/>
          <a:lstStyle/>
          <a:p>
            <a:r>
              <a:rPr lang="en-US" dirty="0"/>
              <a:t>Reforms to Universal Credit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E3060A1-1902-4213-9088-34FCEB18B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05278"/>
              </p:ext>
            </p:extLst>
          </p:nvPr>
        </p:nvGraphicFramePr>
        <p:xfrm>
          <a:off x="334963" y="1588120"/>
          <a:ext cx="11403150" cy="46337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1050">
                  <a:extLst>
                    <a:ext uri="{9D8B030D-6E8A-4147-A177-3AD203B41FA5}">
                      <a16:colId xmlns:a16="http://schemas.microsoft.com/office/drawing/2014/main" val="673086113"/>
                    </a:ext>
                  </a:extLst>
                </a:gridCol>
                <a:gridCol w="3801050">
                  <a:extLst>
                    <a:ext uri="{9D8B030D-6E8A-4147-A177-3AD203B41FA5}">
                      <a16:colId xmlns:a16="http://schemas.microsoft.com/office/drawing/2014/main" val="2076501445"/>
                    </a:ext>
                  </a:extLst>
                </a:gridCol>
                <a:gridCol w="3801050">
                  <a:extLst>
                    <a:ext uri="{9D8B030D-6E8A-4147-A177-3AD203B41FA5}">
                      <a16:colId xmlns:a16="http://schemas.microsoft.com/office/drawing/2014/main" val="115929738"/>
                    </a:ext>
                  </a:extLst>
                </a:gridCol>
              </a:tblGrid>
              <a:tr h="760014">
                <a:tc>
                  <a:txBody>
                    <a:bodyPr/>
                    <a:lstStyle/>
                    <a:p>
                      <a:r>
                        <a:rPr lang="en-GB" dirty="0"/>
                        <a:t>Age group /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Modelling implications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65635"/>
                  </a:ext>
                </a:extLst>
              </a:tr>
              <a:tr h="760014">
                <a:tc rowSpan="5">
                  <a:txBody>
                    <a:bodyPr/>
                    <a:lstStyle/>
                    <a:p>
                      <a:r>
                        <a:rPr lang="en-GB" sz="3600" dirty="0"/>
                        <a:t>Working age population / </a:t>
                      </a:r>
                    </a:p>
                    <a:p>
                      <a:r>
                        <a:rPr lang="en-GB" sz="3600" dirty="0"/>
                        <a:t>Universal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Auto-register all households/residents in UC system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Increase take-up to c. 100%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82251"/>
                  </a:ext>
                </a:extLst>
              </a:tr>
              <a:tr h="76001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Remove job-seeking conditions from standard allowance in UC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495023"/>
                  </a:ext>
                </a:extLst>
              </a:tr>
              <a:tr h="83370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Remove (or increase threshold of) wealth/savings from means test 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Extend eligibility of UC standard allowance to those in households with higher savings/wealth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606326"/>
                  </a:ext>
                </a:extLst>
              </a:tr>
              <a:tr h="76001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Reduce taper rate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Taper rate to 40%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535909"/>
                  </a:ext>
                </a:extLst>
              </a:tr>
              <a:tr h="76001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Increase level of standard allowance in UC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Increase to £120/week for single households and £200/week for couples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43149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A27A1-D70B-4145-B958-E1D6848AC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37E0A-BB21-804B-B07C-6DE9D86E0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85AF23-3228-5143-B93C-14FA12E083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5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F748-08D2-414A-B0DE-58F916BB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55794"/>
            <a:ext cx="8140147" cy="1325563"/>
          </a:xfrm>
        </p:spPr>
        <p:txBody>
          <a:bodyPr/>
          <a:lstStyle/>
          <a:p>
            <a:r>
              <a:rPr lang="en-US" dirty="0"/>
              <a:t>Reforms to Family Benefits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E3060A1-1902-4213-9088-34FCEB18B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096516"/>
              </p:ext>
            </p:extLst>
          </p:nvPr>
        </p:nvGraphicFramePr>
        <p:xfrm>
          <a:off x="334963" y="1581358"/>
          <a:ext cx="11194428" cy="45709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1476">
                  <a:extLst>
                    <a:ext uri="{9D8B030D-6E8A-4147-A177-3AD203B41FA5}">
                      <a16:colId xmlns:a16="http://schemas.microsoft.com/office/drawing/2014/main" val="673086113"/>
                    </a:ext>
                  </a:extLst>
                </a:gridCol>
                <a:gridCol w="3731476">
                  <a:extLst>
                    <a:ext uri="{9D8B030D-6E8A-4147-A177-3AD203B41FA5}">
                      <a16:colId xmlns:a16="http://schemas.microsoft.com/office/drawing/2014/main" val="2076501445"/>
                    </a:ext>
                  </a:extLst>
                </a:gridCol>
                <a:gridCol w="3731476">
                  <a:extLst>
                    <a:ext uri="{9D8B030D-6E8A-4147-A177-3AD203B41FA5}">
                      <a16:colId xmlns:a16="http://schemas.microsoft.com/office/drawing/2014/main" val="115929738"/>
                    </a:ext>
                  </a:extLst>
                </a:gridCol>
              </a:tblGrid>
              <a:tr h="704274">
                <a:tc>
                  <a:txBody>
                    <a:bodyPr/>
                    <a:lstStyle/>
                    <a:p>
                      <a:r>
                        <a:rPr lang="en-GB" dirty="0"/>
                        <a:t>Age group /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Modelling implications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65635"/>
                  </a:ext>
                </a:extLst>
              </a:tr>
              <a:tr h="1245426">
                <a:tc rowSpan="3">
                  <a:txBody>
                    <a:bodyPr/>
                    <a:lstStyle/>
                    <a:p>
                      <a:r>
                        <a:rPr lang="en-GB" sz="4000" dirty="0"/>
                        <a:t>Children / </a:t>
                      </a:r>
                    </a:p>
                    <a:p>
                      <a:r>
                        <a:rPr lang="en-GB" sz="4000" dirty="0"/>
                        <a:t>Child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Remove High Income Child Benefit Charge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Extend child benefit to higher earners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82251"/>
                  </a:ext>
                </a:extLst>
              </a:tr>
              <a:tr h="86976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Scrap 2-child limit in UC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Extend eligibility to 3</a:t>
                      </a:r>
                      <a:r>
                        <a:rPr lang="en-GB" sz="1800" baseline="30000">
                          <a:effectLst/>
                        </a:rPr>
                        <a:t>rd</a:t>
                      </a:r>
                      <a:r>
                        <a:rPr lang="en-GB" sz="1800">
                          <a:effectLst/>
                        </a:rPr>
                        <a:t> child and more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495023"/>
                  </a:ext>
                </a:extLst>
              </a:tr>
              <a:tr h="175149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Increase Child Benefit level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Increase to £30/week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6063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A27A1-D70B-4145-B958-E1D6848AC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37E0A-BB21-804B-B07C-6DE9D86E0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85AF23-3228-5143-B93C-14FA12E083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6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43F9-06EA-8EDC-967B-26C64AD2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65125"/>
            <a:ext cx="7970804" cy="1325563"/>
          </a:xfrm>
        </p:spPr>
        <p:txBody>
          <a:bodyPr/>
          <a:lstStyle/>
          <a:p>
            <a:r>
              <a:rPr lang="en-GB" dirty="0"/>
              <a:t>Modelled tax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5B89-682F-716B-F774-87A77AA8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09" y="1456508"/>
            <a:ext cx="10193886" cy="473557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each policy or policy combinations we report the gross cost and then the distributional consequences if this was: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Externally financed (no changes to income tax)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Funded through p</a:t>
            </a: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rogressive changes to income tax – i.e. pp increase on each tax band at a ratio of 1:2 </a:t>
            </a:r>
            <a:r>
              <a:rPr lang="en-GB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wrt</a:t>
            </a: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basic rate vs. higher and top rate (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 a </a:t>
            </a: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minimum increase of 0.2pp)</a:t>
            </a:r>
            <a:b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i.e. a 1% increase in the basic rate to 21% would mean the higher rate would be 42% and the top rate 47%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5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id="{88E8A362-0805-F415-F5EE-3C61E896735B}"/>
              </a:ext>
            </a:extLst>
          </p:cNvPr>
          <p:cNvSpPr/>
          <p:nvPr/>
        </p:nvSpPr>
        <p:spPr>
          <a:xfrm>
            <a:off x="1202636" y="1749287"/>
            <a:ext cx="5297556" cy="4512365"/>
          </a:xfrm>
          <a:prstGeom prst="teardrop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907FA-1BB7-81A4-DBAE-430FBBC8FFFB}"/>
              </a:ext>
            </a:extLst>
          </p:cNvPr>
          <p:cNvSpPr txBox="1"/>
          <p:nvPr/>
        </p:nvSpPr>
        <p:spPr>
          <a:xfrm>
            <a:off x="2498034" y="2056112"/>
            <a:ext cx="37470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NB The first step modelled was increasing take-up to 100%. This would cost £12.802bn.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</a:rPr>
              <a:t>All subsequent calculations of cost and tax changes were done in reference to baseline of 100% take up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99E6FDD-B285-02CC-1395-4EE8C02CDC71}"/>
              </a:ext>
            </a:extLst>
          </p:cNvPr>
          <p:cNvSpPr/>
          <p:nvPr/>
        </p:nvSpPr>
        <p:spPr>
          <a:xfrm>
            <a:off x="6602893" y="1918252"/>
            <a:ext cx="5297556" cy="3667539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084BA-983A-DC10-90BD-1AF0B2D92087}"/>
              </a:ext>
            </a:extLst>
          </p:cNvPr>
          <p:cNvSpPr txBox="1"/>
          <p:nvPr/>
        </p:nvSpPr>
        <p:spPr>
          <a:xfrm>
            <a:off x="8219661" y="3289325"/>
            <a:ext cx="191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100% take up assumed to be consequence of: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9F49C-69ED-69B5-1AEA-8B2441DC8DCC}"/>
              </a:ext>
            </a:extLst>
          </p:cNvPr>
          <p:cNvSpPr txBox="1"/>
          <p:nvPr/>
        </p:nvSpPr>
        <p:spPr>
          <a:xfrm>
            <a:off x="7242312" y="4773570"/>
            <a:ext cx="409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Auto-registering all residents in UC and removing sanctions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5871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57F3-9411-F2DE-2B47-60D5FA99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65125"/>
            <a:ext cx="7666703" cy="1325563"/>
          </a:xfrm>
        </p:spPr>
        <p:txBody>
          <a:bodyPr/>
          <a:lstStyle/>
          <a:p>
            <a:r>
              <a:rPr lang="en-GB" dirty="0"/>
              <a:t>Costs and tax implications for individual reforms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CABB4E-2D3B-5F3B-2E3C-018E9D551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466267"/>
              </p:ext>
            </p:extLst>
          </p:nvPr>
        </p:nvGraphicFramePr>
        <p:xfrm>
          <a:off x="334963" y="1517511"/>
          <a:ext cx="11432967" cy="51257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989">
                  <a:extLst>
                    <a:ext uri="{9D8B030D-6E8A-4147-A177-3AD203B41FA5}">
                      <a16:colId xmlns:a16="http://schemas.microsoft.com/office/drawing/2014/main" val="2380627949"/>
                    </a:ext>
                  </a:extLst>
                </a:gridCol>
                <a:gridCol w="3810989">
                  <a:extLst>
                    <a:ext uri="{9D8B030D-6E8A-4147-A177-3AD203B41FA5}">
                      <a16:colId xmlns:a16="http://schemas.microsoft.com/office/drawing/2014/main" val="1960170905"/>
                    </a:ext>
                  </a:extLst>
                </a:gridCol>
                <a:gridCol w="3810989">
                  <a:extLst>
                    <a:ext uri="{9D8B030D-6E8A-4147-A177-3AD203B41FA5}">
                      <a16:colId xmlns:a16="http://schemas.microsoft.com/office/drawing/2014/main" val="3950223140"/>
                    </a:ext>
                  </a:extLst>
                </a:gridCol>
              </a:tblGrid>
              <a:tr h="711865">
                <a:tc>
                  <a:txBody>
                    <a:bodyPr/>
                    <a:lstStyle/>
                    <a:p>
                      <a:r>
                        <a:rPr lang="en-GB" dirty="0"/>
                        <a:t>Individual policy reform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Estimated gross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Suggestive possible tax implications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831520"/>
                  </a:ext>
                </a:extLst>
              </a:tr>
              <a:tr h="613215">
                <a:tc>
                  <a:txBody>
                    <a:bodyPr/>
                    <a:lstStyle/>
                    <a:p>
                      <a:r>
                        <a:rPr lang="en-GB" sz="2000" dirty="0"/>
                        <a:t>Finish migration to 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£1.272bn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&lt;0.2pp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71716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r>
                        <a:rPr lang="en-GB" sz="2000" dirty="0"/>
                        <a:t>Remove wealth/savings from UC means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£0.468bn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&lt;0.2pp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030719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r>
                        <a:rPr lang="en-GB" sz="2000" dirty="0"/>
                        <a:t>Reduce taper rate to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£9.221bn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Basic: +0.8pp; Higher: +1.6pp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974660"/>
                  </a:ext>
                </a:extLst>
              </a:tr>
              <a:tr h="478491">
                <a:tc>
                  <a:txBody>
                    <a:bodyPr/>
                    <a:lstStyle/>
                    <a:p>
                      <a:r>
                        <a:rPr lang="en-GB" sz="2000" dirty="0"/>
                        <a:t>Increase standard allowance (£120/week &amp; £200/week)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£11.108bn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Basic: +1pp; Higher: +2pp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944185"/>
                  </a:ext>
                </a:extLst>
              </a:tr>
              <a:tr h="421071">
                <a:tc>
                  <a:txBody>
                    <a:bodyPr/>
                    <a:lstStyle/>
                    <a:p>
                      <a:r>
                        <a:rPr lang="en-GB" sz="2000" dirty="0"/>
                        <a:t>Remove High Income Child Benefit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£3.521bn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Basic: +0.2pp; Higher: +0.4pp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323490"/>
                  </a:ext>
                </a:extLst>
              </a:tr>
              <a:tr h="478491">
                <a:tc>
                  <a:txBody>
                    <a:bodyPr/>
                    <a:lstStyle/>
                    <a:p>
                      <a:r>
                        <a:rPr lang="en-GB" sz="2000" dirty="0"/>
                        <a:t>Scrap 2-child limit in 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£1.511bn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&lt;0.2pp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9892045"/>
                  </a:ext>
                </a:extLst>
              </a:tr>
              <a:tr h="711865">
                <a:tc>
                  <a:txBody>
                    <a:bodyPr/>
                    <a:lstStyle/>
                    <a:p>
                      <a:r>
                        <a:rPr lang="en-GB" sz="2000" dirty="0"/>
                        <a:t>Increase child benefit (£30/week)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£4.765bn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Basic: +0.4pp; Higher: +0.8pp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10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7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black graph&#10;&#10;Description automatically generated">
            <a:extLst>
              <a:ext uri="{FF2B5EF4-FFF2-40B4-BE49-F238E27FC236}">
                <a16:creationId xmlns:a16="http://schemas.microsoft.com/office/drawing/2014/main" id="{99798BC8-C3E0-1FBF-7C9A-FEA19E4D7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80" y="1678264"/>
            <a:ext cx="5919168" cy="3655091"/>
          </a:xfrm>
          <a:prstGeom prst="rect">
            <a:avLst/>
          </a:prstGeom>
        </p:spPr>
      </p:pic>
      <p:pic>
        <p:nvPicPr>
          <p:cNvPr id="8" name="Picture 7" descr="A graph of poverty rates&#10;&#10;Description automatically generated">
            <a:extLst>
              <a:ext uri="{FF2B5EF4-FFF2-40B4-BE49-F238E27FC236}">
                <a16:creationId xmlns:a16="http://schemas.microsoft.com/office/drawing/2014/main" id="{951E0D2E-A7EC-FB3E-DE04-13D68C11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2" y="3531185"/>
            <a:ext cx="5387548" cy="3326815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aph of poverty rates&#10;&#10;Description automatically generated">
            <a:extLst>
              <a:ext uri="{FF2B5EF4-FFF2-40B4-BE49-F238E27FC236}">
                <a16:creationId xmlns:a16="http://schemas.microsoft.com/office/drawing/2014/main" id="{893A491E-1694-1963-8B79-F95D0DBD7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26" y="0"/>
            <a:ext cx="5435669" cy="33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8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R-Theme-2">
      <a:dk1>
        <a:srgbClr val="19282F"/>
      </a:dk1>
      <a:lt1>
        <a:srgbClr val="FFFFFF"/>
      </a:lt1>
      <a:dk2>
        <a:srgbClr val="071A69"/>
      </a:dk2>
      <a:lt2>
        <a:srgbClr val="F5F5F5"/>
      </a:lt2>
      <a:accent1>
        <a:srgbClr val="A7FF83"/>
      </a:accent1>
      <a:accent2>
        <a:srgbClr val="64F0FF"/>
      </a:accent2>
      <a:accent3>
        <a:srgbClr val="17B978"/>
      </a:accent3>
      <a:accent4>
        <a:srgbClr val="2C0AE3"/>
      </a:accent4>
      <a:accent5>
        <a:srgbClr val="086971"/>
      </a:accent5>
      <a:accent6>
        <a:srgbClr val="96A2A5"/>
      </a:accent6>
      <a:hlink>
        <a:srgbClr val="4C555B"/>
      </a:hlink>
      <a:folHlink>
        <a:srgbClr val="4C55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8662</TotalTime>
  <Words>791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Custom Design</vt:lpstr>
      <vt:lpstr>UBI-eh?  Strengthening minimum income guarantees, universality and unconditionality in the UK working-age welfare state</vt:lpstr>
      <vt:lpstr>Motivation</vt:lpstr>
      <vt:lpstr>Political support for UBI</vt:lpstr>
      <vt:lpstr>Reforms to Universal Credit</vt:lpstr>
      <vt:lpstr>Reforms to Family Benefits</vt:lpstr>
      <vt:lpstr>Modelled tax implications</vt:lpstr>
      <vt:lpstr>PowerPoint Presentation</vt:lpstr>
      <vt:lpstr>Costs and tax implications for individual reforms</vt:lpstr>
      <vt:lpstr>PowerPoint Presentation</vt:lpstr>
      <vt:lpstr>PowerPoint Presentation</vt:lpstr>
      <vt:lpstr>Costs and tax implications for cumulative reforms</vt:lpstr>
      <vt:lpstr>PowerPoint Presentation</vt:lpstr>
      <vt:lpstr>PowerPoint Presentation</vt:lpstr>
      <vt:lpstr>Illustrative trade-offs for METRs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Joe Chrisp</cp:lastModifiedBy>
  <cp:revision>74</cp:revision>
  <dcterms:created xsi:type="dcterms:W3CDTF">2021-09-17T09:56:01Z</dcterms:created>
  <dcterms:modified xsi:type="dcterms:W3CDTF">2024-10-08T11:23:44Z</dcterms:modified>
</cp:coreProperties>
</file>