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57" r:id="rId3"/>
    <p:sldId id="259" r:id="rId4"/>
    <p:sldId id="258" r:id="rId5"/>
    <p:sldId id="260" r:id="rId6"/>
    <p:sldId id="261"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89" d="100"/>
          <a:sy n="89" d="100"/>
        </p:scale>
        <p:origin x="32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0147BC-879E-4B34-8C3B-95898B2C65F5}" type="datetimeFigureOut">
              <a:rPr lang="en-GB" smtClean="0"/>
              <a:t>29/06/2023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9F355D-500F-4937-A661-89CE7DC13BB7}" type="slidenum">
              <a:rPr lang="en-GB" smtClean="0"/>
              <a:t>‹#›</a:t>
            </a:fld>
            <a:endParaRPr lang="en-GB"/>
          </a:p>
        </p:txBody>
      </p:sp>
    </p:spTree>
    <p:extLst>
      <p:ext uri="{BB962C8B-B14F-4D97-AF65-F5344CB8AC3E}">
        <p14:creationId xmlns:p14="http://schemas.microsoft.com/office/powerpoint/2010/main" val="1747555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F0292E9D-16AB-4E7D-9CE7-F8CDA89AC4AB}"/>
              </a:ext>
            </a:extLst>
          </p:cNvPr>
          <p:cNvPicPr>
            <a:picLocks noChangeAspect="1"/>
          </p:cNvPicPr>
          <p:nvPr userDrawn="1"/>
        </p:nvPicPr>
        <p:blipFill>
          <a:blip r:embed="rId2"/>
          <a:stretch>
            <a:fillRect/>
          </a:stretch>
        </p:blipFill>
        <p:spPr>
          <a:xfrm>
            <a:off x="149745" y="457200"/>
            <a:ext cx="4284672" cy="5069305"/>
          </a:xfrm>
          <a:prstGeom prst="rect">
            <a:avLst/>
          </a:prstGeom>
        </p:spPr>
      </p:pic>
      <p:sp>
        <p:nvSpPr>
          <p:cNvPr id="2" name="Title 1">
            <a:extLst>
              <a:ext uri="{FF2B5EF4-FFF2-40B4-BE49-F238E27FC236}">
                <a16:creationId xmlns:a16="http://schemas.microsoft.com/office/drawing/2014/main" id="{B12FFBBF-B792-450B-BD64-CD5AD5F94D7A}"/>
              </a:ext>
            </a:extLst>
          </p:cNvPr>
          <p:cNvSpPr>
            <a:spLocks noGrp="1"/>
          </p:cNvSpPr>
          <p:nvPr>
            <p:ph type="ctrTitle" hasCustomPrompt="1"/>
          </p:nvPr>
        </p:nvSpPr>
        <p:spPr>
          <a:xfrm>
            <a:off x="2125575" y="1122363"/>
            <a:ext cx="9144000" cy="2387600"/>
          </a:xfrm>
          <a:prstGeom prst="rect">
            <a:avLst/>
          </a:prstGeom>
        </p:spPr>
        <p:txBody>
          <a:bodyPr anchor="b"/>
          <a:lstStyle>
            <a:lvl1pPr algn="l">
              <a:defRPr sz="6000" baseline="0"/>
            </a:lvl1pPr>
          </a:lstStyle>
          <a:p>
            <a:r>
              <a:rPr lang="en-US" dirty="0"/>
              <a:t>UKMOD Fest</a:t>
            </a:r>
            <a:endParaRPr lang="en-GB" dirty="0"/>
          </a:p>
        </p:txBody>
      </p:sp>
      <p:sp>
        <p:nvSpPr>
          <p:cNvPr id="3" name="Subtitle 2">
            <a:extLst>
              <a:ext uri="{FF2B5EF4-FFF2-40B4-BE49-F238E27FC236}">
                <a16:creationId xmlns:a16="http://schemas.microsoft.com/office/drawing/2014/main" id="{BDFDC9BD-01AC-4F21-B4AF-3A8660F7D345}"/>
              </a:ext>
            </a:extLst>
          </p:cNvPr>
          <p:cNvSpPr>
            <a:spLocks noGrp="1"/>
          </p:cNvSpPr>
          <p:nvPr>
            <p:ph type="subTitle" idx="1"/>
          </p:nvPr>
        </p:nvSpPr>
        <p:spPr>
          <a:xfrm>
            <a:off x="4203032" y="3602038"/>
            <a:ext cx="6464968"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6" name="图片 3">
            <a:extLst>
              <a:ext uri="{FF2B5EF4-FFF2-40B4-BE49-F238E27FC236}">
                <a16:creationId xmlns:a16="http://schemas.microsoft.com/office/drawing/2014/main" id="{27A9ABB2-5A89-4FAF-ABEC-F398A3BBCED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03032" y="5403054"/>
            <a:ext cx="7715949" cy="665165"/>
          </a:xfrm>
          <a:prstGeom prst="rect">
            <a:avLst/>
          </a:prstGeom>
        </p:spPr>
      </p:pic>
      <p:sp>
        <p:nvSpPr>
          <p:cNvPr id="4" name="TextBox 3">
            <a:extLst>
              <a:ext uri="{FF2B5EF4-FFF2-40B4-BE49-F238E27FC236}">
                <a16:creationId xmlns:a16="http://schemas.microsoft.com/office/drawing/2014/main" id="{BA76D65D-AA00-418E-9615-0ED112A78F2A}"/>
              </a:ext>
            </a:extLst>
          </p:cNvPr>
          <p:cNvSpPr txBox="1"/>
          <p:nvPr userDrawn="1"/>
        </p:nvSpPr>
        <p:spPr>
          <a:xfrm>
            <a:off x="4397479" y="5550970"/>
            <a:ext cx="7375421" cy="369332"/>
          </a:xfrm>
          <a:prstGeom prst="rect">
            <a:avLst/>
          </a:prstGeom>
          <a:noFill/>
        </p:spPr>
        <p:txBody>
          <a:bodyPr wrap="square" rtlCol="0">
            <a:spAutoFit/>
          </a:bodyPr>
          <a:lstStyle/>
          <a:p>
            <a:r>
              <a:rPr lang="en-GB" dirty="0">
                <a:solidFill>
                  <a:schemeClr val="bg1"/>
                </a:solidFill>
              </a:rPr>
              <a:t>2</a:t>
            </a:r>
            <a:r>
              <a:rPr lang="en-GB" baseline="30000" dirty="0">
                <a:solidFill>
                  <a:schemeClr val="bg1"/>
                </a:solidFill>
              </a:rPr>
              <a:t>nd</a:t>
            </a:r>
            <a:r>
              <a:rPr lang="en-GB" dirty="0">
                <a:solidFill>
                  <a:schemeClr val="bg1"/>
                </a:solidFill>
              </a:rPr>
              <a:t> UKMOD Fest – </a:t>
            </a:r>
            <a:r>
              <a:rPr lang="en-GB" dirty="0" err="1">
                <a:solidFill>
                  <a:schemeClr val="bg1"/>
                </a:solidFill>
              </a:rPr>
              <a:t>abrdn</a:t>
            </a:r>
            <a:r>
              <a:rPr lang="en-GB" dirty="0">
                <a:solidFill>
                  <a:schemeClr val="bg1"/>
                </a:solidFill>
              </a:rPr>
              <a:t> Financial Fairness Trust, Edinburgh – 30 June 2023</a:t>
            </a:r>
          </a:p>
        </p:txBody>
      </p:sp>
    </p:spTree>
    <p:extLst>
      <p:ext uri="{BB962C8B-B14F-4D97-AF65-F5344CB8AC3E}">
        <p14:creationId xmlns:p14="http://schemas.microsoft.com/office/powerpoint/2010/main" val="3838387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A1669415-CADB-41C9-945F-AD33C619B08C}"/>
              </a:ext>
            </a:extLst>
          </p:cNvPr>
          <p:cNvPicPr>
            <a:picLocks noChangeAspect="1"/>
          </p:cNvPicPr>
          <p:nvPr userDrawn="1"/>
        </p:nvPicPr>
        <p:blipFill>
          <a:blip r:embed="rId2">
            <a:alphaModFix amt="50000"/>
          </a:blip>
          <a:stretch>
            <a:fillRect/>
          </a:stretch>
        </p:blipFill>
        <p:spPr>
          <a:xfrm>
            <a:off x="45902" y="43069"/>
            <a:ext cx="1582973" cy="1872856"/>
          </a:xfrm>
          <a:prstGeom prst="rect">
            <a:avLst/>
          </a:prstGeom>
        </p:spPr>
      </p:pic>
      <p:sp>
        <p:nvSpPr>
          <p:cNvPr id="2" name="Title 1">
            <a:extLst>
              <a:ext uri="{FF2B5EF4-FFF2-40B4-BE49-F238E27FC236}">
                <a16:creationId xmlns:a16="http://schemas.microsoft.com/office/drawing/2014/main" id="{A78E78AF-237E-4C71-BF62-844E5F95AB33}"/>
              </a:ext>
            </a:extLst>
          </p:cNvPr>
          <p:cNvSpPr>
            <a:spLocks noGrp="1"/>
          </p:cNvSpPr>
          <p:nvPr>
            <p:ph type="title"/>
          </p:nvPr>
        </p:nvSpPr>
        <p:spPr>
          <a:xfrm>
            <a:off x="677383" y="372362"/>
            <a:ext cx="10515600" cy="1325563"/>
          </a:xfrm>
          <a:prstGeom prst="rect">
            <a:avLst/>
          </a:prstGeom>
        </p:spPr>
        <p:txBody>
          <a:bodyPr>
            <a:normAutofit/>
          </a:bodyPr>
          <a:lstStyle>
            <a:lvl1pPr>
              <a:defRPr sz="4000"/>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4C4177F3-DFB0-4DEF-882E-B528195E6B33}"/>
              </a:ext>
            </a:extLst>
          </p:cNvPr>
          <p:cNvSpPr>
            <a:spLocks noGrp="1"/>
          </p:cNvSpPr>
          <p:nvPr>
            <p:ph idx="1"/>
          </p:nvPr>
        </p:nvSpPr>
        <p:spPr>
          <a:xfrm>
            <a:off x="774032" y="1915925"/>
            <a:ext cx="10515600" cy="4261038"/>
          </a:xfrm>
        </p:spPr>
        <p:txBody>
          <a:bodyPr/>
          <a:lstStyle>
            <a:lvl1pPr>
              <a:buSzPct val="50000"/>
              <a:defRPr/>
            </a:lvl1pPr>
            <a:lvl2pPr>
              <a:buSzPct val="50000"/>
              <a:defRPr/>
            </a:lvl2pPr>
          </a:lstStyle>
          <a:p>
            <a:pPr lvl="0"/>
            <a:r>
              <a:rPr lang="en-US" dirty="0"/>
              <a:t>Click to edit Master text styles</a:t>
            </a:r>
          </a:p>
          <a:p>
            <a:pPr lvl="1"/>
            <a:r>
              <a:rPr lang="en-US" dirty="0"/>
              <a:t>Second level</a:t>
            </a:r>
          </a:p>
          <a:p>
            <a:pPr lvl="2"/>
            <a:r>
              <a:rPr lang="en-US" dirty="0"/>
              <a:t>Third level</a:t>
            </a:r>
          </a:p>
        </p:txBody>
      </p:sp>
      <p:sp>
        <p:nvSpPr>
          <p:cNvPr id="6" name="Slide Number Placeholder 5">
            <a:extLst>
              <a:ext uri="{FF2B5EF4-FFF2-40B4-BE49-F238E27FC236}">
                <a16:creationId xmlns:a16="http://schemas.microsoft.com/office/drawing/2014/main" id="{62F75F65-F4C3-4C16-B511-797CB3EA1E4A}"/>
              </a:ext>
            </a:extLst>
          </p:cNvPr>
          <p:cNvSpPr>
            <a:spLocks noGrp="1"/>
          </p:cNvSpPr>
          <p:nvPr>
            <p:ph type="sldNum" sz="quarter" idx="12"/>
          </p:nvPr>
        </p:nvSpPr>
        <p:spPr/>
        <p:txBody>
          <a:bodyPr/>
          <a:lstStyle>
            <a:lvl1pPr>
              <a:defRPr/>
            </a:lvl1pPr>
          </a:lstStyle>
          <a:p>
            <a:fld id="{713F5FA8-502F-4040-BB3A-C027D4B0F640}" type="slidenum">
              <a:rPr lang="en-GB" smtClean="0"/>
              <a:pPr/>
              <a:t>‹#›</a:t>
            </a:fld>
            <a:endParaRPr lang="en-GB" dirty="0"/>
          </a:p>
        </p:txBody>
      </p:sp>
      <p:sp>
        <p:nvSpPr>
          <p:cNvPr id="14" name="Footer Placeholder 4">
            <a:extLst>
              <a:ext uri="{FF2B5EF4-FFF2-40B4-BE49-F238E27FC236}">
                <a16:creationId xmlns:a16="http://schemas.microsoft.com/office/drawing/2014/main" id="{561D47A0-CC6A-43B8-9978-F85D6918DB73}"/>
              </a:ext>
            </a:extLst>
          </p:cNvPr>
          <p:cNvSpPr>
            <a:spLocks noGrp="1"/>
          </p:cNvSpPr>
          <p:nvPr>
            <p:ph type="ftr" sz="quarter" idx="3"/>
          </p:nvPr>
        </p:nvSpPr>
        <p:spPr>
          <a:xfrm>
            <a:off x="5314950" y="6356350"/>
            <a:ext cx="55054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pic>
        <p:nvPicPr>
          <p:cNvPr id="10" name="图片 3">
            <a:extLst>
              <a:ext uri="{FF2B5EF4-FFF2-40B4-BE49-F238E27FC236}">
                <a16:creationId xmlns:a16="http://schemas.microsoft.com/office/drawing/2014/main" id="{B296D8B7-C67E-4D63-9FB9-FACBB5E42983}"/>
              </a:ext>
            </a:extLst>
          </p:cNvPr>
          <p:cNvPicPr>
            <a:picLocks noChangeAspect="1"/>
          </p:cNvPicPr>
          <p:nvPr userDrawn="1"/>
        </p:nvPicPr>
        <p:blipFill>
          <a:blip r:embed="rId3">
            <a:alphaModFix amt="70000"/>
            <a:extLst>
              <a:ext uri="{28A0092B-C50C-407E-A947-70E740481C1C}">
                <a14:useLocalDpi xmlns:a14="http://schemas.microsoft.com/office/drawing/2010/main" val="0"/>
              </a:ext>
            </a:extLst>
          </a:blip>
          <a:stretch>
            <a:fillRect/>
          </a:stretch>
        </p:blipFill>
        <p:spPr>
          <a:xfrm>
            <a:off x="8325526" y="136525"/>
            <a:ext cx="3866474" cy="93663"/>
          </a:xfrm>
          <a:prstGeom prst="rect">
            <a:avLst/>
          </a:prstGeom>
        </p:spPr>
      </p:pic>
    </p:spTree>
    <p:extLst>
      <p:ext uri="{BB962C8B-B14F-4D97-AF65-F5344CB8AC3E}">
        <p14:creationId xmlns:p14="http://schemas.microsoft.com/office/powerpoint/2010/main" val="1748788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heme" Target="../theme/theme1.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CAB3D-C790-4CB3-B6BC-C638E9CF63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7495C14E-29FB-445A-93F0-5302860F69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6F377D64-2CCA-47A0-81B9-C73DE6C0EC28}"/>
              </a:ext>
            </a:extLst>
          </p:cNvPr>
          <p:cNvSpPr>
            <a:spLocks noGrp="1"/>
          </p:cNvSpPr>
          <p:nvPr>
            <p:ph type="ftr" sz="quarter" idx="3"/>
          </p:nvPr>
        </p:nvSpPr>
        <p:spPr>
          <a:xfrm>
            <a:off x="5314950" y="6356350"/>
            <a:ext cx="55054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85DD4E3A-02B6-4F26-BF78-27AC73019822}"/>
              </a:ext>
            </a:extLst>
          </p:cNvPr>
          <p:cNvSpPr>
            <a:spLocks noGrp="1"/>
          </p:cNvSpPr>
          <p:nvPr>
            <p:ph type="sldNum" sz="quarter" idx="4"/>
          </p:nvPr>
        </p:nvSpPr>
        <p:spPr>
          <a:xfrm>
            <a:off x="10906126" y="6356350"/>
            <a:ext cx="44767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6D939E-3BB8-48E0-9D9F-DC1C7BF8C5A7}" type="slidenum">
              <a:rPr lang="en-GB" smtClean="0"/>
              <a:t>‹#›</a:t>
            </a:fld>
            <a:endParaRPr lang="en-GB"/>
          </a:p>
        </p:txBody>
      </p:sp>
      <p:pic>
        <p:nvPicPr>
          <p:cNvPr id="8" name="Picture 7" descr="Graphical user interface, text&#10;&#10;Description automatically generated">
            <a:extLst>
              <a:ext uri="{FF2B5EF4-FFF2-40B4-BE49-F238E27FC236}">
                <a16:creationId xmlns:a16="http://schemas.microsoft.com/office/drawing/2014/main" id="{A9BC46A0-62CE-4B53-87D5-932E9B919A0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38200" y="6302209"/>
            <a:ext cx="1324122" cy="523707"/>
          </a:xfrm>
          <a:prstGeom prst="rect">
            <a:avLst/>
          </a:prstGeom>
        </p:spPr>
      </p:pic>
      <p:pic>
        <p:nvPicPr>
          <p:cNvPr id="9" name="Picture 8" descr="Logo, company name&#10;&#10;Description automatically generated">
            <a:extLst>
              <a:ext uri="{FF2B5EF4-FFF2-40B4-BE49-F238E27FC236}">
                <a16:creationId xmlns:a16="http://schemas.microsoft.com/office/drawing/2014/main" id="{747FF145-AD1C-4765-A3F4-B0BCD2BFE0B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492866" y="6052532"/>
            <a:ext cx="805468" cy="805468"/>
          </a:xfrm>
          <a:prstGeom prst="rect">
            <a:avLst/>
          </a:prstGeom>
        </p:spPr>
      </p:pic>
      <p:pic>
        <p:nvPicPr>
          <p:cNvPr id="10" name="Picture 9" descr="Logo, company name&#10;&#10;Description automatically generated">
            <a:extLst>
              <a:ext uri="{FF2B5EF4-FFF2-40B4-BE49-F238E27FC236}">
                <a16:creationId xmlns:a16="http://schemas.microsoft.com/office/drawing/2014/main" id="{23766383-50B5-4AF0-9817-5A8374ADFC5B}"/>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814136" y="6326891"/>
            <a:ext cx="1150770" cy="416499"/>
          </a:xfrm>
          <a:prstGeom prst="rect">
            <a:avLst/>
          </a:prstGeom>
        </p:spPr>
      </p:pic>
    </p:spTree>
    <p:extLst>
      <p:ext uri="{BB962C8B-B14F-4D97-AF65-F5344CB8AC3E}">
        <p14:creationId xmlns:p14="http://schemas.microsoft.com/office/powerpoint/2010/main" val="173200402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SzPct val="75000"/>
        <a:buFontTx/>
        <a:buBlip>
          <a:blip r:embed="rId7"/>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SzPct val="75000"/>
        <a:buFontTx/>
        <a:buBlip>
          <a:blip r:embed="rId8"/>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51FEB-9609-4413-AE18-334E9BE12976}"/>
              </a:ext>
            </a:extLst>
          </p:cNvPr>
          <p:cNvSpPr>
            <a:spLocks noGrp="1"/>
          </p:cNvSpPr>
          <p:nvPr>
            <p:ph type="ctrTitle"/>
          </p:nvPr>
        </p:nvSpPr>
        <p:spPr>
          <a:xfrm>
            <a:off x="2192212" y="1075468"/>
            <a:ext cx="9144000" cy="2387600"/>
          </a:xfrm>
        </p:spPr>
        <p:txBody>
          <a:bodyPr/>
          <a:lstStyle/>
          <a:p>
            <a:r>
              <a:rPr lang="en-US" dirty="0"/>
              <a:t>Uncertainty quantification</a:t>
            </a:r>
            <a:endParaRPr lang="en-GB" dirty="0"/>
          </a:p>
        </p:txBody>
      </p:sp>
      <p:sp>
        <p:nvSpPr>
          <p:cNvPr id="3" name="Subtitle 2">
            <a:extLst>
              <a:ext uri="{FF2B5EF4-FFF2-40B4-BE49-F238E27FC236}">
                <a16:creationId xmlns:a16="http://schemas.microsoft.com/office/drawing/2014/main" id="{1D1EB020-CD78-4717-AD8A-1DFB8C0A5465}"/>
              </a:ext>
            </a:extLst>
          </p:cNvPr>
          <p:cNvSpPr>
            <a:spLocks noGrp="1"/>
          </p:cNvSpPr>
          <p:nvPr>
            <p:ph type="subTitle" idx="1"/>
          </p:nvPr>
        </p:nvSpPr>
        <p:spPr/>
        <p:txBody>
          <a:bodyPr/>
          <a:lstStyle/>
          <a:p>
            <a:r>
              <a:rPr lang="en-US" dirty="0"/>
              <a:t>Matteo Richiardi, CeMPA</a:t>
            </a:r>
            <a:endParaRPr lang="en-GB" dirty="0"/>
          </a:p>
        </p:txBody>
      </p:sp>
    </p:spTree>
    <p:extLst>
      <p:ext uri="{BB962C8B-B14F-4D97-AF65-F5344CB8AC3E}">
        <p14:creationId xmlns:p14="http://schemas.microsoft.com/office/powerpoint/2010/main" val="1264997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E1E3C-8913-567F-A52F-CB85247B127A}"/>
              </a:ext>
            </a:extLst>
          </p:cNvPr>
          <p:cNvSpPr>
            <a:spLocks noGrp="1"/>
          </p:cNvSpPr>
          <p:nvPr>
            <p:ph type="title"/>
          </p:nvPr>
        </p:nvSpPr>
        <p:spPr/>
        <p:txBody>
          <a:bodyPr/>
          <a:lstStyle/>
          <a:p>
            <a:r>
              <a:rPr lang="en-US" dirty="0"/>
              <a:t>Uncertainty in tax-benefit modelling</a:t>
            </a:r>
            <a:endParaRPr lang="en-GB" dirty="0"/>
          </a:p>
        </p:txBody>
      </p:sp>
      <p:sp>
        <p:nvSpPr>
          <p:cNvPr id="3" name="Content Placeholder 2">
            <a:extLst>
              <a:ext uri="{FF2B5EF4-FFF2-40B4-BE49-F238E27FC236}">
                <a16:creationId xmlns:a16="http://schemas.microsoft.com/office/drawing/2014/main" id="{83E4FD08-6C70-A771-3A7E-923699A11DF3}"/>
              </a:ext>
            </a:extLst>
          </p:cNvPr>
          <p:cNvSpPr>
            <a:spLocks noGrp="1"/>
          </p:cNvSpPr>
          <p:nvPr>
            <p:ph idx="1"/>
          </p:nvPr>
        </p:nvSpPr>
        <p:spPr/>
        <p:txBody>
          <a:bodyPr>
            <a:normAutofit lnSpcReduction="10000"/>
          </a:bodyPr>
          <a:lstStyle/>
          <a:p>
            <a:r>
              <a:rPr lang="en-US" dirty="0"/>
              <a:t>Input data </a:t>
            </a:r>
            <a:r>
              <a:rPr lang="en-US" dirty="0">
                <a:sym typeface="Wingdings" panose="05000000000000000000" pitchFamily="2" charset="2"/>
              </a:rPr>
              <a:t> Calibration?, Sensitivity</a:t>
            </a:r>
            <a:endParaRPr lang="en-US" dirty="0"/>
          </a:p>
          <a:p>
            <a:r>
              <a:rPr lang="en-US" dirty="0"/>
              <a:t>Model assumptions </a:t>
            </a:r>
            <a:r>
              <a:rPr lang="en-US" dirty="0">
                <a:sym typeface="Wingdings" panose="05000000000000000000" pitchFamily="2" charset="2"/>
              </a:rPr>
              <a:t> Sensitivity</a:t>
            </a:r>
            <a:endParaRPr lang="en-US" dirty="0"/>
          </a:p>
          <a:p>
            <a:r>
              <a:rPr lang="en-US" dirty="0"/>
              <a:t>Sample size </a:t>
            </a:r>
            <a:r>
              <a:rPr lang="en-US" dirty="0">
                <a:sym typeface="Wingdings" panose="05000000000000000000" pitchFamily="2" charset="2"/>
              </a:rPr>
              <a:t> Statistical analysis</a:t>
            </a:r>
            <a:endParaRPr lang="en-US" dirty="0"/>
          </a:p>
          <a:p>
            <a:endParaRPr lang="en-US" sz="2000" dirty="0"/>
          </a:p>
          <a:p>
            <a:pPr marL="0" indent="0">
              <a:buNone/>
            </a:pPr>
            <a:r>
              <a:rPr lang="en-US" sz="2000" dirty="0">
                <a:solidFill>
                  <a:srgbClr val="C00000"/>
                </a:solidFill>
              </a:rPr>
              <a:t>Literature:</a:t>
            </a:r>
          </a:p>
          <a:p>
            <a:pPr marL="0" indent="0">
              <a:buNone/>
            </a:pPr>
            <a:r>
              <a:rPr lang="en-US" sz="2000" dirty="0" err="1"/>
              <a:t>Pudney</a:t>
            </a:r>
            <a:r>
              <a:rPr lang="en-US" sz="2000" dirty="0"/>
              <a:t> &amp; Sutherland (1994), How reliable are microsimulation results? An analysis of the role of sampling error in a U.K. tax-benefit model, </a:t>
            </a:r>
            <a:r>
              <a:rPr lang="en-US" sz="2000" i="1" dirty="0"/>
              <a:t>Journal of Public Economics</a:t>
            </a:r>
            <a:r>
              <a:rPr lang="en-US" sz="2000" dirty="0"/>
              <a:t>, 53(3): 327-365</a:t>
            </a:r>
          </a:p>
          <a:p>
            <a:pPr marL="0" indent="0">
              <a:buNone/>
            </a:pPr>
            <a:r>
              <a:rPr lang="en-GB" sz="2000" dirty="0" err="1"/>
              <a:t>Goedemé</a:t>
            </a:r>
            <a:r>
              <a:rPr lang="en-GB" sz="2000" dirty="0"/>
              <a:t>, Van den Bosch, </a:t>
            </a:r>
            <a:r>
              <a:rPr lang="en-GB" sz="2000" dirty="0" err="1"/>
              <a:t>Salanauskaite</a:t>
            </a:r>
            <a:r>
              <a:rPr lang="en-GB" sz="2000" dirty="0"/>
              <a:t> &amp; </a:t>
            </a:r>
            <a:r>
              <a:rPr lang="en-GB" sz="2000" dirty="0" err="1"/>
              <a:t>Verbist</a:t>
            </a:r>
            <a:r>
              <a:rPr lang="en-GB" sz="2000" dirty="0"/>
              <a:t> (2013), Testing the Statistical Significance of Microsimulation Results: A Plea, </a:t>
            </a:r>
            <a:r>
              <a:rPr lang="en-GB" sz="2000" i="1" dirty="0"/>
              <a:t>International Journal of Microsimulation</a:t>
            </a:r>
            <a:r>
              <a:rPr lang="en-GB" sz="2000" dirty="0"/>
              <a:t>; 6(3): 50-77.</a:t>
            </a:r>
          </a:p>
          <a:p>
            <a:pPr marL="0" indent="0">
              <a:buNone/>
            </a:pPr>
            <a:r>
              <a:rPr lang="en-US" sz="2000" dirty="0"/>
              <a:t>McClelland, </a:t>
            </a:r>
            <a:r>
              <a:rPr lang="en-US" sz="2000" dirty="0" err="1"/>
              <a:t>Khitatrakun</a:t>
            </a:r>
            <a:r>
              <a:rPr lang="en-US" sz="2000" dirty="0"/>
              <a:t> 7 Lu (2020), Estimating Confidence Intervals in a Tax Microsimulation Model, </a:t>
            </a:r>
            <a:r>
              <a:rPr lang="en-US" sz="2000" i="1" dirty="0"/>
              <a:t>International Journal of Microsimulation, </a:t>
            </a:r>
            <a:r>
              <a:rPr lang="en-US" sz="2000" dirty="0"/>
              <a:t>13(2): 2-20</a:t>
            </a:r>
            <a:endParaRPr lang="en-GB" sz="2000" dirty="0"/>
          </a:p>
        </p:txBody>
      </p:sp>
      <p:sp>
        <p:nvSpPr>
          <p:cNvPr id="4" name="Slide Number Placeholder 3">
            <a:extLst>
              <a:ext uri="{FF2B5EF4-FFF2-40B4-BE49-F238E27FC236}">
                <a16:creationId xmlns:a16="http://schemas.microsoft.com/office/drawing/2014/main" id="{6497989F-FB3F-CCB9-4A37-194F1441402D}"/>
              </a:ext>
            </a:extLst>
          </p:cNvPr>
          <p:cNvSpPr>
            <a:spLocks noGrp="1"/>
          </p:cNvSpPr>
          <p:nvPr>
            <p:ph type="sldNum" sz="quarter" idx="12"/>
          </p:nvPr>
        </p:nvSpPr>
        <p:spPr/>
        <p:txBody>
          <a:bodyPr/>
          <a:lstStyle/>
          <a:p>
            <a:fld id="{713F5FA8-502F-4040-BB3A-C027D4B0F640}" type="slidenum">
              <a:rPr lang="en-GB" smtClean="0"/>
              <a:pPr/>
              <a:t>2</a:t>
            </a:fld>
            <a:endParaRPr lang="en-GB" dirty="0"/>
          </a:p>
        </p:txBody>
      </p:sp>
      <p:sp>
        <p:nvSpPr>
          <p:cNvPr id="5" name="Footer Placeholder 4">
            <a:extLst>
              <a:ext uri="{FF2B5EF4-FFF2-40B4-BE49-F238E27FC236}">
                <a16:creationId xmlns:a16="http://schemas.microsoft.com/office/drawing/2014/main" id="{A53AF251-7723-9021-EEE8-066B0B300B9A}"/>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765011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BEFAC-D89F-1544-2C62-56BB2F4A2254}"/>
              </a:ext>
            </a:extLst>
          </p:cNvPr>
          <p:cNvSpPr>
            <a:spLocks noGrp="1"/>
          </p:cNvSpPr>
          <p:nvPr>
            <p:ph type="title"/>
          </p:nvPr>
        </p:nvSpPr>
        <p:spPr/>
        <p:txBody>
          <a:bodyPr/>
          <a:lstStyle/>
          <a:p>
            <a:r>
              <a:rPr lang="en-US" dirty="0"/>
              <a:t>Literature</a:t>
            </a:r>
            <a:endParaRPr lang="en-GB" dirty="0"/>
          </a:p>
        </p:txBody>
      </p:sp>
      <p:sp>
        <p:nvSpPr>
          <p:cNvPr id="3" name="Content Placeholder 2">
            <a:extLst>
              <a:ext uri="{FF2B5EF4-FFF2-40B4-BE49-F238E27FC236}">
                <a16:creationId xmlns:a16="http://schemas.microsoft.com/office/drawing/2014/main" id="{5DE6D7D2-C250-DCB0-D647-EC8FBE9D4BD8}"/>
              </a:ext>
            </a:extLst>
          </p:cNvPr>
          <p:cNvSpPr>
            <a:spLocks noGrp="1"/>
          </p:cNvSpPr>
          <p:nvPr>
            <p:ph idx="1"/>
          </p:nvPr>
        </p:nvSpPr>
        <p:spPr/>
        <p:txBody>
          <a:bodyPr>
            <a:normAutofit fontScale="92500" lnSpcReduction="10000"/>
          </a:bodyPr>
          <a:lstStyle/>
          <a:p>
            <a:r>
              <a:rPr lang="en-US" dirty="0" err="1">
                <a:solidFill>
                  <a:srgbClr val="C00000"/>
                </a:solidFill>
              </a:rPr>
              <a:t>Pudney</a:t>
            </a:r>
            <a:r>
              <a:rPr lang="en-US" dirty="0">
                <a:solidFill>
                  <a:srgbClr val="C00000"/>
                </a:solidFill>
              </a:rPr>
              <a:t> and Sutherland (1994) </a:t>
            </a:r>
            <a:r>
              <a:rPr lang="en-US" dirty="0"/>
              <a:t>use asymptotic sampling theory for estimating confidence intervals around simulation results, and also provide formulas for the variance of many standard outcome measures. However, they do not consider differences between sub-populations or between systems.</a:t>
            </a:r>
          </a:p>
          <a:p>
            <a:r>
              <a:rPr lang="en-US" dirty="0" err="1">
                <a:solidFill>
                  <a:srgbClr val="C00000"/>
                </a:solidFill>
              </a:rPr>
              <a:t>Goedeme</a:t>
            </a:r>
            <a:r>
              <a:rPr lang="en-US" dirty="0">
                <a:solidFill>
                  <a:srgbClr val="C00000"/>
                </a:solidFill>
              </a:rPr>
              <a:t>’ et al. (2013) </a:t>
            </a:r>
            <a:r>
              <a:rPr lang="en-US" dirty="0"/>
              <a:t>also apply asymptotic sampling theory to compute confidence intervals around differences.</a:t>
            </a:r>
          </a:p>
          <a:p>
            <a:r>
              <a:rPr lang="en-US" dirty="0">
                <a:solidFill>
                  <a:srgbClr val="C00000"/>
                </a:solidFill>
              </a:rPr>
              <a:t>McClelland et al. (2020) </a:t>
            </a:r>
            <a:r>
              <a:rPr lang="en-US" dirty="0"/>
              <a:t>compare asymptotic and bootstrapped confidence intervals and conclude that “ in many cases the normal approximation is close to the bootstrap estimator but may differ for policy changes that affect a small number of taxpayers.” (sic!)</a:t>
            </a:r>
            <a:endParaRPr lang="en-GB" dirty="0"/>
          </a:p>
        </p:txBody>
      </p:sp>
      <p:sp>
        <p:nvSpPr>
          <p:cNvPr id="4" name="Slide Number Placeholder 3">
            <a:extLst>
              <a:ext uri="{FF2B5EF4-FFF2-40B4-BE49-F238E27FC236}">
                <a16:creationId xmlns:a16="http://schemas.microsoft.com/office/drawing/2014/main" id="{C8D30F20-C749-688B-F71F-0306243FEA96}"/>
              </a:ext>
            </a:extLst>
          </p:cNvPr>
          <p:cNvSpPr>
            <a:spLocks noGrp="1"/>
          </p:cNvSpPr>
          <p:nvPr>
            <p:ph type="sldNum" sz="quarter" idx="12"/>
          </p:nvPr>
        </p:nvSpPr>
        <p:spPr/>
        <p:txBody>
          <a:bodyPr/>
          <a:lstStyle/>
          <a:p>
            <a:fld id="{713F5FA8-502F-4040-BB3A-C027D4B0F640}" type="slidenum">
              <a:rPr lang="en-GB" smtClean="0"/>
              <a:pPr/>
              <a:t>3</a:t>
            </a:fld>
            <a:endParaRPr lang="en-GB" dirty="0"/>
          </a:p>
        </p:txBody>
      </p:sp>
      <p:sp>
        <p:nvSpPr>
          <p:cNvPr id="5" name="Footer Placeholder 4">
            <a:extLst>
              <a:ext uri="{FF2B5EF4-FFF2-40B4-BE49-F238E27FC236}">
                <a16:creationId xmlns:a16="http://schemas.microsoft.com/office/drawing/2014/main" id="{AF183EFE-1FAE-1203-068D-6C379AAB7A0A}"/>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4290464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03023-2833-4F13-4472-7E9EAC3C6363}"/>
              </a:ext>
            </a:extLst>
          </p:cNvPr>
          <p:cNvSpPr>
            <a:spLocks noGrp="1"/>
          </p:cNvSpPr>
          <p:nvPr>
            <p:ph type="title"/>
          </p:nvPr>
        </p:nvSpPr>
        <p:spPr/>
        <p:txBody>
          <a:bodyPr/>
          <a:lstStyle/>
          <a:p>
            <a:r>
              <a:rPr lang="en-US" dirty="0"/>
              <a:t>Calibration?</a:t>
            </a:r>
            <a:endParaRPr lang="en-GB" dirty="0"/>
          </a:p>
        </p:txBody>
      </p:sp>
      <p:sp>
        <p:nvSpPr>
          <p:cNvPr id="3" name="Content Placeholder 2">
            <a:extLst>
              <a:ext uri="{FF2B5EF4-FFF2-40B4-BE49-F238E27FC236}">
                <a16:creationId xmlns:a16="http://schemas.microsoft.com/office/drawing/2014/main" id="{3930D7B7-DDB7-E208-E337-9D42CA8667BA}"/>
              </a:ext>
            </a:extLst>
          </p:cNvPr>
          <p:cNvSpPr>
            <a:spLocks noGrp="1"/>
          </p:cNvSpPr>
          <p:nvPr>
            <p:ph idx="1"/>
          </p:nvPr>
        </p:nvSpPr>
        <p:spPr/>
        <p:txBody>
          <a:bodyPr/>
          <a:lstStyle/>
          <a:p>
            <a:r>
              <a:rPr lang="en-US" dirty="0"/>
              <a:t>Calibration (of input data) in principle avoided in UKOMD/EUROMOD</a:t>
            </a:r>
          </a:p>
          <a:p>
            <a:r>
              <a:rPr lang="en-US" dirty="0"/>
              <a:t>Calibration (of input data) can be distorting as weights are adjusted based on the output of the model without information on the reasons for over\under-simulation. </a:t>
            </a:r>
          </a:p>
          <a:p>
            <a:r>
              <a:rPr lang="en-US" dirty="0"/>
              <a:t>Calibration less controversial for take-up rates</a:t>
            </a:r>
            <a:endParaRPr lang="en-GB" dirty="0"/>
          </a:p>
        </p:txBody>
      </p:sp>
      <p:sp>
        <p:nvSpPr>
          <p:cNvPr id="4" name="Slide Number Placeholder 3">
            <a:extLst>
              <a:ext uri="{FF2B5EF4-FFF2-40B4-BE49-F238E27FC236}">
                <a16:creationId xmlns:a16="http://schemas.microsoft.com/office/drawing/2014/main" id="{A9DB3799-353D-6815-2091-EE6CED6005F7}"/>
              </a:ext>
            </a:extLst>
          </p:cNvPr>
          <p:cNvSpPr>
            <a:spLocks noGrp="1"/>
          </p:cNvSpPr>
          <p:nvPr>
            <p:ph type="sldNum" sz="quarter" idx="12"/>
          </p:nvPr>
        </p:nvSpPr>
        <p:spPr/>
        <p:txBody>
          <a:bodyPr/>
          <a:lstStyle/>
          <a:p>
            <a:fld id="{713F5FA8-502F-4040-BB3A-C027D4B0F640}" type="slidenum">
              <a:rPr lang="en-GB" smtClean="0"/>
              <a:pPr/>
              <a:t>4</a:t>
            </a:fld>
            <a:endParaRPr lang="en-GB" dirty="0"/>
          </a:p>
        </p:txBody>
      </p:sp>
      <p:sp>
        <p:nvSpPr>
          <p:cNvPr id="5" name="Footer Placeholder 4">
            <a:extLst>
              <a:ext uri="{FF2B5EF4-FFF2-40B4-BE49-F238E27FC236}">
                <a16:creationId xmlns:a16="http://schemas.microsoft.com/office/drawing/2014/main" id="{46B6BF3C-CFC9-AF80-7ECA-3066F00E97EE}"/>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970887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87791-443B-4545-2563-C6F2EC51AB8E}"/>
              </a:ext>
            </a:extLst>
          </p:cNvPr>
          <p:cNvSpPr>
            <a:spLocks noGrp="1"/>
          </p:cNvSpPr>
          <p:nvPr>
            <p:ph type="title"/>
          </p:nvPr>
        </p:nvSpPr>
        <p:spPr/>
        <p:txBody>
          <a:bodyPr/>
          <a:lstStyle/>
          <a:p>
            <a:r>
              <a:rPr lang="en-US" dirty="0"/>
              <a:t>Confidence intervals around model outcomes</a:t>
            </a:r>
            <a:endParaRPr lang="en-GB" dirty="0"/>
          </a:p>
        </p:txBody>
      </p:sp>
      <p:sp>
        <p:nvSpPr>
          <p:cNvPr id="3" name="Content Placeholder 2">
            <a:extLst>
              <a:ext uri="{FF2B5EF4-FFF2-40B4-BE49-F238E27FC236}">
                <a16:creationId xmlns:a16="http://schemas.microsoft.com/office/drawing/2014/main" id="{35B24ADA-AA19-A6D9-FE8B-EFB2C5BAA79A}"/>
              </a:ext>
            </a:extLst>
          </p:cNvPr>
          <p:cNvSpPr>
            <a:spLocks noGrp="1"/>
          </p:cNvSpPr>
          <p:nvPr>
            <p:ph idx="1"/>
          </p:nvPr>
        </p:nvSpPr>
        <p:spPr>
          <a:xfrm>
            <a:off x="748152" y="2277874"/>
            <a:ext cx="10515600" cy="4261038"/>
          </a:xfrm>
        </p:spPr>
        <p:txBody>
          <a:bodyPr/>
          <a:lstStyle/>
          <a:p>
            <a:pPr marL="514350" indent="-514350">
              <a:buSzPct val="100000"/>
              <a:buFont typeface="+mj-lt"/>
              <a:buAutoNum type="arabicPeriod"/>
            </a:pPr>
            <a:r>
              <a:rPr lang="en-US" dirty="0"/>
              <a:t>Is outcome for a given policy system statistically different </a:t>
            </a:r>
            <a:r>
              <a:rPr lang="en-US" i="1" dirty="0"/>
              <a:t>across population sub-group</a:t>
            </a:r>
            <a:r>
              <a:rPr lang="en-US" dirty="0"/>
              <a:t>s? </a:t>
            </a:r>
            <a:r>
              <a:rPr lang="en-US" dirty="0">
                <a:sym typeface="Wingdings" panose="05000000000000000000" pitchFamily="2" charset="2"/>
              </a:rPr>
              <a:t> </a:t>
            </a:r>
            <a:r>
              <a:rPr lang="en-US" dirty="0">
                <a:solidFill>
                  <a:srgbClr val="C00000"/>
                </a:solidFill>
                <a:sym typeface="Wingdings" panose="05000000000000000000" pitchFamily="2" charset="2"/>
              </a:rPr>
              <a:t>Effects of heterogeneity</a:t>
            </a:r>
            <a:br>
              <a:rPr lang="en-US" dirty="0">
                <a:solidFill>
                  <a:srgbClr val="C00000"/>
                </a:solidFill>
                <a:sym typeface="Wingdings" panose="05000000000000000000" pitchFamily="2" charset="2"/>
              </a:rPr>
            </a:br>
            <a:endParaRPr lang="en-US" dirty="0">
              <a:solidFill>
                <a:srgbClr val="C00000"/>
              </a:solidFill>
              <a:sym typeface="Wingdings" panose="05000000000000000000" pitchFamily="2" charset="2"/>
            </a:endParaRPr>
          </a:p>
          <a:p>
            <a:pPr marL="514350" indent="-514350">
              <a:buSzPct val="100000"/>
              <a:buFont typeface="+mj-lt"/>
              <a:buAutoNum type="arabicPeriod"/>
            </a:pPr>
            <a:r>
              <a:rPr lang="en-US" dirty="0"/>
              <a:t>Is outcome for a given population sub-group statistically different </a:t>
            </a:r>
            <a:r>
              <a:rPr lang="en-US" i="1" dirty="0"/>
              <a:t>across different policy systems</a:t>
            </a:r>
            <a:r>
              <a:rPr lang="en-US" dirty="0"/>
              <a:t>? </a:t>
            </a:r>
            <a:r>
              <a:rPr lang="en-US" dirty="0">
                <a:sym typeface="Wingdings" panose="05000000000000000000" pitchFamily="2" charset="2"/>
              </a:rPr>
              <a:t> </a:t>
            </a:r>
            <a:r>
              <a:rPr lang="en-US" dirty="0">
                <a:solidFill>
                  <a:srgbClr val="C00000"/>
                </a:solidFill>
                <a:sym typeface="Wingdings" panose="05000000000000000000" pitchFamily="2" charset="2"/>
              </a:rPr>
              <a:t>Effects of a reform</a:t>
            </a:r>
            <a:br>
              <a:rPr lang="en-US" dirty="0">
                <a:solidFill>
                  <a:srgbClr val="C00000"/>
                </a:solidFill>
                <a:sym typeface="Wingdings" panose="05000000000000000000" pitchFamily="2" charset="2"/>
              </a:rPr>
            </a:br>
            <a:endParaRPr lang="en-US" dirty="0">
              <a:solidFill>
                <a:srgbClr val="C00000"/>
              </a:solidFill>
              <a:sym typeface="Wingdings" panose="05000000000000000000" pitchFamily="2" charset="2"/>
            </a:endParaRPr>
          </a:p>
          <a:p>
            <a:pPr marL="514350" indent="-514350">
              <a:buSzPct val="100000"/>
              <a:buFont typeface="+mj-lt"/>
              <a:buAutoNum type="arabicPeriod"/>
            </a:pPr>
            <a:r>
              <a:rPr lang="en-US" dirty="0"/>
              <a:t>Is the effect of a reform statistically different across population sub-groups? </a:t>
            </a:r>
            <a:r>
              <a:rPr lang="en-US" dirty="0">
                <a:sym typeface="Wingdings" panose="05000000000000000000" pitchFamily="2" charset="2"/>
              </a:rPr>
              <a:t> </a:t>
            </a:r>
            <a:r>
              <a:rPr lang="en-US" dirty="0">
                <a:solidFill>
                  <a:srgbClr val="C00000"/>
                </a:solidFill>
                <a:sym typeface="Wingdings" panose="05000000000000000000" pitchFamily="2" charset="2"/>
              </a:rPr>
              <a:t>Heterogeneity of the effects of a reform</a:t>
            </a:r>
            <a:endParaRPr lang="en-GB" dirty="0">
              <a:solidFill>
                <a:srgbClr val="C00000"/>
              </a:solidFill>
            </a:endParaRPr>
          </a:p>
        </p:txBody>
      </p:sp>
      <p:sp>
        <p:nvSpPr>
          <p:cNvPr id="4" name="Slide Number Placeholder 3">
            <a:extLst>
              <a:ext uri="{FF2B5EF4-FFF2-40B4-BE49-F238E27FC236}">
                <a16:creationId xmlns:a16="http://schemas.microsoft.com/office/drawing/2014/main" id="{B3FF295E-04AB-F677-5153-6229FDC31250}"/>
              </a:ext>
            </a:extLst>
          </p:cNvPr>
          <p:cNvSpPr>
            <a:spLocks noGrp="1"/>
          </p:cNvSpPr>
          <p:nvPr>
            <p:ph type="sldNum" sz="quarter" idx="12"/>
          </p:nvPr>
        </p:nvSpPr>
        <p:spPr/>
        <p:txBody>
          <a:bodyPr/>
          <a:lstStyle/>
          <a:p>
            <a:fld id="{713F5FA8-502F-4040-BB3A-C027D4B0F640}" type="slidenum">
              <a:rPr lang="en-GB" smtClean="0"/>
              <a:pPr/>
              <a:t>5</a:t>
            </a:fld>
            <a:endParaRPr lang="en-GB" dirty="0"/>
          </a:p>
        </p:txBody>
      </p:sp>
      <p:sp>
        <p:nvSpPr>
          <p:cNvPr id="5" name="Footer Placeholder 4">
            <a:extLst>
              <a:ext uri="{FF2B5EF4-FFF2-40B4-BE49-F238E27FC236}">
                <a16:creationId xmlns:a16="http://schemas.microsoft.com/office/drawing/2014/main" id="{08ADF9D3-08B9-03E8-B7CB-0A89B9E20557}"/>
              </a:ext>
            </a:extLst>
          </p:cNvPr>
          <p:cNvSpPr>
            <a:spLocks noGrp="1"/>
          </p:cNvSpPr>
          <p:nvPr>
            <p:ph type="ftr" sz="quarter" idx="3"/>
          </p:nvPr>
        </p:nvSpPr>
        <p:spPr/>
        <p:txBody>
          <a:bodyPr/>
          <a:lstStyle/>
          <a:p>
            <a:endParaRPr lang="en-GB" dirty="0"/>
          </a:p>
        </p:txBody>
      </p:sp>
      <p:sp>
        <p:nvSpPr>
          <p:cNvPr id="12" name="Oval 11">
            <a:extLst>
              <a:ext uri="{FF2B5EF4-FFF2-40B4-BE49-F238E27FC236}">
                <a16:creationId xmlns:a16="http://schemas.microsoft.com/office/drawing/2014/main" id="{EDCA6D56-91AA-54E2-115E-3799239CAA37}"/>
              </a:ext>
            </a:extLst>
          </p:cNvPr>
          <p:cNvSpPr/>
          <p:nvPr/>
        </p:nvSpPr>
        <p:spPr>
          <a:xfrm>
            <a:off x="671954" y="2260622"/>
            <a:ext cx="556194" cy="50033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C400870D-CB4A-1D2B-33E2-E437C2A69D2E}"/>
              </a:ext>
            </a:extLst>
          </p:cNvPr>
          <p:cNvSpPr/>
          <p:nvPr/>
        </p:nvSpPr>
        <p:spPr>
          <a:xfrm>
            <a:off x="650151" y="3536335"/>
            <a:ext cx="556194" cy="50033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2C96DE21-DD81-AB81-FC3C-E068BF026C58}"/>
              </a:ext>
            </a:extLst>
          </p:cNvPr>
          <p:cNvSpPr/>
          <p:nvPr/>
        </p:nvSpPr>
        <p:spPr>
          <a:xfrm>
            <a:off x="650151" y="4810165"/>
            <a:ext cx="556194" cy="50033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79529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87791-443B-4545-2563-C6F2EC51AB8E}"/>
              </a:ext>
            </a:extLst>
          </p:cNvPr>
          <p:cNvSpPr>
            <a:spLocks noGrp="1"/>
          </p:cNvSpPr>
          <p:nvPr>
            <p:ph type="title"/>
          </p:nvPr>
        </p:nvSpPr>
        <p:spPr/>
        <p:txBody>
          <a:bodyPr/>
          <a:lstStyle/>
          <a:p>
            <a:r>
              <a:rPr lang="en-US" dirty="0"/>
              <a:t>Confidence intervals around model outcomes</a:t>
            </a:r>
            <a:endParaRPr lang="en-GB" dirty="0"/>
          </a:p>
        </p:txBody>
      </p:sp>
      <p:sp>
        <p:nvSpPr>
          <p:cNvPr id="3" name="Content Placeholder 2">
            <a:extLst>
              <a:ext uri="{FF2B5EF4-FFF2-40B4-BE49-F238E27FC236}">
                <a16:creationId xmlns:a16="http://schemas.microsoft.com/office/drawing/2014/main" id="{35B24ADA-AA19-A6D9-FE8B-EFB2C5BAA79A}"/>
              </a:ext>
            </a:extLst>
          </p:cNvPr>
          <p:cNvSpPr>
            <a:spLocks noGrp="1"/>
          </p:cNvSpPr>
          <p:nvPr>
            <p:ph idx="1"/>
          </p:nvPr>
        </p:nvSpPr>
        <p:spPr>
          <a:xfrm>
            <a:off x="774032" y="2484407"/>
            <a:ext cx="10515600" cy="3692555"/>
          </a:xfrm>
        </p:spPr>
        <p:txBody>
          <a:bodyPr/>
          <a:lstStyle/>
          <a:p>
            <a:pPr marL="514350" indent="-514350">
              <a:buSzPct val="100000"/>
              <a:buFont typeface="+mj-lt"/>
              <a:buAutoNum type="arabicPeriod"/>
            </a:pPr>
            <a:r>
              <a:rPr lang="en-US" dirty="0"/>
              <a:t>Is outcome for a given policy system statistically different </a:t>
            </a:r>
            <a:r>
              <a:rPr lang="en-US" i="1" dirty="0"/>
              <a:t>across population sub-group</a:t>
            </a:r>
            <a:r>
              <a:rPr lang="en-US" dirty="0"/>
              <a:t>s? </a:t>
            </a:r>
            <a:r>
              <a:rPr lang="en-US" dirty="0">
                <a:sym typeface="Wingdings" panose="05000000000000000000" pitchFamily="2" charset="2"/>
              </a:rPr>
              <a:t> </a:t>
            </a:r>
            <a:r>
              <a:rPr lang="en-US" dirty="0">
                <a:solidFill>
                  <a:srgbClr val="C00000"/>
                </a:solidFill>
                <a:sym typeface="Wingdings" panose="05000000000000000000" pitchFamily="2" charset="2"/>
              </a:rPr>
              <a:t>Effects of heterogeneity</a:t>
            </a:r>
          </a:p>
          <a:p>
            <a:pPr marL="0" indent="0">
              <a:buNone/>
            </a:pPr>
            <a:endParaRPr lang="en-US" dirty="0">
              <a:solidFill>
                <a:srgbClr val="C00000"/>
              </a:solidFill>
            </a:endParaRPr>
          </a:p>
        </p:txBody>
      </p:sp>
      <p:sp>
        <p:nvSpPr>
          <p:cNvPr id="4" name="Slide Number Placeholder 3">
            <a:extLst>
              <a:ext uri="{FF2B5EF4-FFF2-40B4-BE49-F238E27FC236}">
                <a16:creationId xmlns:a16="http://schemas.microsoft.com/office/drawing/2014/main" id="{B3FF295E-04AB-F677-5153-6229FDC31250}"/>
              </a:ext>
            </a:extLst>
          </p:cNvPr>
          <p:cNvSpPr>
            <a:spLocks noGrp="1"/>
          </p:cNvSpPr>
          <p:nvPr>
            <p:ph type="sldNum" sz="quarter" idx="12"/>
          </p:nvPr>
        </p:nvSpPr>
        <p:spPr/>
        <p:txBody>
          <a:bodyPr/>
          <a:lstStyle/>
          <a:p>
            <a:fld id="{713F5FA8-502F-4040-BB3A-C027D4B0F640}" type="slidenum">
              <a:rPr lang="en-GB" smtClean="0"/>
              <a:pPr/>
              <a:t>6</a:t>
            </a:fld>
            <a:endParaRPr lang="en-GB" dirty="0"/>
          </a:p>
        </p:txBody>
      </p:sp>
      <p:sp>
        <p:nvSpPr>
          <p:cNvPr id="5" name="Footer Placeholder 4">
            <a:extLst>
              <a:ext uri="{FF2B5EF4-FFF2-40B4-BE49-F238E27FC236}">
                <a16:creationId xmlns:a16="http://schemas.microsoft.com/office/drawing/2014/main" id="{08ADF9D3-08B9-03E8-B7CB-0A89B9E20557}"/>
              </a:ext>
            </a:extLst>
          </p:cNvPr>
          <p:cNvSpPr>
            <a:spLocks noGrp="1"/>
          </p:cNvSpPr>
          <p:nvPr>
            <p:ph type="ftr" sz="quarter" idx="3"/>
          </p:nvPr>
        </p:nvSpPr>
        <p:spPr/>
        <p:txBody>
          <a:bodyPr/>
          <a:lstStyle/>
          <a:p>
            <a:endParaRPr lang="en-GB" dirty="0"/>
          </a:p>
        </p:txBody>
      </p:sp>
      <p:pic>
        <p:nvPicPr>
          <p:cNvPr id="7" name="Picture 6">
            <a:extLst>
              <a:ext uri="{FF2B5EF4-FFF2-40B4-BE49-F238E27FC236}">
                <a16:creationId xmlns:a16="http://schemas.microsoft.com/office/drawing/2014/main" id="{5F75BCCC-6E8A-48A4-5060-007A4C74E5BB}"/>
              </a:ext>
            </a:extLst>
          </p:cNvPr>
          <p:cNvPicPr>
            <a:picLocks noChangeAspect="1"/>
          </p:cNvPicPr>
          <p:nvPr/>
        </p:nvPicPr>
        <p:blipFill>
          <a:blip r:embed="rId2"/>
          <a:stretch>
            <a:fillRect/>
          </a:stretch>
        </p:blipFill>
        <p:spPr>
          <a:xfrm>
            <a:off x="3533943" y="3817637"/>
            <a:ext cx="5124114" cy="599088"/>
          </a:xfrm>
          <a:prstGeom prst="rect">
            <a:avLst/>
          </a:prstGeom>
        </p:spPr>
      </p:pic>
      <p:sp>
        <p:nvSpPr>
          <p:cNvPr id="6" name="Oval 5">
            <a:extLst>
              <a:ext uri="{FF2B5EF4-FFF2-40B4-BE49-F238E27FC236}">
                <a16:creationId xmlns:a16="http://schemas.microsoft.com/office/drawing/2014/main" id="{EAC1ED1F-DE12-A4CD-9CCD-B36EA2094E3E}"/>
              </a:ext>
            </a:extLst>
          </p:cNvPr>
          <p:cNvSpPr/>
          <p:nvPr/>
        </p:nvSpPr>
        <p:spPr>
          <a:xfrm>
            <a:off x="696395" y="2467155"/>
            <a:ext cx="556194" cy="50033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9396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FEC1481-8BDE-119F-3A1B-BC2BEC39B0C1}"/>
              </a:ext>
            </a:extLst>
          </p:cNvPr>
          <p:cNvPicPr>
            <a:picLocks noChangeAspect="1"/>
          </p:cNvPicPr>
          <p:nvPr/>
        </p:nvPicPr>
        <p:blipFill>
          <a:blip r:embed="rId2"/>
          <a:stretch>
            <a:fillRect/>
          </a:stretch>
        </p:blipFill>
        <p:spPr>
          <a:xfrm>
            <a:off x="3703870" y="3790655"/>
            <a:ext cx="5198323" cy="667439"/>
          </a:xfrm>
          <a:prstGeom prst="rect">
            <a:avLst/>
          </a:prstGeom>
        </p:spPr>
      </p:pic>
      <p:sp>
        <p:nvSpPr>
          <p:cNvPr id="2" name="Title 1">
            <a:extLst>
              <a:ext uri="{FF2B5EF4-FFF2-40B4-BE49-F238E27FC236}">
                <a16:creationId xmlns:a16="http://schemas.microsoft.com/office/drawing/2014/main" id="{EAC87791-443B-4545-2563-C6F2EC51AB8E}"/>
              </a:ext>
            </a:extLst>
          </p:cNvPr>
          <p:cNvSpPr>
            <a:spLocks noGrp="1"/>
          </p:cNvSpPr>
          <p:nvPr>
            <p:ph type="title"/>
          </p:nvPr>
        </p:nvSpPr>
        <p:spPr/>
        <p:txBody>
          <a:bodyPr/>
          <a:lstStyle/>
          <a:p>
            <a:r>
              <a:rPr lang="en-US" dirty="0"/>
              <a:t>Confidence intervals around model outcomes</a:t>
            </a:r>
            <a:endParaRPr lang="en-GB" dirty="0"/>
          </a:p>
        </p:txBody>
      </p:sp>
      <p:sp>
        <p:nvSpPr>
          <p:cNvPr id="3" name="Content Placeholder 2">
            <a:extLst>
              <a:ext uri="{FF2B5EF4-FFF2-40B4-BE49-F238E27FC236}">
                <a16:creationId xmlns:a16="http://schemas.microsoft.com/office/drawing/2014/main" id="{35B24ADA-AA19-A6D9-FE8B-EFB2C5BAA79A}"/>
              </a:ext>
            </a:extLst>
          </p:cNvPr>
          <p:cNvSpPr>
            <a:spLocks noGrp="1"/>
          </p:cNvSpPr>
          <p:nvPr>
            <p:ph idx="1"/>
          </p:nvPr>
        </p:nvSpPr>
        <p:spPr>
          <a:xfrm>
            <a:off x="774032" y="2484407"/>
            <a:ext cx="10515600" cy="3692555"/>
          </a:xfrm>
        </p:spPr>
        <p:txBody>
          <a:bodyPr/>
          <a:lstStyle/>
          <a:p>
            <a:pPr marL="514350" indent="-514350">
              <a:buSzPct val="100000"/>
              <a:buFont typeface="+mj-lt"/>
              <a:buAutoNum type="arabicPeriod" startAt="2"/>
            </a:pPr>
            <a:r>
              <a:rPr lang="en-US" dirty="0"/>
              <a:t>Is outcome for a given population sub-group statistically different </a:t>
            </a:r>
            <a:r>
              <a:rPr lang="en-US" i="1" dirty="0"/>
              <a:t>across different policy systems</a:t>
            </a:r>
            <a:r>
              <a:rPr lang="en-US" dirty="0"/>
              <a:t>? </a:t>
            </a:r>
            <a:r>
              <a:rPr lang="en-US" dirty="0">
                <a:sym typeface="Wingdings" panose="05000000000000000000" pitchFamily="2" charset="2"/>
              </a:rPr>
              <a:t> </a:t>
            </a:r>
            <a:r>
              <a:rPr lang="en-US" dirty="0">
                <a:solidFill>
                  <a:srgbClr val="C00000"/>
                </a:solidFill>
                <a:sym typeface="Wingdings" panose="05000000000000000000" pitchFamily="2" charset="2"/>
              </a:rPr>
              <a:t>Effects of a reform</a:t>
            </a:r>
          </a:p>
          <a:p>
            <a:pPr marL="0" indent="0">
              <a:buNone/>
            </a:pPr>
            <a:endParaRPr lang="en-US" dirty="0">
              <a:solidFill>
                <a:srgbClr val="C00000"/>
              </a:solidFill>
            </a:endParaRPr>
          </a:p>
        </p:txBody>
      </p:sp>
      <p:sp>
        <p:nvSpPr>
          <p:cNvPr id="4" name="Slide Number Placeholder 3">
            <a:extLst>
              <a:ext uri="{FF2B5EF4-FFF2-40B4-BE49-F238E27FC236}">
                <a16:creationId xmlns:a16="http://schemas.microsoft.com/office/drawing/2014/main" id="{B3FF295E-04AB-F677-5153-6229FDC31250}"/>
              </a:ext>
            </a:extLst>
          </p:cNvPr>
          <p:cNvSpPr>
            <a:spLocks noGrp="1"/>
          </p:cNvSpPr>
          <p:nvPr>
            <p:ph type="sldNum" sz="quarter" idx="12"/>
          </p:nvPr>
        </p:nvSpPr>
        <p:spPr/>
        <p:txBody>
          <a:bodyPr/>
          <a:lstStyle/>
          <a:p>
            <a:fld id="{713F5FA8-502F-4040-BB3A-C027D4B0F640}" type="slidenum">
              <a:rPr lang="en-GB" smtClean="0"/>
              <a:pPr/>
              <a:t>7</a:t>
            </a:fld>
            <a:endParaRPr lang="en-GB" dirty="0"/>
          </a:p>
        </p:txBody>
      </p:sp>
      <p:sp>
        <p:nvSpPr>
          <p:cNvPr id="5" name="Footer Placeholder 4">
            <a:extLst>
              <a:ext uri="{FF2B5EF4-FFF2-40B4-BE49-F238E27FC236}">
                <a16:creationId xmlns:a16="http://schemas.microsoft.com/office/drawing/2014/main" id="{08ADF9D3-08B9-03E8-B7CB-0A89B9E20557}"/>
              </a:ext>
            </a:extLst>
          </p:cNvPr>
          <p:cNvSpPr>
            <a:spLocks noGrp="1"/>
          </p:cNvSpPr>
          <p:nvPr>
            <p:ph type="ftr" sz="quarter" idx="3"/>
          </p:nvPr>
        </p:nvSpPr>
        <p:spPr/>
        <p:txBody>
          <a:bodyPr/>
          <a:lstStyle/>
          <a:p>
            <a:endParaRPr lang="en-GB" dirty="0"/>
          </a:p>
        </p:txBody>
      </p:sp>
      <p:sp>
        <p:nvSpPr>
          <p:cNvPr id="9" name="Oval 8">
            <a:extLst>
              <a:ext uri="{FF2B5EF4-FFF2-40B4-BE49-F238E27FC236}">
                <a16:creationId xmlns:a16="http://schemas.microsoft.com/office/drawing/2014/main" id="{15EA601C-C2A2-A194-A82C-D71AF0444D9B}"/>
              </a:ext>
            </a:extLst>
          </p:cNvPr>
          <p:cNvSpPr/>
          <p:nvPr/>
        </p:nvSpPr>
        <p:spPr>
          <a:xfrm>
            <a:off x="696395" y="2467155"/>
            <a:ext cx="556194" cy="50033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23154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B216A2F-9A92-FEED-C642-CE96F3A1B5C8}"/>
              </a:ext>
            </a:extLst>
          </p:cNvPr>
          <p:cNvPicPr>
            <a:picLocks noChangeAspect="1"/>
          </p:cNvPicPr>
          <p:nvPr/>
        </p:nvPicPr>
        <p:blipFill>
          <a:blip r:embed="rId2"/>
          <a:stretch>
            <a:fillRect/>
          </a:stretch>
        </p:blipFill>
        <p:spPr>
          <a:xfrm>
            <a:off x="3483313" y="3820046"/>
            <a:ext cx="7806319" cy="1539613"/>
          </a:xfrm>
          <a:prstGeom prst="rect">
            <a:avLst/>
          </a:prstGeom>
        </p:spPr>
      </p:pic>
      <p:sp>
        <p:nvSpPr>
          <p:cNvPr id="2" name="Title 1">
            <a:extLst>
              <a:ext uri="{FF2B5EF4-FFF2-40B4-BE49-F238E27FC236}">
                <a16:creationId xmlns:a16="http://schemas.microsoft.com/office/drawing/2014/main" id="{EAC87791-443B-4545-2563-C6F2EC51AB8E}"/>
              </a:ext>
            </a:extLst>
          </p:cNvPr>
          <p:cNvSpPr>
            <a:spLocks noGrp="1"/>
          </p:cNvSpPr>
          <p:nvPr>
            <p:ph type="title"/>
          </p:nvPr>
        </p:nvSpPr>
        <p:spPr/>
        <p:txBody>
          <a:bodyPr/>
          <a:lstStyle/>
          <a:p>
            <a:r>
              <a:rPr lang="en-US" dirty="0"/>
              <a:t>Confidence intervals around model outcomes</a:t>
            </a:r>
            <a:endParaRPr lang="en-GB" dirty="0"/>
          </a:p>
        </p:txBody>
      </p:sp>
      <p:sp>
        <p:nvSpPr>
          <p:cNvPr id="3" name="Content Placeholder 2">
            <a:extLst>
              <a:ext uri="{FF2B5EF4-FFF2-40B4-BE49-F238E27FC236}">
                <a16:creationId xmlns:a16="http://schemas.microsoft.com/office/drawing/2014/main" id="{35B24ADA-AA19-A6D9-FE8B-EFB2C5BAA79A}"/>
              </a:ext>
            </a:extLst>
          </p:cNvPr>
          <p:cNvSpPr>
            <a:spLocks noGrp="1"/>
          </p:cNvSpPr>
          <p:nvPr>
            <p:ph idx="1"/>
          </p:nvPr>
        </p:nvSpPr>
        <p:spPr>
          <a:xfrm>
            <a:off x="774032" y="2484407"/>
            <a:ext cx="10515600" cy="3692555"/>
          </a:xfrm>
        </p:spPr>
        <p:txBody>
          <a:bodyPr/>
          <a:lstStyle/>
          <a:p>
            <a:pPr marL="514350" indent="-514350">
              <a:buSzPct val="100000"/>
              <a:buFont typeface="+mj-lt"/>
              <a:buAutoNum type="arabicPeriod" startAt="3"/>
            </a:pPr>
            <a:r>
              <a:rPr lang="en-US" dirty="0"/>
              <a:t>Is the effect of a reform statistically different across population sub-groups? </a:t>
            </a:r>
            <a:r>
              <a:rPr lang="en-US" dirty="0">
                <a:sym typeface="Wingdings" panose="05000000000000000000" pitchFamily="2" charset="2"/>
              </a:rPr>
              <a:t> </a:t>
            </a:r>
            <a:r>
              <a:rPr lang="en-US" dirty="0">
                <a:solidFill>
                  <a:srgbClr val="C00000"/>
                </a:solidFill>
                <a:sym typeface="Wingdings" panose="05000000000000000000" pitchFamily="2" charset="2"/>
              </a:rPr>
              <a:t>Heterogeneity of the effects of a reform</a:t>
            </a:r>
            <a:endParaRPr lang="en-GB" dirty="0">
              <a:solidFill>
                <a:srgbClr val="C00000"/>
              </a:solidFill>
            </a:endParaRPr>
          </a:p>
          <a:p>
            <a:pPr marL="0" indent="0">
              <a:buNone/>
            </a:pPr>
            <a:endParaRPr lang="en-US" dirty="0">
              <a:solidFill>
                <a:srgbClr val="C00000"/>
              </a:solidFill>
            </a:endParaRPr>
          </a:p>
        </p:txBody>
      </p:sp>
      <p:sp>
        <p:nvSpPr>
          <p:cNvPr id="4" name="Slide Number Placeholder 3">
            <a:extLst>
              <a:ext uri="{FF2B5EF4-FFF2-40B4-BE49-F238E27FC236}">
                <a16:creationId xmlns:a16="http://schemas.microsoft.com/office/drawing/2014/main" id="{B3FF295E-04AB-F677-5153-6229FDC31250}"/>
              </a:ext>
            </a:extLst>
          </p:cNvPr>
          <p:cNvSpPr>
            <a:spLocks noGrp="1"/>
          </p:cNvSpPr>
          <p:nvPr>
            <p:ph type="sldNum" sz="quarter" idx="12"/>
          </p:nvPr>
        </p:nvSpPr>
        <p:spPr/>
        <p:txBody>
          <a:bodyPr/>
          <a:lstStyle/>
          <a:p>
            <a:fld id="{713F5FA8-502F-4040-BB3A-C027D4B0F640}" type="slidenum">
              <a:rPr lang="en-GB" smtClean="0"/>
              <a:pPr/>
              <a:t>8</a:t>
            </a:fld>
            <a:endParaRPr lang="en-GB" dirty="0"/>
          </a:p>
        </p:txBody>
      </p:sp>
      <p:sp>
        <p:nvSpPr>
          <p:cNvPr id="5" name="Footer Placeholder 4">
            <a:extLst>
              <a:ext uri="{FF2B5EF4-FFF2-40B4-BE49-F238E27FC236}">
                <a16:creationId xmlns:a16="http://schemas.microsoft.com/office/drawing/2014/main" id="{08ADF9D3-08B9-03E8-B7CB-0A89B9E20557}"/>
              </a:ext>
            </a:extLst>
          </p:cNvPr>
          <p:cNvSpPr>
            <a:spLocks noGrp="1"/>
          </p:cNvSpPr>
          <p:nvPr>
            <p:ph type="ftr" sz="quarter" idx="3"/>
          </p:nvPr>
        </p:nvSpPr>
        <p:spPr/>
        <p:txBody>
          <a:bodyPr/>
          <a:lstStyle/>
          <a:p>
            <a:endParaRPr lang="en-GB" dirty="0"/>
          </a:p>
        </p:txBody>
      </p:sp>
      <p:sp>
        <p:nvSpPr>
          <p:cNvPr id="8" name="Oval 7">
            <a:extLst>
              <a:ext uri="{FF2B5EF4-FFF2-40B4-BE49-F238E27FC236}">
                <a16:creationId xmlns:a16="http://schemas.microsoft.com/office/drawing/2014/main" id="{02881092-4245-72E4-1CA8-118A68E6E6F8}"/>
              </a:ext>
            </a:extLst>
          </p:cNvPr>
          <p:cNvSpPr/>
          <p:nvPr/>
        </p:nvSpPr>
        <p:spPr>
          <a:xfrm>
            <a:off x="696395" y="2467155"/>
            <a:ext cx="556194" cy="500331"/>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48591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30094-738C-9EDC-ECD7-7FAF11B6FAF6}"/>
              </a:ext>
            </a:extLst>
          </p:cNvPr>
          <p:cNvSpPr>
            <a:spLocks noGrp="1"/>
          </p:cNvSpPr>
          <p:nvPr>
            <p:ph type="title"/>
          </p:nvPr>
        </p:nvSpPr>
        <p:spPr>
          <a:xfrm>
            <a:off x="677383" y="363736"/>
            <a:ext cx="10515600" cy="1325563"/>
          </a:xfrm>
        </p:spPr>
        <p:txBody>
          <a:bodyPr/>
          <a:lstStyle/>
          <a:p>
            <a:r>
              <a:rPr lang="en-US" dirty="0"/>
              <a:t>How to consider weights</a:t>
            </a:r>
            <a:endParaRPr lang="en-GB" dirty="0"/>
          </a:p>
        </p:txBody>
      </p:sp>
      <p:sp>
        <p:nvSpPr>
          <p:cNvPr id="3" name="Content Placeholder 2">
            <a:extLst>
              <a:ext uri="{FF2B5EF4-FFF2-40B4-BE49-F238E27FC236}">
                <a16:creationId xmlns:a16="http://schemas.microsoft.com/office/drawing/2014/main" id="{4CBF34A0-7090-C859-648C-61D46EE87853}"/>
              </a:ext>
            </a:extLst>
          </p:cNvPr>
          <p:cNvSpPr>
            <a:spLocks noGrp="1"/>
          </p:cNvSpPr>
          <p:nvPr>
            <p:ph idx="1"/>
          </p:nvPr>
        </p:nvSpPr>
        <p:spPr>
          <a:xfrm>
            <a:off x="756779" y="2717321"/>
            <a:ext cx="10515600" cy="3459642"/>
          </a:xfrm>
        </p:spPr>
        <p:txBody>
          <a:bodyPr/>
          <a:lstStyle/>
          <a:p>
            <a:r>
              <a:rPr lang="en-US" dirty="0"/>
              <a:t>The hard way: use the appropriate formulas</a:t>
            </a:r>
          </a:p>
          <a:p>
            <a:r>
              <a:rPr lang="en-US" dirty="0"/>
              <a:t>The easy way: de-weight the data</a:t>
            </a:r>
            <a:endParaRPr lang="en-GB" dirty="0"/>
          </a:p>
        </p:txBody>
      </p:sp>
      <p:sp>
        <p:nvSpPr>
          <p:cNvPr id="4" name="Slide Number Placeholder 3">
            <a:extLst>
              <a:ext uri="{FF2B5EF4-FFF2-40B4-BE49-F238E27FC236}">
                <a16:creationId xmlns:a16="http://schemas.microsoft.com/office/drawing/2014/main" id="{E6EB91FC-AB9F-AB2E-01F1-6743398F9B7D}"/>
              </a:ext>
            </a:extLst>
          </p:cNvPr>
          <p:cNvSpPr>
            <a:spLocks noGrp="1"/>
          </p:cNvSpPr>
          <p:nvPr>
            <p:ph type="sldNum" sz="quarter" idx="12"/>
          </p:nvPr>
        </p:nvSpPr>
        <p:spPr/>
        <p:txBody>
          <a:bodyPr/>
          <a:lstStyle/>
          <a:p>
            <a:fld id="{713F5FA8-502F-4040-BB3A-C027D4B0F640}" type="slidenum">
              <a:rPr lang="en-GB" smtClean="0"/>
              <a:pPr/>
              <a:t>9</a:t>
            </a:fld>
            <a:endParaRPr lang="en-GB" dirty="0"/>
          </a:p>
        </p:txBody>
      </p:sp>
      <p:sp>
        <p:nvSpPr>
          <p:cNvPr id="5" name="Footer Placeholder 4">
            <a:extLst>
              <a:ext uri="{FF2B5EF4-FFF2-40B4-BE49-F238E27FC236}">
                <a16:creationId xmlns:a16="http://schemas.microsoft.com/office/drawing/2014/main" id="{A5EEB182-456F-4AD1-5D8A-795DEC1831A7}"/>
              </a:ext>
            </a:extLst>
          </p:cNvPr>
          <p:cNvSpPr>
            <a:spLocks noGrp="1"/>
          </p:cNvSpPr>
          <p:nvPr>
            <p:ph type="ftr" sz="quarter" idx="3"/>
          </p:nvPr>
        </p:nvSpPr>
        <p:spPr/>
        <p:txBody>
          <a:bodyPr/>
          <a:lstStyle/>
          <a:p>
            <a:endParaRPr lang="en-GB" dirty="0"/>
          </a:p>
        </p:txBody>
      </p:sp>
    </p:spTree>
    <p:extLst>
      <p:ext uri="{BB962C8B-B14F-4D97-AF65-F5344CB8AC3E}">
        <p14:creationId xmlns:p14="http://schemas.microsoft.com/office/powerpoint/2010/main" val="88642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444</Words>
  <Application>Microsoft Office PowerPoint</Application>
  <PresentationFormat>Widescreen</PresentationFormat>
  <Paragraphs>40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Uncertainty quantification</vt:lpstr>
      <vt:lpstr>Uncertainty in tax-benefit modelling</vt:lpstr>
      <vt:lpstr>Literature</vt:lpstr>
      <vt:lpstr>Calibration?</vt:lpstr>
      <vt:lpstr>Confidence intervals around model outcomes</vt:lpstr>
      <vt:lpstr>Confidence intervals around model outcomes</vt:lpstr>
      <vt:lpstr>Confidence intervals around model outcomes</vt:lpstr>
      <vt:lpstr>Confidence intervals around model outcomes</vt:lpstr>
      <vt:lpstr>How to consider weights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matteo richiardi</dc:creator>
  <cp:lastModifiedBy>matteo richiardi</cp:lastModifiedBy>
  <cp:revision>29</cp:revision>
  <dcterms:created xsi:type="dcterms:W3CDTF">2021-05-06T13:22:28Z</dcterms:created>
  <dcterms:modified xsi:type="dcterms:W3CDTF">2023-06-29T22:30:53Z</dcterms:modified>
</cp:coreProperties>
</file>