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59" r:id="rId3"/>
    <p:sldId id="260" r:id="rId4"/>
    <p:sldId id="261" r:id="rId5"/>
    <p:sldId id="262" r:id="rId6"/>
    <p:sldId id="263" r:id="rId7"/>
    <p:sldId id="264"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89" d="100"/>
          <a:sy n="89" d="100"/>
        </p:scale>
        <p:origin x="326"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0147BC-879E-4B34-8C3B-95898B2C65F5}" type="datetimeFigureOut">
              <a:rPr lang="en-GB" smtClean="0"/>
              <a:t>30/06/2023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9F355D-500F-4937-A661-89CE7DC13BB7}" type="slidenum">
              <a:rPr lang="en-GB" smtClean="0"/>
              <a:t>‹#›</a:t>
            </a:fld>
            <a:endParaRPr lang="en-GB"/>
          </a:p>
        </p:txBody>
      </p:sp>
    </p:spTree>
    <p:extLst>
      <p:ext uri="{BB962C8B-B14F-4D97-AF65-F5344CB8AC3E}">
        <p14:creationId xmlns:p14="http://schemas.microsoft.com/office/powerpoint/2010/main" val="1747555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F0292E9D-16AB-4E7D-9CE7-F8CDA89AC4AB}"/>
              </a:ext>
            </a:extLst>
          </p:cNvPr>
          <p:cNvPicPr>
            <a:picLocks noChangeAspect="1"/>
          </p:cNvPicPr>
          <p:nvPr userDrawn="1"/>
        </p:nvPicPr>
        <p:blipFill>
          <a:blip r:embed="rId2"/>
          <a:stretch>
            <a:fillRect/>
          </a:stretch>
        </p:blipFill>
        <p:spPr>
          <a:xfrm>
            <a:off x="149745" y="457200"/>
            <a:ext cx="4284672" cy="5069305"/>
          </a:xfrm>
          <a:prstGeom prst="rect">
            <a:avLst/>
          </a:prstGeom>
        </p:spPr>
      </p:pic>
      <p:sp>
        <p:nvSpPr>
          <p:cNvPr id="2" name="Title 1">
            <a:extLst>
              <a:ext uri="{FF2B5EF4-FFF2-40B4-BE49-F238E27FC236}">
                <a16:creationId xmlns:a16="http://schemas.microsoft.com/office/drawing/2014/main" id="{B12FFBBF-B792-450B-BD64-CD5AD5F94D7A}"/>
              </a:ext>
            </a:extLst>
          </p:cNvPr>
          <p:cNvSpPr>
            <a:spLocks noGrp="1"/>
          </p:cNvSpPr>
          <p:nvPr>
            <p:ph type="ctrTitle" hasCustomPrompt="1"/>
          </p:nvPr>
        </p:nvSpPr>
        <p:spPr>
          <a:xfrm>
            <a:off x="2125575" y="1122363"/>
            <a:ext cx="9144000" cy="2387600"/>
          </a:xfrm>
          <a:prstGeom prst="rect">
            <a:avLst/>
          </a:prstGeom>
        </p:spPr>
        <p:txBody>
          <a:bodyPr anchor="b"/>
          <a:lstStyle>
            <a:lvl1pPr algn="l">
              <a:defRPr sz="6000" baseline="0"/>
            </a:lvl1pPr>
          </a:lstStyle>
          <a:p>
            <a:r>
              <a:rPr lang="en-US" dirty="0"/>
              <a:t>UKMOD Fest</a:t>
            </a:r>
            <a:endParaRPr lang="en-GB" dirty="0"/>
          </a:p>
        </p:txBody>
      </p:sp>
      <p:sp>
        <p:nvSpPr>
          <p:cNvPr id="3" name="Subtitle 2">
            <a:extLst>
              <a:ext uri="{FF2B5EF4-FFF2-40B4-BE49-F238E27FC236}">
                <a16:creationId xmlns:a16="http://schemas.microsoft.com/office/drawing/2014/main" id="{BDFDC9BD-01AC-4F21-B4AF-3A8660F7D345}"/>
              </a:ext>
            </a:extLst>
          </p:cNvPr>
          <p:cNvSpPr>
            <a:spLocks noGrp="1"/>
          </p:cNvSpPr>
          <p:nvPr>
            <p:ph type="subTitle" idx="1"/>
          </p:nvPr>
        </p:nvSpPr>
        <p:spPr>
          <a:xfrm>
            <a:off x="4203032" y="3602038"/>
            <a:ext cx="6464968"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6" name="图片 3">
            <a:extLst>
              <a:ext uri="{FF2B5EF4-FFF2-40B4-BE49-F238E27FC236}">
                <a16:creationId xmlns:a16="http://schemas.microsoft.com/office/drawing/2014/main" id="{27A9ABB2-5A89-4FAF-ABEC-F398A3BBCED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03032" y="5403054"/>
            <a:ext cx="7715949" cy="665165"/>
          </a:xfrm>
          <a:prstGeom prst="rect">
            <a:avLst/>
          </a:prstGeom>
        </p:spPr>
      </p:pic>
      <p:sp>
        <p:nvSpPr>
          <p:cNvPr id="4" name="TextBox 3">
            <a:extLst>
              <a:ext uri="{FF2B5EF4-FFF2-40B4-BE49-F238E27FC236}">
                <a16:creationId xmlns:a16="http://schemas.microsoft.com/office/drawing/2014/main" id="{BA76D65D-AA00-418E-9615-0ED112A78F2A}"/>
              </a:ext>
            </a:extLst>
          </p:cNvPr>
          <p:cNvSpPr txBox="1"/>
          <p:nvPr userDrawn="1"/>
        </p:nvSpPr>
        <p:spPr>
          <a:xfrm>
            <a:off x="4397479" y="5550970"/>
            <a:ext cx="7375421" cy="369332"/>
          </a:xfrm>
          <a:prstGeom prst="rect">
            <a:avLst/>
          </a:prstGeom>
          <a:noFill/>
        </p:spPr>
        <p:txBody>
          <a:bodyPr wrap="square" rtlCol="0">
            <a:spAutoFit/>
          </a:bodyPr>
          <a:lstStyle/>
          <a:p>
            <a:r>
              <a:rPr lang="en-GB" dirty="0">
                <a:solidFill>
                  <a:schemeClr val="bg1"/>
                </a:solidFill>
              </a:rPr>
              <a:t>2</a:t>
            </a:r>
            <a:r>
              <a:rPr lang="en-GB" baseline="30000" dirty="0">
                <a:solidFill>
                  <a:schemeClr val="bg1"/>
                </a:solidFill>
              </a:rPr>
              <a:t>nd</a:t>
            </a:r>
            <a:r>
              <a:rPr lang="en-GB" dirty="0">
                <a:solidFill>
                  <a:schemeClr val="bg1"/>
                </a:solidFill>
              </a:rPr>
              <a:t> UKMOD Fest – </a:t>
            </a:r>
            <a:r>
              <a:rPr lang="en-GB" dirty="0" err="1">
                <a:solidFill>
                  <a:schemeClr val="bg1"/>
                </a:solidFill>
              </a:rPr>
              <a:t>abrdn</a:t>
            </a:r>
            <a:r>
              <a:rPr lang="en-GB" dirty="0">
                <a:solidFill>
                  <a:schemeClr val="bg1"/>
                </a:solidFill>
              </a:rPr>
              <a:t> Financial Fairness Trust, Edinburgh – 30 June 2023</a:t>
            </a:r>
          </a:p>
        </p:txBody>
      </p:sp>
    </p:spTree>
    <p:extLst>
      <p:ext uri="{BB962C8B-B14F-4D97-AF65-F5344CB8AC3E}">
        <p14:creationId xmlns:p14="http://schemas.microsoft.com/office/powerpoint/2010/main" val="3838387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A1669415-CADB-41C9-945F-AD33C619B08C}"/>
              </a:ext>
            </a:extLst>
          </p:cNvPr>
          <p:cNvPicPr>
            <a:picLocks noChangeAspect="1"/>
          </p:cNvPicPr>
          <p:nvPr userDrawn="1"/>
        </p:nvPicPr>
        <p:blipFill>
          <a:blip r:embed="rId2">
            <a:alphaModFix amt="50000"/>
          </a:blip>
          <a:stretch>
            <a:fillRect/>
          </a:stretch>
        </p:blipFill>
        <p:spPr>
          <a:xfrm>
            <a:off x="45902" y="43069"/>
            <a:ext cx="1582973" cy="1872856"/>
          </a:xfrm>
          <a:prstGeom prst="rect">
            <a:avLst/>
          </a:prstGeom>
        </p:spPr>
      </p:pic>
      <p:sp>
        <p:nvSpPr>
          <p:cNvPr id="2" name="Title 1">
            <a:extLst>
              <a:ext uri="{FF2B5EF4-FFF2-40B4-BE49-F238E27FC236}">
                <a16:creationId xmlns:a16="http://schemas.microsoft.com/office/drawing/2014/main" id="{A78E78AF-237E-4C71-BF62-844E5F95AB33}"/>
              </a:ext>
            </a:extLst>
          </p:cNvPr>
          <p:cNvSpPr>
            <a:spLocks noGrp="1"/>
          </p:cNvSpPr>
          <p:nvPr>
            <p:ph type="title"/>
          </p:nvPr>
        </p:nvSpPr>
        <p:spPr>
          <a:xfrm>
            <a:off x="677383" y="372362"/>
            <a:ext cx="10515600" cy="1325563"/>
          </a:xfrm>
          <a:prstGeom prst="rect">
            <a:avLst/>
          </a:prstGeom>
        </p:spPr>
        <p:txBody>
          <a:bodyPr>
            <a:normAutofit/>
          </a:bodyPr>
          <a:lstStyle>
            <a:lvl1pPr>
              <a:defRPr sz="4000"/>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4C4177F3-DFB0-4DEF-882E-B528195E6B33}"/>
              </a:ext>
            </a:extLst>
          </p:cNvPr>
          <p:cNvSpPr>
            <a:spLocks noGrp="1"/>
          </p:cNvSpPr>
          <p:nvPr>
            <p:ph idx="1"/>
          </p:nvPr>
        </p:nvSpPr>
        <p:spPr>
          <a:xfrm>
            <a:off x="774032" y="1915925"/>
            <a:ext cx="10515600" cy="4261038"/>
          </a:xfrm>
        </p:spPr>
        <p:txBody>
          <a:bodyPr/>
          <a:lstStyle>
            <a:lvl1pPr>
              <a:buSzPct val="50000"/>
              <a:defRPr/>
            </a:lvl1pPr>
            <a:lvl2pPr>
              <a:buSzPct val="50000"/>
              <a:defRPr/>
            </a:lvl2pPr>
          </a:lstStyle>
          <a:p>
            <a:pPr lvl="0"/>
            <a:r>
              <a:rPr lang="en-US" dirty="0"/>
              <a:t>Click to edit Master text styles</a:t>
            </a:r>
          </a:p>
          <a:p>
            <a:pPr lvl="1"/>
            <a:r>
              <a:rPr lang="en-US" dirty="0"/>
              <a:t>Second level</a:t>
            </a:r>
          </a:p>
          <a:p>
            <a:pPr lvl="2"/>
            <a:r>
              <a:rPr lang="en-US" dirty="0"/>
              <a:t>Third level</a:t>
            </a:r>
          </a:p>
        </p:txBody>
      </p:sp>
      <p:sp>
        <p:nvSpPr>
          <p:cNvPr id="6" name="Slide Number Placeholder 5">
            <a:extLst>
              <a:ext uri="{FF2B5EF4-FFF2-40B4-BE49-F238E27FC236}">
                <a16:creationId xmlns:a16="http://schemas.microsoft.com/office/drawing/2014/main" id="{62F75F65-F4C3-4C16-B511-797CB3EA1E4A}"/>
              </a:ext>
            </a:extLst>
          </p:cNvPr>
          <p:cNvSpPr>
            <a:spLocks noGrp="1"/>
          </p:cNvSpPr>
          <p:nvPr>
            <p:ph type="sldNum" sz="quarter" idx="12"/>
          </p:nvPr>
        </p:nvSpPr>
        <p:spPr/>
        <p:txBody>
          <a:bodyPr/>
          <a:lstStyle>
            <a:lvl1pPr>
              <a:defRPr/>
            </a:lvl1pPr>
          </a:lstStyle>
          <a:p>
            <a:fld id="{713F5FA8-502F-4040-BB3A-C027D4B0F640}" type="slidenum">
              <a:rPr lang="en-GB" smtClean="0"/>
              <a:pPr/>
              <a:t>‹#›</a:t>
            </a:fld>
            <a:endParaRPr lang="en-GB" dirty="0"/>
          </a:p>
        </p:txBody>
      </p:sp>
      <p:sp>
        <p:nvSpPr>
          <p:cNvPr id="14" name="Footer Placeholder 4">
            <a:extLst>
              <a:ext uri="{FF2B5EF4-FFF2-40B4-BE49-F238E27FC236}">
                <a16:creationId xmlns:a16="http://schemas.microsoft.com/office/drawing/2014/main" id="{561D47A0-CC6A-43B8-9978-F85D6918DB73}"/>
              </a:ext>
            </a:extLst>
          </p:cNvPr>
          <p:cNvSpPr>
            <a:spLocks noGrp="1"/>
          </p:cNvSpPr>
          <p:nvPr>
            <p:ph type="ftr" sz="quarter" idx="3"/>
          </p:nvPr>
        </p:nvSpPr>
        <p:spPr>
          <a:xfrm>
            <a:off x="5314950" y="6356350"/>
            <a:ext cx="55054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pic>
        <p:nvPicPr>
          <p:cNvPr id="10" name="图片 3">
            <a:extLst>
              <a:ext uri="{FF2B5EF4-FFF2-40B4-BE49-F238E27FC236}">
                <a16:creationId xmlns:a16="http://schemas.microsoft.com/office/drawing/2014/main" id="{B296D8B7-C67E-4D63-9FB9-FACBB5E42983}"/>
              </a:ext>
            </a:extLst>
          </p:cNvPr>
          <p:cNvPicPr>
            <a:picLocks noChangeAspect="1"/>
          </p:cNvPicPr>
          <p:nvPr userDrawn="1"/>
        </p:nvPicPr>
        <p:blipFill>
          <a:blip r:embed="rId3">
            <a:alphaModFix amt="70000"/>
            <a:extLst>
              <a:ext uri="{28A0092B-C50C-407E-A947-70E740481C1C}">
                <a14:useLocalDpi xmlns:a14="http://schemas.microsoft.com/office/drawing/2010/main" val="0"/>
              </a:ext>
            </a:extLst>
          </a:blip>
          <a:stretch>
            <a:fillRect/>
          </a:stretch>
        </p:blipFill>
        <p:spPr>
          <a:xfrm>
            <a:off x="8325526" y="136525"/>
            <a:ext cx="3866474" cy="93663"/>
          </a:xfrm>
          <a:prstGeom prst="rect">
            <a:avLst/>
          </a:prstGeom>
        </p:spPr>
      </p:pic>
    </p:spTree>
    <p:extLst>
      <p:ext uri="{BB962C8B-B14F-4D97-AF65-F5344CB8AC3E}">
        <p14:creationId xmlns:p14="http://schemas.microsoft.com/office/powerpoint/2010/main" val="1748788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heme" Target="../theme/theme1.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CAB3D-C790-4CB3-B6BC-C638E9CF63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7495C14E-29FB-445A-93F0-5302860F69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6F377D64-2CCA-47A0-81B9-C73DE6C0EC28}"/>
              </a:ext>
            </a:extLst>
          </p:cNvPr>
          <p:cNvSpPr>
            <a:spLocks noGrp="1"/>
          </p:cNvSpPr>
          <p:nvPr>
            <p:ph type="ftr" sz="quarter" idx="3"/>
          </p:nvPr>
        </p:nvSpPr>
        <p:spPr>
          <a:xfrm>
            <a:off x="5314950" y="6356350"/>
            <a:ext cx="55054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85DD4E3A-02B6-4F26-BF78-27AC73019822}"/>
              </a:ext>
            </a:extLst>
          </p:cNvPr>
          <p:cNvSpPr>
            <a:spLocks noGrp="1"/>
          </p:cNvSpPr>
          <p:nvPr>
            <p:ph type="sldNum" sz="quarter" idx="4"/>
          </p:nvPr>
        </p:nvSpPr>
        <p:spPr>
          <a:xfrm>
            <a:off x="10906126" y="6356350"/>
            <a:ext cx="44767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6D939E-3BB8-48E0-9D9F-DC1C7BF8C5A7}" type="slidenum">
              <a:rPr lang="en-GB" smtClean="0"/>
              <a:t>‹#›</a:t>
            </a:fld>
            <a:endParaRPr lang="en-GB"/>
          </a:p>
        </p:txBody>
      </p:sp>
      <p:pic>
        <p:nvPicPr>
          <p:cNvPr id="8" name="Picture 7" descr="Graphical user interface, text&#10;&#10;Description automatically generated">
            <a:extLst>
              <a:ext uri="{FF2B5EF4-FFF2-40B4-BE49-F238E27FC236}">
                <a16:creationId xmlns:a16="http://schemas.microsoft.com/office/drawing/2014/main" id="{A9BC46A0-62CE-4B53-87D5-932E9B919A0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38200" y="6302209"/>
            <a:ext cx="1324122" cy="523707"/>
          </a:xfrm>
          <a:prstGeom prst="rect">
            <a:avLst/>
          </a:prstGeom>
        </p:spPr>
      </p:pic>
      <p:pic>
        <p:nvPicPr>
          <p:cNvPr id="9" name="Picture 8" descr="Logo, company name&#10;&#10;Description automatically generated">
            <a:extLst>
              <a:ext uri="{FF2B5EF4-FFF2-40B4-BE49-F238E27FC236}">
                <a16:creationId xmlns:a16="http://schemas.microsoft.com/office/drawing/2014/main" id="{747FF145-AD1C-4765-A3F4-B0BCD2BFE0B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492866" y="6052532"/>
            <a:ext cx="805468" cy="805468"/>
          </a:xfrm>
          <a:prstGeom prst="rect">
            <a:avLst/>
          </a:prstGeom>
        </p:spPr>
      </p:pic>
      <p:pic>
        <p:nvPicPr>
          <p:cNvPr id="10" name="Picture 9" descr="Logo, company name&#10;&#10;Description automatically generated">
            <a:extLst>
              <a:ext uri="{FF2B5EF4-FFF2-40B4-BE49-F238E27FC236}">
                <a16:creationId xmlns:a16="http://schemas.microsoft.com/office/drawing/2014/main" id="{23766383-50B5-4AF0-9817-5A8374ADFC5B}"/>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814136" y="6326891"/>
            <a:ext cx="1150770" cy="416499"/>
          </a:xfrm>
          <a:prstGeom prst="rect">
            <a:avLst/>
          </a:prstGeom>
        </p:spPr>
      </p:pic>
    </p:spTree>
    <p:extLst>
      <p:ext uri="{BB962C8B-B14F-4D97-AF65-F5344CB8AC3E}">
        <p14:creationId xmlns:p14="http://schemas.microsoft.com/office/powerpoint/2010/main" val="173200402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SzPct val="75000"/>
        <a:buFontTx/>
        <a:buBlip>
          <a:blip r:embed="rId7"/>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SzPct val="75000"/>
        <a:buFontTx/>
        <a:buBlip>
          <a:blip r:embed="rId8"/>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51FEB-9609-4413-AE18-334E9BE12976}"/>
              </a:ext>
            </a:extLst>
          </p:cNvPr>
          <p:cNvSpPr>
            <a:spLocks noGrp="1"/>
          </p:cNvSpPr>
          <p:nvPr>
            <p:ph type="ctrTitle"/>
          </p:nvPr>
        </p:nvSpPr>
        <p:spPr>
          <a:xfrm>
            <a:off x="2192212" y="1075468"/>
            <a:ext cx="9144000" cy="2387600"/>
          </a:xfrm>
        </p:spPr>
        <p:txBody>
          <a:bodyPr/>
          <a:lstStyle/>
          <a:p>
            <a:r>
              <a:rPr lang="en-US" dirty="0"/>
              <a:t>UKMOD Fest 2023</a:t>
            </a:r>
            <a:endParaRPr lang="en-GB" dirty="0"/>
          </a:p>
        </p:txBody>
      </p:sp>
      <p:sp>
        <p:nvSpPr>
          <p:cNvPr id="3" name="Subtitle 2">
            <a:extLst>
              <a:ext uri="{FF2B5EF4-FFF2-40B4-BE49-F238E27FC236}">
                <a16:creationId xmlns:a16="http://schemas.microsoft.com/office/drawing/2014/main" id="{1D1EB020-CD78-4717-AD8A-1DFB8C0A5465}"/>
              </a:ext>
            </a:extLst>
          </p:cNvPr>
          <p:cNvSpPr>
            <a:spLocks noGrp="1"/>
          </p:cNvSpPr>
          <p:nvPr>
            <p:ph type="subTitle" idx="1"/>
          </p:nvPr>
        </p:nvSpPr>
        <p:spPr/>
        <p:txBody>
          <a:bodyPr/>
          <a:lstStyle/>
          <a:p>
            <a:r>
              <a:rPr lang="en-US" dirty="0"/>
              <a:t>Matteo Richiardi, CeMPA</a:t>
            </a:r>
            <a:endParaRPr lang="en-GB" dirty="0"/>
          </a:p>
        </p:txBody>
      </p:sp>
    </p:spTree>
    <p:extLst>
      <p:ext uri="{BB962C8B-B14F-4D97-AF65-F5344CB8AC3E}">
        <p14:creationId xmlns:p14="http://schemas.microsoft.com/office/powerpoint/2010/main" val="1264997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C70B865-E0E2-4AEE-8FAD-BC9DE196BF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4681" y="409575"/>
            <a:ext cx="9605359" cy="557391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B153F00D-E655-4D5F-BEAD-44BC3164624A}"/>
              </a:ext>
            </a:extLst>
          </p:cNvPr>
          <p:cNvSpPr>
            <a:spLocks noGrp="1"/>
          </p:cNvSpPr>
          <p:nvPr>
            <p:ph type="sldNum" sz="quarter" idx="12"/>
          </p:nvPr>
        </p:nvSpPr>
        <p:spPr/>
        <p:txBody>
          <a:bodyPr/>
          <a:lstStyle/>
          <a:p>
            <a:fld id="{713F5FA8-502F-4040-BB3A-C027D4B0F640}" type="slidenum">
              <a:rPr lang="en-GB" smtClean="0"/>
              <a:pPr/>
              <a:t>2</a:t>
            </a:fld>
            <a:endParaRPr lang="en-GB" dirty="0"/>
          </a:p>
        </p:txBody>
      </p:sp>
      <p:sp>
        <p:nvSpPr>
          <p:cNvPr id="5" name="Footer Placeholder 4">
            <a:extLst>
              <a:ext uri="{FF2B5EF4-FFF2-40B4-BE49-F238E27FC236}">
                <a16:creationId xmlns:a16="http://schemas.microsoft.com/office/drawing/2014/main" id="{9C2C074C-61C4-4101-BC26-DF83BA6A9A21}"/>
              </a:ext>
            </a:extLst>
          </p:cNvPr>
          <p:cNvSpPr>
            <a:spLocks noGrp="1"/>
          </p:cNvSpPr>
          <p:nvPr>
            <p:ph type="ftr" sz="quarter" idx="3"/>
          </p:nvPr>
        </p:nvSpPr>
        <p:spPr/>
        <p:txBody>
          <a:bodyPr/>
          <a:lstStyle/>
          <a:p>
            <a:endParaRPr lang="en-GB" dirty="0"/>
          </a:p>
        </p:txBody>
      </p:sp>
      <p:sp>
        <p:nvSpPr>
          <p:cNvPr id="8" name="Rectangle 7">
            <a:extLst>
              <a:ext uri="{FF2B5EF4-FFF2-40B4-BE49-F238E27FC236}">
                <a16:creationId xmlns:a16="http://schemas.microsoft.com/office/drawing/2014/main" id="{90D61F16-635E-985A-3F43-73B11DBAA80D}"/>
              </a:ext>
            </a:extLst>
          </p:cNvPr>
          <p:cNvSpPr/>
          <p:nvPr/>
        </p:nvSpPr>
        <p:spPr>
          <a:xfrm>
            <a:off x="4377774" y="2967335"/>
            <a:ext cx="3436455" cy="923330"/>
          </a:xfrm>
          <a:prstGeom prst="rect">
            <a:avLst/>
          </a:prstGeom>
          <a:noFill/>
        </p:spPr>
        <p:txBody>
          <a:bodyPr wrap="none" lIns="91440" tIns="45720" rIns="91440" bIns="45720">
            <a:spAutoFit/>
          </a:bodyPr>
          <a:lstStyle/>
          <a:p>
            <a:pPr algn="ctr"/>
            <a:r>
              <a:rPr lang="en-US"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rPr>
              <a:t>WELCOME!</a:t>
            </a:r>
          </a:p>
        </p:txBody>
      </p:sp>
    </p:spTree>
    <p:extLst>
      <p:ext uri="{BB962C8B-B14F-4D97-AF65-F5344CB8AC3E}">
        <p14:creationId xmlns:p14="http://schemas.microsoft.com/office/powerpoint/2010/main" val="1265521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056C9-93D7-CBE2-17BD-9B74A46097FE}"/>
              </a:ext>
            </a:extLst>
          </p:cNvPr>
          <p:cNvSpPr>
            <a:spLocks noGrp="1"/>
          </p:cNvSpPr>
          <p:nvPr>
            <p:ph type="title"/>
          </p:nvPr>
        </p:nvSpPr>
        <p:spPr/>
        <p:txBody>
          <a:bodyPr/>
          <a:lstStyle/>
          <a:p>
            <a:r>
              <a:rPr lang="en-US" dirty="0"/>
              <a:t>Some numbers</a:t>
            </a:r>
            <a:endParaRPr lang="en-GB" dirty="0"/>
          </a:p>
        </p:txBody>
      </p:sp>
      <p:sp>
        <p:nvSpPr>
          <p:cNvPr id="3" name="Content Placeholder 2">
            <a:extLst>
              <a:ext uri="{FF2B5EF4-FFF2-40B4-BE49-F238E27FC236}">
                <a16:creationId xmlns:a16="http://schemas.microsoft.com/office/drawing/2014/main" id="{BCCFDAE6-3AF7-C9E6-FF6E-1F07C93BD6E6}"/>
              </a:ext>
            </a:extLst>
          </p:cNvPr>
          <p:cNvSpPr>
            <a:spLocks noGrp="1"/>
          </p:cNvSpPr>
          <p:nvPr>
            <p:ph idx="1"/>
          </p:nvPr>
        </p:nvSpPr>
        <p:spPr>
          <a:xfrm>
            <a:off x="681487" y="1915925"/>
            <a:ext cx="11400017" cy="4261038"/>
          </a:xfrm>
        </p:spPr>
        <p:txBody>
          <a:bodyPr>
            <a:normAutofit/>
          </a:bodyPr>
          <a:lstStyle/>
          <a:p>
            <a:r>
              <a:rPr lang="en-US" sz="2200" dirty="0"/>
              <a:t>119 access requests in 2022 (58 existing users, 61 new users):</a:t>
            </a:r>
          </a:p>
          <a:p>
            <a:pPr marL="0" indent="0">
              <a:buNone/>
            </a:pPr>
            <a:r>
              <a:rPr lang="en-US" sz="1500" dirty="0"/>
              <a:t>Age UK, Bright Blue, Cardiff University, Centre for London, Centre for Social Justice, Child Poverty Action Group, Citizens Advice, </a:t>
            </a:r>
            <a:r>
              <a:rPr lang="en-US" sz="1500" dirty="0" err="1"/>
              <a:t>CoLABOR</a:t>
            </a:r>
            <a:r>
              <a:rPr lang="en-US" sz="1500" dirty="0"/>
              <a:t>, CPAG, Department for Levelling Up, Housing and Communities, department for work and pensions, Finnish Institute for Health and Welfare, Georgetown University School of Foreign Service (Qatar), Greater London Authority, House of Commons, House of Commons Library, </a:t>
            </a:r>
            <a:r>
              <a:rPr lang="en-US" sz="1500" dirty="0" err="1"/>
              <a:t>ifo</a:t>
            </a:r>
            <a:r>
              <a:rPr lang="en-US" sz="1500" dirty="0"/>
              <a:t> Institute, Institute for Social and Economic Research, Instituto de </a:t>
            </a:r>
            <a:r>
              <a:rPr lang="en-US" sz="1500" dirty="0" err="1"/>
              <a:t>Investigaciones</a:t>
            </a:r>
            <a:r>
              <a:rPr lang="en-US" sz="1500" dirty="0"/>
              <a:t> </a:t>
            </a:r>
            <a:r>
              <a:rPr lang="en-US" sz="1500" dirty="0" err="1"/>
              <a:t>Económicas</a:t>
            </a:r>
            <a:r>
              <a:rPr lang="en-US" sz="1500" dirty="0"/>
              <a:t> – UNAM, JRF, Jubilee Debt Campaign, King's College London, London School of Economics, Loughborough University, Ministry of Economy and Finance of Mozambique, National University Ireland Galway, NIESR, Nova School of Business and Economics, Policy Exchange, Prime Minister's Office, Public Health Scotland, Scottish Fiscal Commission, Scottish Government, </a:t>
            </a:r>
            <a:r>
              <a:rPr lang="en-US" sz="1500" dirty="0" err="1"/>
              <a:t>SPICe</a:t>
            </a:r>
            <a:r>
              <a:rPr lang="en-US" sz="1500" dirty="0"/>
              <a:t>, Statistics Finland, The Scottish Government, </a:t>
            </a:r>
            <a:r>
              <a:rPr lang="en-US" sz="1500" dirty="0" err="1"/>
              <a:t>Tilastokeskus</a:t>
            </a:r>
            <a:r>
              <a:rPr lang="en-US" sz="1500" dirty="0"/>
              <a:t>, Tony Blair Institute for Global Change, Transcendence, UK Parliament, Universidad de </a:t>
            </a:r>
            <a:r>
              <a:rPr lang="en-US" sz="1500" dirty="0" err="1"/>
              <a:t>Alcalá</a:t>
            </a:r>
            <a:r>
              <a:rPr lang="en-US" sz="1500" dirty="0"/>
              <a:t>, Universidad Nacional </a:t>
            </a:r>
            <a:r>
              <a:rPr lang="en-US" sz="1500" dirty="0" err="1"/>
              <a:t>Autónoma</a:t>
            </a:r>
            <a:r>
              <a:rPr lang="en-US" sz="1500" dirty="0"/>
              <a:t> de México, University College London, University of Antwerp, University of Bath, University of Chile, University of Edinburgh, University of Essex, University of Frankfurt, University of Freiburg, University of Glasgow, University of Hull, University of Nottingham, University of Sheffield, University of Strasbourg, University of Strathclyde, University of Valencia, Welsh Government, Women's Budget Group, World Bank</a:t>
            </a:r>
          </a:p>
          <a:p>
            <a:r>
              <a:rPr lang="en-US" sz="2000" dirty="0"/>
              <a:t>56 downloads of the B1 version so far</a:t>
            </a:r>
          </a:p>
          <a:p>
            <a:r>
              <a:rPr lang="en-GB" sz="2000" dirty="0"/>
              <a:t>676 visits to the UKMOD Explore web page in the last 12 months</a:t>
            </a:r>
          </a:p>
          <a:p>
            <a:r>
              <a:rPr lang="en-GB" sz="2000" dirty="0"/>
              <a:t>7,210 UKMOD-related page views (4,493 unique page views) in the last 12 months</a:t>
            </a:r>
          </a:p>
          <a:p>
            <a:pPr marL="0" indent="0">
              <a:buNone/>
            </a:pPr>
            <a:endParaRPr lang="en-GB" sz="1500" dirty="0"/>
          </a:p>
        </p:txBody>
      </p:sp>
      <p:sp>
        <p:nvSpPr>
          <p:cNvPr id="4" name="Slide Number Placeholder 3">
            <a:extLst>
              <a:ext uri="{FF2B5EF4-FFF2-40B4-BE49-F238E27FC236}">
                <a16:creationId xmlns:a16="http://schemas.microsoft.com/office/drawing/2014/main" id="{D15C0A91-6F71-7DDC-4524-40F22D71DD40}"/>
              </a:ext>
            </a:extLst>
          </p:cNvPr>
          <p:cNvSpPr>
            <a:spLocks noGrp="1"/>
          </p:cNvSpPr>
          <p:nvPr>
            <p:ph type="sldNum" sz="quarter" idx="12"/>
          </p:nvPr>
        </p:nvSpPr>
        <p:spPr/>
        <p:txBody>
          <a:bodyPr/>
          <a:lstStyle/>
          <a:p>
            <a:fld id="{713F5FA8-502F-4040-BB3A-C027D4B0F640}" type="slidenum">
              <a:rPr lang="en-GB" smtClean="0"/>
              <a:pPr/>
              <a:t>3</a:t>
            </a:fld>
            <a:endParaRPr lang="en-GB" dirty="0"/>
          </a:p>
        </p:txBody>
      </p:sp>
      <p:sp>
        <p:nvSpPr>
          <p:cNvPr id="5" name="Footer Placeholder 4">
            <a:extLst>
              <a:ext uri="{FF2B5EF4-FFF2-40B4-BE49-F238E27FC236}">
                <a16:creationId xmlns:a16="http://schemas.microsoft.com/office/drawing/2014/main" id="{0B6E9F55-C195-B599-E6CB-DD9A112DFC85}"/>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1220469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056C9-93D7-CBE2-17BD-9B74A46097FE}"/>
              </a:ext>
            </a:extLst>
          </p:cNvPr>
          <p:cNvSpPr>
            <a:spLocks noGrp="1"/>
          </p:cNvSpPr>
          <p:nvPr>
            <p:ph type="title"/>
          </p:nvPr>
        </p:nvSpPr>
        <p:spPr/>
        <p:txBody>
          <a:bodyPr/>
          <a:lstStyle/>
          <a:p>
            <a:r>
              <a:rPr lang="en-US" dirty="0"/>
              <a:t>In the past year…</a:t>
            </a:r>
            <a:endParaRPr lang="en-GB" dirty="0"/>
          </a:p>
        </p:txBody>
      </p:sp>
      <p:sp>
        <p:nvSpPr>
          <p:cNvPr id="3" name="Content Placeholder 2">
            <a:extLst>
              <a:ext uri="{FF2B5EF4-FFF2-40B4-BE49-F238E27FC236}">
                <a16:creationId xmlns:a16="http://schemas.microsoft.com/office/drawing/2014/main" id="{BCCFDAE6-3AF7-C9E6-FF6E-1F07C93BD6E6}"/>
              </a:ext>
            </a:extLst>
          </p:cNvPr>
          <p:cNvSpPr>
            <a:spLocks noGrp="1"/>
          </p:cNvSpPr>
          <p:nvPr>
            <p:ph idx="1"/>
          </p:nvPr>
        </p:nvSpPr>
        <p:spPr>
          <a:xfrm>
            <a:off x="811740" y="2253005"/>
            <a:ext cx="10515600" cy="3923957"/>
          </a:xfrm>
        </p:spPr>
        <p:txBody>
          <a:bodyPr>
            <a:normAutofit/>
          </a:bodyPr>
          <a:lstStyle/>
          <a:p>
            <a:r>
              <a:rPr lang="en-US" sz="2000" dirty="0"/>
              <a:t>Started a new, exciting project funded by the </a:t>
            </a:r>
            <a:r>
              <a:rPr lang="en-US" sz="2000" dirty="0" err="1">
                <a:solidFill>
                  <a:srgbClr val="C00000"/>
                </a:solidFill>
              </a:rPr>
              <a:t>abrdn</a:t>
            </a:r>
            <a:r>
              <a:rPr lang="en-US" sz="2000" dirty="0">
                <a:solidFill>
                  <a:srgbClr val="C00000"/>
                </a:solidFill>
              </a:rPr>
              <a:t> Financial Fairness Trust</a:t>
            </a:r>
            <a:r>
              <a:rPr lang="en-US" sz="2000" dirty="0"/>
              <a:t>, aimed at making UKMOD more accessible to 3</a:t>
            </a:r>
            <a:r>
              <a:rPr lang="en-US" sz="2000" baseline="30000" dirty="0"/>
              <a:t>rd</a:t>
            </a:r>
            <a:r>
              <a:rPr lang="en-US" sz="2000" dirty="0"/>
              <a:t> sector providers of advisory and advocacy services</a:t>
            </a:r>
          </a:p>
          <a:p>
            <a:r>
              <a:rPr lang="en-US" sz="2000" dirty="0"/>
              <a:t>Advisory Group includes Action for Children, Basic Income Earth Network (BIEN), Centre for Social Justice, Child Poverty Action Group, Citizens Advice, Greater London Authority, Health Foundation, Institute for Policy Research @ University of Bath, Joseph Rowntree Foundation, Social Market Foundation, Tony Blair Institute, Trade Union Congress, Women's Budget Group</a:t>
            </a:r>
          </a:p>
          <a:p>
            <a:r>
              <a:rPr lang="en-GB" sz="2000" dirty="0"/>
              <a:t>Moved from a bi-annual model update to a </a:t>
            </a:r>
            <a:r>
              <a:rPr lang="en-GB" sz="2000" dirty="0">
                <a:solidFill>
                  <a:srgbClr val="C00000"/>
                </a:solidFill>
              </a:rPr>
              <a:t>continuous update</a:t>
            </a:r>
            <a:r>
              <a:rPr lang="en-GB" sz="2000" dirty="0"/>
              <a:t>, with major releases after the Budgets.</a:t>
            </a:r>
          </a:p>
        </p:txBody>
      </p:sp>
      <p:sp>
        <p:nvSpPr>
          <p:cNvPr id="4" name="Slide Number Placeholder 3">
            <a:extLst>
              <a:ext uri="{FF2B5EF4-FFF2-40B4-BE49-F238E27FC236}">
                <a16:creationId xmlns:a16="http://schemas.microsoft.com/office/drawing/2014/main" id="{D15C0A91-6F71-7DDC-4524-40F22D71DD40}"/>
              </a:ext>
            </a:extLst>
          </p:cNvPr>
          <p:cNvSpPr>
            <a:spLocks noGrp="1"/>
          </p:cNvSpPr>
          <p:nvPr>
            <p:ph type="sldNum" sz="quarter" idx="12"/>
          </p:nvPr>
        </p:nvSpPr>
        <p:spPr/>
        <p:txBody>
          <a:bodyPr/>
          <a:lstStyle/>
          <a:p>
            <a:fld id="{713F5FA8-502F-4040-BB3A-C027D4B0F640}" type="slidenum">
              <a:rPr lang="en-GB" smtClean="0"/>
              <a:pPr/>
              <a:t>4</a:t>
            </a:fld>
            <a:endParaRPr lang="en-GB" dirty="0"/>
          </a:p>
        </p:txBody>
      </p:sp>
      <p:sp>
        <p:nvSpPr>
          <p:cNvPr id="5" name="Footer Placeholder 4">
            <a:extLst>
              <a:ext uri="{FF2B5EF4-FFF2-40B4-BE49-F238E27FC236}">
                <a16:creationId xmlns:a16="http://schemas.microsoft.com/office/drawing/2014/main" id="{0B6E9F55-C195-B599-E6CB-DD9A112DFC85}"/>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1838580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8AC71-367E-A991-9D36-EF7CA56B4914}"/>
              </a:ext>
            </a:extLst>
          </p:cNvPr>
          <p:cNvSpPr>
            <a:spLocks noGrp="1"/>
          </p:cNvSpPr>
          <p:nvPr>
            <p:ph type="title"/>
          </p:nvPr>
        </p:nvSpPr>
        <p:spPr/>
        <p:txBody>
          <a:bodyPr/>
          <a:lstStyle/>
          <a:p>
            <a:r>
              <a:rPr lang="en-US" dirty="0"/>
              <a:t>Forthcoming</a:t>
            </a:r>
            <a:endParaRPr lang="en-GB" dirty="0"/>
          </a:p>
        </p:txBody>
      </p:sp>
      <p:sp>
        <p:nvSpPr>
          <p:cNvPr id="3" name="Content Placeholder 2">
            <a:extLst>
              <a:ext uri="{FF2B5EF4-FFF2-40B4-BE49-F238E27FC236}">
                <a16:creationId xmlns:a16="http://schemas.microsoft.com/office/drawing/2014/main" id="{986CA075-3FD1-CCE6-41DB-E2B13334B4C2}"/>
              </a:ext>
            </a:extLst>
          </p:cNvPr>
          <p:cNvSpPr>
            <a:spLocks noGrp="1"/>
          </p:cNvSpPr>
          <p:nvPr>
            <p:ph idx="1"/>
          </p:nvPr>
        </p:nvSpPr>
        <p:spPr>
          <a:xfrm>
            <a:off x="774032" y="1847653"/>
            <a:ext cx="10515600" cy="4329309"/>
          </a:xfrm>
        </p:spPr>
        <p:txBody>
          <a:bodyPr>
            <a:normAutofit lnSpcReduction="10000"/>
          </a:bodyPr>
          <a:lstStyle/>
          <a:p>
            <a:pPr lvl="1"/>
            <a:r>
              <a:rPr lang="en-GB" sz="2800" dirty="0"/>
              <a:t>New extension to </a:t>
            </a:r>
            <a:r>
              <a:rPr lang="en-GB" sz="2800" dirty="0">
                <a:solidFill>
                  <a:srgbClr val="C00000"/>
                </a:solidFill>
              </a:rPr>
              <a:t>HBAI</a:t>
            </a:r>
            <a:r>
              <a:rPr lang="en-GB" sz="2800" dirty="0"/>
              <a:t> sample</a:t>
            </a:r>
          </a:p>
          <a:p>
            <a:pPr lvl="1"/>
            <a:r>
              <a:rPr lang="en-GB" sz="2800" dirty="0"/>
              <a:t>New </a:t>
            </a:r>
            <a:r>
              <a:rPr lang="en-GB" sz="2800" dirty="0">
                <a:solidFill>
                  <a:srgbClr val="C00000"/>
                </a:solidFill>
              </a:rPr>
              <a:t>UKHLS</a:t>
            </a:r>
            <a:r>
              <a:rPr lang="en-GB" sz="2800" dirty="0"/>
              <a:t> input data</a:t>
            </a:r>
          </a:p>
          <a:p>
            <a:pPr lvl="1"/>
            <a:r>
              <a:rPr lang="en-GB" sz="2800" dirty="0"/>
              <a:t>New extension to </a:t>
            </a:r>
            <a:r>
              <a:rPr lang="en-GB" sz="2800" dirty="0">
                <a:solidFill>
                  <a:srgbClr val="C00000"/>
                </a:solidFill>
              </a:rPr>
              <a:t>indirect taxes</a:t>
            </a:r>
          </a:p>
          <a:p>
            <a:pPr lvl="1"/>
            <a:r>
              <a:rPr lang="en-GB" sz="2800" dirty="0"/>
              <a:t>Major improvements to </a:t>
            </a:r>
            <a:r>
              <a:rPr lang="en-GB" sz="2800" dirty="0">
                <a:solidFill>
                  <a:srgbClr val="C00000"/>
                </a:solidFill>
              </a:rPr>
              <a:t>UKMOD Explore</a:t>
            </a:r>
          </a:p>
          <a:p>
            <a:pPr lvl="1"/>
            <a:r>
              <a:rPr lang="en-GB" sz="2800" dirty="0"/>
              <a:t>Revised </a:t>
            </a:r>
            <a:r>
              <a:rPr lang="en-GB" sz="2800" dirty="0">
                <a:solidFill>
                  <a:srgbClr val="C00000"/>
                </a:solidFill>
              </a:rPr>
              <a:t>training</a:t>
            </a:r>
            <a:r>
              <a:rPr lang="en-GB" sz="2800" dirty="0"/>
              <a:t> modules:</a:t>
            </a:r>
          </a:p>
          <a:p>
            <a:pPr lvl="2"/>
            <a:r>
              <a:rPr lang="en-GB" sz="2400" dirty="0"/>
              <a:t>1-hr “</a:t>
            </a:r>
            <a:r>
              <a:rPr lang="en-GB" sz="2400" dirty="0">
                <a:solidFill>
                  <a:srgbClr val="C00000"/>
                </a:solidFill>
              </a:rPr>
              <a:t>UKMOD Beginners</a:t>
            </a:r>
            <a:r>
              <a:rPr lang="en-GB" sz="2400" dirty="0"/>
              <a:t>” course – no coding required!</a:t>
            </a:r>
          </a:p>
          <a:p>
            <a:pPr lvl="2"/>
            <a:r>
              <a:rPr lang="en-GB" sz="2400" dirty="0"/>
              <a:t>2-hrs “</a:t>
            </a:r>
            <a:r>
              <a:rPr lang="en-GB" sz="2400" dirty="0">
                <a:solidFill>
                  <a:srgbClr val="C00000"/>
                </a:solidFill>
              </a:rPr>
              <a:t>UKMOD Basics</a:t>
            </a:r>
            <a:r>
              <a:rPr lang="en-GB" sz="2400" dirty="0"/>
              <a:t>” course – no knowledge of functions required!</a:t>
            </a:r>
          </a:p>
          <a:p>
            <a:pPr lvl="2"/>
            <a:r>
              <a:rPr lang="en-GB" sz="2400" dirty="0"/>
              <a:t>Revised content for our 2-days standard course, which will become “</a:t>
            </a:r>
            <a:r>
              <a:rPr lang="en-GB" sz="2400" dirty="0">
                <a:solidFill>
                  <a:srgbClr val="C00000"/>
                </a:solidFill>
              </a:rPr>
              <a:t>UKMOD Intermediate</a:t>
            </a:r>
            <a:r>
              <a:rPr lang="en-GB" sz="2400" dirty="0"/>
              <a:t>”</a:t>
            </a:r>
          </a:p>
          <a:p>
            <a:pPr lvl="2"/>
            <a:r>
              <a:rPr lang="en-GB" sz="2400" dirty="0"/>
              <a:t>New 2-days “</a:t>
            </a:r>
            <a:r>
              <a:rPr lang="en-GB" sz="2400" dirty="0">
                <a:solidFill>
                  <a:srgbClr val="C00000"/>
                </a:solidFill>
              </a:rPr>
              <a:t>UKMOD Advanced</a:t>
            </a:r>
            <a:r>
              <a:rPr lang="en-GB" sz="2400" dirty="0"/>
              <a:t>” course, to be run once a year</a:t>
            </a:r>
          </a:p>
          <a:p>
            <a:pPr lvl="2"/>
            <a:r>
              <a:rPr lang="en-GB" sz="2400" dirty="0"/>
              <a:t>Additional advanced courses for </a:t>
            </a:r>
            <a:r>
              <a:rPr lang="en-GB" sz="2400" dirty="0">
                <a:solidFill>
                  <a:srgbClr val="C00000"/>
                </a:solidFill>
              </a:rPr>
              <a:t>PUG members</a:t>
            </a:r>
          </a:p>
          <a:p>
            <a:endParaRPr lang="en-GB" dirty="0"/>
          </a:p>
        </p:txBody>
      </p:sp>
      <p:sp>
        <p:nvSpPr>
          <p:cNvPr id="4" name="Slide Number Placeholder 3">
            <a:extLst>
              <a:ext uri="{FF2B5EF4-FFF2-40B4-BE49-F238E27FC236}">
                <a16:creationId xmlns:a16="http://schemas.microsoft.com/office/drawing/2014/main" id="{901979C8-D075-F7F1-23C6-A3A7C5F288E9}"/>
              </a:ext>
            </a:extLst>
          </p:cNvPr>
          <p:cNvSpPr>
            <a:spLocks noGrp="1"/>
          </p:cNvSpPr>
          <p:nvPr>
            <p:ph type="sldNum" sz="quarter" idx="12"/>
          </p:nvPr>
        </p:nvSpPr>
        <p:spPr/>
        <p:txBody>
          <a:bodyPr/>
          <a:lstStyle/>
          <a:p>
            <a:fld id="{713F5FA8-502F-4040-BB3A-C027D4B0F640}" type="slidenum">
              <a:rPr lang="en-GB" smtClean="0"/>
              <a:pPr/>
              <a:t>5</a:t>
            </a:fld>
            <a:endParaRPr lang="en-GB" dirty="0"/>
          </a:p>
        </p:txBody>
      </p:sp>
      <p:sp>
        <p:nvSpPr>
          <p:cNvPr id="5" name="Footer Placeholder 4">
            <a:extLst>
              <a:ext uri="{FF2B5EF4-FFF2-40B4-BE49-F238E27FC236}">
                <a16:creationId xmlns:a16="http://schemas.microsoft.com/office/drawing/2014/main" id="{C8EC9D02-3215-ED46-872C-771F3EA58B8C}"/>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826780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15E08-D52C-DF02-1E18-899915882AAD}"/>
              </a:ext>
            </a:extLst>
          </p:cNvPr>
          <p:cNvSpPr>
            <a:spLocks noGrp="1"/>
          </p:cNvSpPr>
          <p:nvPr>
            <p:ph type="title"/>
          </p:nvPr>
        </p:nvSpPr>
        <p:spPr/>
        <p:txBody>
          <a:bodyPr/>
          <a:lstStyle/>
          <a:p>
            <a:r>
              <a:rPr lang="en-US" dirty="0"/>
              <a:t>Program: AM</a:t>
            </a:r>
            <a:endParaRPr lang="en-GB" dirty="0"/>
          </a:p>
        </p:txBody>
      </p:sp>
      <p:sp>
        <p:nvSpPr>
          <p:cNvPr id="4" name="Slide Number Placeholder 3">
            <a:extLst>
              <a:ext uri="{FF2B5EF4-FFF2-40B4-BE49-F238E27FC236}">
                <a16:creationId xmlns:a16="http://schemas.microsoft.com/office/drawing/2014/main" id="{40AFEF85-AB57-1C57-A78C-4880596DCEE0}"/>
              </a:ext>
            </a:extLst>
          </p:cNvPr>
          <p:cNvSpPr>
            <a:spLocks noGrp="1"/>
          </p:cNvSpPr>
          <p:nvPr>
            <p:ph type="sldNum" sz="quarter" idx="12"/>
          </p:nvPr>
        </p:nvSpPr>
        <p:spPr/>
        <p:txBody>
          <a:bodyPr/>
          <a:lstStyle/>
          <a:p>
            <a:fld id="{713F5FA8-502F-4040-BB3A-C027D4B0F640}" type="slidenum">
              <a:rPr lang="en-GB" smtClean="0"/>
              <a:pPr/>
              <a:t>6</a:t>
            </a:fld>
            <a:endParaRPr lang="en-GB" dirty="0"/>
          </a:p>
        </p:txBody>
      </p:sp>
      <p:sp>
        <p:nvSpPr>
          <p:cNvPr id="5" name="Footer Placeholder 4">
            <a:extLst>
              <a:ext uri="{FF2B5EF4-FFF2-40B4-BE49-F238E27FC236}">
                <a16:creationId xmlns:a16="http://schemas.microsoft.com/office/drawing/2014/main" id="{80835701-157B-315A-2C0D-90CE7A400A5D}"/>
              </a:ext>
            </a:extLst>
          </p:cNvPr>
          <p:cNvSpPr>
            <a:spLocks noGrp="1"/>
          </p:cNvSpPr>
          <p:nvPr>
            <p:ph type="ftr" sz="quarter" idx="3"/>
          </p:nvPr>
        </p:nvSpPr>
        <p:spPr/>
        <p:txBody>
          <a:bodyPr/>
          <a:lstStyle/>
          <a:p>
            <a:endParaRPr lang="en-GB" dirty="0"/>
          </a:p>
        </p:txBody>
      </p:sp>
      <p:pic>
        <p:nvPicPr>
          <p:cNvPr id="11" name="Picture 10">
            <a:extLst>
              <a:ext uri="{FF2B5EF4-FFF2-40B4-BE49-F238E27FC236}">
                <a16:creationId xmlns:a16="http://schemas.microsoft.com/office/drawing/2014/main" id="{DE37A855-4165-7105-C1C9-4DECFC8A3CCC}"/>
              </a:ext>
            </a:extLst>
          </p:cNvPr>
          <p:cNvPicPr>
            <a:picLocks noChangeAspect="1"/>
          </p:cNvPicPr>
          <p:nvPr/>
        </p:nvPicPr>
        <p:blipFill>
          <a:blip r:embed="rId2"/>
          <a:stretch>
            <a:fillRect/>
          </a:stretch>
        </p:blipFill>
        <p:spPr>
          <a:xfrm>
            <a:off x="1938930" y="1616741"/>
            <a:ext cx="8314140" cy="4435224"/>
          </a:xfrm>
          <a:prstGeom prst="rect">
            <a:avLst/>
          </a:prstGeom>
        </p:spPr>
      </p:pic>
    </p:spTree>
    <p:extLst>
      <p:ext uri="{BB962C8B-B14F-4D97-AF65-F5344CB8AC3E}">
        <p14:creationId xmlns:p14="http://schemas.microsoft.com/office/powerpoint/2010/main" val="448682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15E08-D52C-DF02-1E18-899915882AAD}"/>
              </a:ext>
            </a:extLst>
          </p:cNvPr>
          <p:cNvSpPr>
            <a:spLocks noGrp="1"/>
          </p:cNvSpPr>
          <p:nvPr>
            <p:ph type="title"/>
          </p:nvPr>
        </p:nvSpPr>
        <p:spPr/>
        <p:txBody>
          <a:bodyPr/>
          <a:lstStyle/>
          <a:p>
            <a:r>
              <a:rPr lang="en-US" dirty="0"/>
              <a:t>Program: PM</a:t>
            </a:r>
            <a:endParaRPr lang="en-GB" dirty="0"/>
          </a:p>
        </p:txBody>
      </p:sp>
      <p:sp>
        <p:nvSpPr>
          <p:cNvPr id="4" name="Slide Number Placeholder 3">
            <a:extLst>
              <a:ext uri="{FF2B5EF4-FFF2-40B4-BE49-F238E27FC236}">
                <a16:creationId xmlns:a16="http://schemas.microsoft.com/office/drawing/2014/main" id="{40AFEF85-AB57-1C57-A78C-4880596DCEE0}"/>
              </a:ext>
            </a:extLst>
          </p:cNvPr>
          <p:cNvSpPr>
            <a:spLocks noGrp="1"/>
          </p:cNvSpPr>
          <p:nvPr>
            <p:ph type="sldNum" sz="quarter" idx="12"/>
          </p:nvPr>
        </p:nvSpPr>
        <p:spPr/>
        <p:txBody>
          <a:bodyPr/>
          <a:lstStyle/>
          <a:p>
            <a:fld id="{713F5FA8-502F-4040-BB3A-C027D4B0F640}" type="slidenum">
              <a:rPr lang="en-GB" smtClean="0"/>
              <a:pPr/>
              <a:t>7</a:t>
            </a:fld>
            <a:endParaRPr lang="en-GB" dirty="0"/>
          </a:p>
        </p:txBody>
      </p:sp>
      <p:sp>
        <p:nvSpPr>
          <p:cNvPr id="5" name="Footer Placeholder 4">
            <a:extLst>
              <a:ext uri="{FF2B5EF4-FFF2-40B4-BE49-F238E27FC236}">
                <a16:creationId xmlns:a16="http://schemas.microsoft.com/office/drawing/2014/main" id="{80835701-157B-315A-2C0D-90CE7A400A5D}"/>
              </a:ext>
            </a:extLst>
          </p:cNvPr>
          <p:cNvSpPr>
            <a:spLocks noGrp="1"/>
          </p:cNvSpPr>
          <p:nvPr>
            <p:ph type="ftr" sz="quarter" idx="3"/>
          </p:nvPr>
        </p:nvSpPr>
        <p:spPr/>
        <p:txBody>
          <a:bodyPr/>
          <a:lstStyle/>
          <a:p>
            <a:endParaRPr lang="en-GB" dirty="0"/>
          </a:p>
        </p:txBody>
      </p:sp>
      <p:pic>
        <p:nvPicPr>
          <p:cNvPr id="6" name="Picture 5">
            <a:extLst>
              <a:ext uri="{FF2B5EF4-FFF2-40B4-BE49-F238E27FC236}">
                <a16:creationId xmlns:a16="http://schemas.microsoft.com/office/drawing/2014/main" id="{132D529C-B01B-468D-EE84-3FA683340D57}"/>
              </a:ext>
            </a:extLst>
          </p:cNvPr>
          <p:cNvPicPr>
            <a:picLocks noChangeAspect="1"/>
          </p:cNvPicPr>
          <p:nvPr/>
        </p:nvPicPr>
        <p:blipFill>
          <a:blip r:embed="rId2"/>
          <a:stretch>
            <a:fillRect/>
          </a:stretch>
        </p:blipFill>
        <p:spPr>
          <a:xfrm>
            <a:off x="1938930" y="1918399"/>
            <a:ext cx="8329382" cy="3787468"/>
          </a:xfrm>
          <a:prstGeom prst="rect">
            <a:avLst/>
          </a:prstGeom>
        </p:spPr>
      </p:pic>
    </p:spTree>
    <p:extLst>
      <p:ext uri="{BB962C8B-B14F-4D97-AF65-F5344CB8AC3E}">
        <p14:creationId xmlns:p14="http://schemas.microsoft.com/office/powerpoint/2010/main" val="140231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AD1BB-C04C-0001-D968-B94E69542CA8}"/>
              </a:ext>
            </a:extLst>
          </p:cNvPr>
          <p:cNvSpPr>
            <a:spLocks noGrp="1"/>
          </p:cNvSpPr>
          <p:nvPr>
            <p:ph type="title"/>
          </p:nvPr>
        </p:nvSpPr>
        <p:spPr/>
        <p:txBody>
          <a:bodyPr/>
          <a:lstStyle/>
          <a:p>
            <a:r>
              <a:rPr lang="en-US" dirty="0"/>
              <a:t>Housekeeping</a:t>
            </a:r>
            <a:endParaRPr lang="en-GB" dirty="0"/>
          </a:p>
        </p:txBody>
      </p:sp>
      <p:sp>
        <p:nvSpPr>
          <p:cNvPr id="3" name="Content Placeholder 2">
            <a:extLst>
              <a:ext uri="{FF2B5EF4-FFF2-40B4-BE49-F238E27FC236}">
                <a16:creationId xmlns:a16="http://schemas.microsoft.com/office/drawing/2014/main" id="{512F2924-0AC6-D2F5-2524-F89AC10AEB7B}"/>
              </a:ext>
            </a:extLst>
          </p:cNvPr>
          <p:cNvSpPr>
            <a:spLocks noGrp="1"/>
          </p:cNvSpPr>
          <p:nvPr>
            <p:ph idx="1"/>
          </p:nvPr>
        </p:nvSpPr>
        <p:spPr/>
        <p:txBody>
          <a:bodyPr/>
          <a:lstStyle/>
          <a:p>
            <a:pPr marL="0" indent="0">
              <a:buNone/>
            </a:pPr>
            <a:endParaRPr lang="en-US" dirty="0"/>
          </a:p>
          <a:p>
            <a:r>
              <a:rPr lang="en-US" dirty="0"/>
              <a:t>Entering the building</a:t>
            </a:r>
          </a:p>
          <a:p>
            <a:r>
              <a:rPr lang="en-US" dirty="0" err="1"/>
              <a:t>WiFi</a:t>
            </a:r>
            <a:r>
              <a:rPr lang="en-US" dirty="0"/>
              <a:t> access:</a:t>
            </a:r>
          </a:p>
          <a:p>
            <a:pPr lvl="1"/>
            <a:r>
              <a:rPr lang="en-US" dirty="0" err="1"/>
              <a:t>Abrdn</a:t>
            </a:r>
            <a:r>
              <a:rPr lang="en-US" dirty="0"/>
              <a:t>-guest</a:t>
            </a:r>
          </a:p>
          <a:p>
            <a:pPr lvl="1"/>
            <a:r>
              <a:rPr lang="en-US" dirty="0"/>
              <a:t>Foh.Edinburgh@abrdn.com</a:t>
            </a:r>
            <a:endParaRPr lang="en-GB" dirty="0"/>
          </a:p>
        </p:txBody>
      </p:sp>
      <p:sp>
        <p:nvSpPr>
          <p:cNvPr id="4" name="Slide Number Placeholder 3">
            <a:extLst>
              <a:ext uri="{FF2B5EF4-FFF2-40B4-BE49-F238E27FC236}">
                <a16:creationId xmlns:a16="http://schemas.microsoft.com/office/drawing/2014/main" id="{1A36A678-9A97-7BE6-8F1D-8933BA95CC24}"/>
              </a:ext>
            </a:extLst>
          </p:cNvPr>
          <p:cNvSpPr>
            <a:spLocks noGrp="1"/>
          </p:cNvSpPr>
          <p:nvPr>
            <p:ph type="sldNum" sz="quarter" idx="12"/>
          </p:nvPr>
        </p:nvSpPr>
        <p:spPr/>
        <p:txBody>
          <a:bodyPr/>
          <a:lstStyle/>
          <a:p>
            <a:fld id="{713F5FA8-502F-4040-BB3A-C027D4B0F640}" type="slidenum">
              <a:rPr lang="en-GB" smtClean="0"/>
              <a:pPr/>
              <a:t>8</a:t>
            </a:fld>
            <a:endParaRPr lang="en-GB" dirty="0"/>
          </a:p>
        </p:txBody>
      </p:sp>
      <p:sp>
        <p:nvSpPr>
          <p:cNvPr id="5" name="Footer Placeholder 4">
            <a:extLst>
              <a:ext uri="{FF2B5EF4-FFF2-40B4-BE49-F238E27FC236}">
                <a16:creationId xmlns:a16="http://schemas.microsoft.com/office/drawing/2014/main" id="{437D6DCA-A4D0-CEC8-7DB5-FAA40BDB150F}"/>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29463118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TotalTime>
  <Words>537</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UKMOD Fest 2023</vt:lpstr>
      <vt:lpstr>PowerPoint Presentation</vt:lpstr>
      <vt:lpstr>Some numbers</vt:lpstr>
      <vt:lpstr>In the past year…</vt:lpstr>
      <vt:lpstr>Forthcoming</vt:lpstr>
      <vt:lpstr>Program: AM</vt:lpstr>
      <vt:lpstr>Program: PM</vt:lpstr>
      <vt:lpstr>Housekeeping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matteo richiardi</dc:creator>
  <cp:lastModifiedBy>matteo richiardi</cp:lastModifiedBy>
  <cp:revision>28</cp:revision>
  <dcterms:created xsi:type="dcterms:W3CDTF">2021-05-06T13:22:28Z</dcterms:created>
  <dcterms:modified xsi:type="dcterms:W3CDTF">2023-06-30T08:07:18Z</dcterms:modified>
</cp:coreProperties>
</file>