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1570" r:id="rId3"/>
    <p:sldId id="1576" r:id="rId4"/>
    <p:sldId id="1577" r:id="rId5"/>
    <p:sldId id="1578" r:id="rId6"/>
    <p:sldId id="1579" r:id="rId7"/>
    <p:sldId id="1571" r:id="rId8"/>
    <p:sldId id="1573" r:id="rId9"/>
    <p:sldId id="1574" r:id="rId10"/>
    <p:sldId id="260" r:id="rId11"/>
    <p:sldId id="15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588" autoAdjust="0"/>
  </p:normalViewPr>
  <p:slideViewPr>
    <p:cSldViewPr snapToGrid="0">
      <p:cViewPr varScale="1">
        <p:scale>
          <a:sx n="66" d="100"/>
          <a:sy n="66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47BC-879E-4B34-8C3B-95898B2C65F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F355D-500F-4937-A661-89CE7DC1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5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Policy increases all rates of “Universal Social Charge” by 0.5%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Policy increases all rates of “Universal Social Charge” by 0.5%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F355D-500F-4937-A661-89CE7DC13B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1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417C5-4C61-8B3F-CF43-44A59AE10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745" y="457200"/>
            <a:ext cx="4284672" cy="5069305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27A9ABB2-5A89-4FAF-ABEC-F398A3BBC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32" y="5403054"/>
            <a:ext cx="7715949" cy="665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FFBBF-B792-450B-BD64-CD5AD5F94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575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C9BD-01AC-4F21-B4AF-3A8660F7D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032" y="3602038"/>
            <a:ext cx="646496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6D65D-AA00-418E-9615-0ED112A78F2A}"/>
              </a:ext>
            </a:extLst>
          </p:cNvPr>
          <p:cNvSpPr txBox="1"/>
          <p:nvPr userDrawn="1"/>
        </p:nvSpPr>
        <p:spPr>
          <a:xfrm>
            <a:off x="4397479" y="5550970"/>
            <a:ext cx="737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Premium User Group update – May 2023</a:t>
            </a:r>
          </a:p>
        </p:txBody>
      </p:sp>
    </p:spTree>
    <p:extLst>
      <p:ext uri="{BB962C8B-B14F-4D97-AF65-F5344CB8AC3E}">
        <p14:creationId xmlns:p14="http://schemas.microsoft.com/office/powerpoint/2010/main" val="38383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1669415-CADB-41C9-945F-AD33C619B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5902" y="43069"/>
            <a:ext cx="1582973" cy="1872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E78AF-237E-4C71-BF62-844E5F95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14" y="3676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77F3-DFB0-4DEF-882E-B528195E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2" y="1915925"/>
            <a:ext cx="10515600" cy="4261038"/>
          </a:xfrm>
        </p:spPr>
        <p:txBody>
          <a:bodyPr/>
          <a:lstStyle>
            <a:lvl1pPr>
              <a:buSzPct val="50000"/>
              <a:defRPr/>
            </a:lvl1pPr>
            <a:lvl2pPr>
              <a:buSzPct val="50000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5F65-F4C3-4C16-B511-797CB3EA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F5FA8-502F-4040-BB3A-C027D4B0F6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1D47A0-CC6A-43B8-9978-F85D6918D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4950" y="6356350"/>
            <a:ext cx="550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B296D8B7-C67E-4D63-9FB9-FACBB5E42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6" y="136525"/>
            <a:ext cx="3866474" cy="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8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CAB3D-C790-4CB3-B6BC-C638E9CF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5C14E-29FB-445A-93F0-5302860F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4E3A-02B6-4F26-BF78-27AC73019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6126" y="6356350"/>
            <a:ext cx="447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939E-3BB8-48E0-9D9F-DC1C7BF8C5A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BC46A0-62CE-4B53-87D5-932E9B919A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20" y="6215949"/>
            <a:ext cx="1324122" cy="52370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47FF145-AD1C-4765-A3F4-B0BCD2BFE0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86" y="6052532"/>
            <a:ext cx="805468" cy="80546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3766383-50B5-4AF0-9817-5A8374ADFC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56" y="6326891"/>
            <a:ext cx="1150770" cy="4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crosimulation.ac.uk/ukmod/acces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1FEB-9609-4413-AE18-334E9BE1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947" y="2377439"/>
            <a:ext cx="9144000" cy="1243825"/>
          </a:xfrm>
        </p:spPr>
        <p:txBody>
          <a:bodyPr>
            <a:noAutofit/>
          </a:bodyPr>
          <a:lstStyle/>
          <a:p>
            <a:r>
              <a:rPr lang="en-US" sz="4800" dirty="0"/>
              <a:t>Tax and benefit incentives for employment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EB020-CD78-4717-AD8A-1DFB8C0A5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0033" y="3703645"/>
            <a:ext cx="6896768" cy="1096960"/>
          </a:xfrm>
        </p:spPr>
        <p:txBody>
          <a:bodyPr/>
          <a:lstStyle/>
          <a:p>
            <a:r>
              <a:rPr lang="en-GB" dirty="0"/>
              <a:t>Matteo Richiardi, Daria Popova and Justin van de Ven</a:t>
            </a:r>
          </a:p>
          <a:p>
            <a:r>
              <a:rPr lang="en-GB" dirty="0"/>
              <a:t>University of Essex</a:t>
            </a:r>
            <a:endParaRPr lang="en-A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99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9652-A19A-4781-9520-0EEABCAB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Editing Add-ons</a:t>
            </a:r>
            <a:endParaRPr lang="en-AU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6482-096D-44FA-BA78-A687A277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Accessed via: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Advanced subject – training available if there is sufficient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1761-0D55-45C3-92CA-563CC3B3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B7D5-55B5-455A-B64F-52571F738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34743-6F63-DAA8-D300-A97C8D5D7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671"/>
          <a:stretch/>
        </p:blipFill>
        <p:spPr>
          <a:xfrm>
            <a:off x="165962" y="2790999"/>
            <a:ext cx="11834957" cy="17224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01E0B4-384E-D6F1-D2BC-32FB6FFD8AF3}"/>
              </a:ext>
            </a:extLst>
          </p:cNvPr>
          <p:cNvSpPr/>
          <p:nvPr/>
        </p:nvSpPr>
        <p:spPr>
          <a:xfrm>
            <a:off x="5130680" y="3125179"/>
            <a:ext cx="946484" cy="356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14BE3B-474C-2701-0F16-21E7EBFBF781}"/>
              </a:ext>
            </a:extLst>
          </p:cNvPr>
          <p:cNvSpPr/>
          <p:nvPr/>
        </p:nvSpPr>
        <p:spPr>
          <a:xfrm>
            <a:off x="203348" y="3452576"/>
            <a:ext cx="1094510" cy="8109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48DF-35DB-C73E-28B8-E13424D1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C071-7FB4-61C0-6C71-925CB9BCF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Revised add-ons provided with the next model update</a:t>
            </a:r>
          </a:p>
          <a:p>
            <a:r>
              <a:rPr lang="en-GB" dirty="0"/>
              <a:t>New Statistics Presenter templates available from the </a:t>
            </a:r>
            <a:r>
              <a:rPr lang="en-GB" dirty="0" err="1"/>
              <a:t>CeMPA</a:t>
            </a:r>
            <a:r>
              <a:rPr lang="en-GB" dirty="0"/>
              <a:t> website:</a:t>
            </a:r>
          </a:p>
          <a:p>
            <a:pPr lvl="1"/>
            <a:r>
              <a:rPr lang="en-GB" dirty="0">
                <a:hlinkClick r:id="rId2"/>
              </a:rPr>
              <a:t>https://www.microsimulation.ac.uk/ukmod/access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7E5CF-5BA7-15B3-891D-B22AE774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8DF54-3359-6A9D-FC8A-CE60485C8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17" b="529"/>
          <a:stretch/>
        </p:blipFill>
        <p:spPr>
          <a:xfrm>
            <a:off x="0" y="4286865"/>
            <a:ext cx="12192000" cy="25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E26F-3CB1-C6E6-6E61-8C4BBFF0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Metrics of employment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9D649-15EA-9B4D-01BE-67DB9342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2" y="1877424"/>
            <a:ext cx="10515600" cy="4261038"/>
          </a:xfrm>
        </p:spPr>
        <p:txBody>
          <a:bodyPr/>
          <a:lstStyle/>
          <a:p>
            <a:r>
              <a:rPr lang="en-GB" dirty="0"/>
              <a:t>Marginal Tax Rates (MTR)</a:t>
            </a:r>
          </a:p>
          <a:p>
            <a:pPr lvl="1"/>
            <a:r>
              <a:rPr lang="en-GB" dirty="0"/>
              <a:t>MTR add-on</a:t>
            </a:r>
          </a:p>
          <a:p>
            <a:pPr lvl="1"/>
            <a:endParaRPr lang="en-GB" dirty="0"/>
          </a:p>
          <a:p>
            <a:r>
              <a:rPr lang="en-GB" dirty="0"/>
              <a:t>Net Replacement Rates (NRR)</a:t>
            </a:r>
          </a:p>
          <a:p>
            <a:pPr lvl="1"/>
            <a:r>
              <a:rPr lang="en-GB" dirty="0"/>
              <a:t>NRR add-on</a:t>
            </a:r>
          </a:p>
          <a:p>
            <a:pPr lvl="1"/>
            <a:endParaRPr lang="en-GB" dirty="0"/>
          </a:p>
          <a:p>
            <a:r>
              <a:rPr lang="en-GB" dirty="0"/>
              <a:t>Participation Tax Rates (PTR)</a:t>
            </a:r>
          </a:p>
          <a:p>
            <a:pPr lvl="1"/>
            <a:r>
              <a:rPr lang="en-GB" dirty="0"/>
              <a:t>NRR add-on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D9C5-09A5-2A45-92AE-145CC0C9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89F32A6B-DFCE-8613-E515-222D79A56CC1}"/>
                  </a:ext>
                </a:extLst>
              </p:cNvPr>
              <p:cNvSpPr txBox="1"/>
              <p:nvPr/>
            </p:nvSpPr>
            <p:spPr bwMode="auto">
              <a:xfrm>
                <a:off x="5447905" y="1676691"/>
                <a:ext cx="2123437" cy="812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𝑚𝑡𝑟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=1 −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89F32A6B-DFCE-8613-E515-222D79A56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7905" y="1676691"/>
                <a:ext cx="2123437" cy="8128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4192B230-761E-17B7-9823-6F613CCCE2AB}"/>
                  </a:ext>
                </a:extLst>
              </p:cNvPr>
              <p:cNvSpPr txBox="1"/>
              <p:nvPr/>
            </p:nvSpPr>
            <p:spPr bwMode="auto">
              <a:xfrm>
                <a:off x="5447905" y="2958052"/>
                <a:ext cx="4964495" cy="971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𝑛𝑟𝑟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𝑢𝑛𝑒𝑚𝑝𝑙𝑜𝑦𝑒𝑑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𝑒𝑚𝑝𝑙𝑜𝑦𝑒𝑑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4192B230-761E-17B7-9823-6F613CCC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7905" y="2958052"/>
                <a:ext cx="4964495" cy="971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11BCC1D2-A6F1-E690-3FB3-F1562626560A}"/>
                  </a:ext>
                </a:extLst>
              </p:cNvPr>
              <p:cNvSpPr txBox="1"/>
              <p:nvPr/>
            </p:nvSpPr>
            <p:spPr bwMode="auto">
              <a:xfrm>
                <a:off x="5447905" y="4282375"/>
                <a:ext cx="6160164" cy="971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𝑝𝑡𝑟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=1 −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𝑒𝑚𝑝𝑙𝑜𝑦𝑒𝑑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𝑢𝑛𝑒𝑚𝑝𝑙𝑜𝑦𝑒𝑑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𝑒𝑚𝑝𝑙𝑜𝑦𝑚𝑒𝑛𝑡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𝑖𝑛𝑐𝑜𝑚𝑒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11BCC1D2-A6F1-E690-3FB3-F15626265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7905" y="4282375"/>
                <a:ext cx="6160164" cy="971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92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0E07CFE-95C4-5123-4845-138BEB98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252"/>
            <a:ext cx="12192000" cy="5185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F9652-A19A-4781-9520-0EEABCAB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Running Add-ons</a:t>
            </a:r>
            <a:endParaRPr lang="en-AU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6482-096D-44FA-BA78-A687A277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1761-0D55-45C3-92CA-563CC3B3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01E0B4-384E-D6F1-D2BC-32FB6FFD8AF3}"/>
              </a:ext>
            </a:extLst>
          </p:cNvPr>
          <p:cNvSpPr/>
          <p:nvPr/>
        </p:nvSpPr>
        <p:spPr>
          <a:xfrm>
            <a:off x="750603" y="2008379"/>
            <a:ext cx="1684484" cy="3571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14BE3B-474C-2701-0F16-21E7EBFBF781}"/>
              </a:ext>
            </a:extLst>
          </p:cNvPr>
          <p:cNvSpPr/>
          <p:nvPr/>
        </p:nvSpPr>
        <p:spPr>
          <a:xfrm>
            <a:off x="7737209" y="2550169"/>
            <a:ext cx="383061" cy="3571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0A6058-5EC4-EE78-069B-3441550DB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7" y="2953150"/>
            <a:ext cx="2886075" cy="12477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DF784F-5CE3-0196-ABF9-37C4BF28FE04}"/>
              </a:ext>
            </a:extLst>
          </p:cNvPr>
          <p:cNvSpPr/>
          <p:nvPr/>
        </p:nvSpPr>
        <p:spPr>
          <a:xfrm>
            <a:off x="7432804" y="3702713"/>
            <a:ext cx="934446" cy="4490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0636-A153-CA2E-B36D-D1FC3B53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Add-ons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64B5C-5B7B-5A55-063B-C053BBD5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1804-E840-F52B-DF52-9C68E5984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5B13D-79D5-9736-4D52-3A67BAF4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052"/>
            <a:ext cx="12192000" cy="518537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8C0B9A-9220-8F41-E783-1DD6BBAA3429}"/>
              </a:ext>
            </a:extLst>
          </p:cNvPr>
          <p:cNvSpPr/>
          <p:nvPr/>
        </p:nvSpPr>
        <p:spPr>
          <a:xfrm>
            <a:off x="6383191" y="4887806"/>
            <a:ext cx="873015" cy="3651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0636-A153-CA2E-B36D-D1FC3B53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Add-ons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64B5C-5B7B-5A55-063B-C053BBD5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1804-E840-F52B-DF52-9C68E5984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27C92A-5651-C7ED-C45C-54036FFD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87"/>
            <a:ext cx="12192000" cy="518537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48ADE1-6D2A-E050-0357-47CFF988B602}"/>
              </a:ext>
            </a:extLst>
          </p:cNvPr>
          <p:cNvSpPr/>
          <p:nvPr/>
        </p:nvSpPr>
        <p:spPr>
          <a:xfrm>
            <a:off x="3264309" y="2330246"/>
            <a:ext cx="501446" cy="501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0636-A153-CA2E-B36D-D1FC3B53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Add-ons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64B5C-5B7B-5A55-063B-C053BBD5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1804-E840-F52B-DF52-9C68E5984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5FDB9-C0DB-3510-CA0C-6BCFB2EA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634"/>
            <a:ext cx="12192000" cy="49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9652-A19A-4781-9520-0EEABCAB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Project Implementation</a:t>
            </a:r>
            <a:endParaRPr lang="en-AU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6482-096D-44FA-BA78-A687A277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Revised add-ons append results to standard model output</a:t>
            </a:r>
          </a:p>
          <a:p>
            <a:pPr lvl="1"/>
            <a:r>
              <a:rPr lang="en-AU" dirty="0"/>
              <a:t>Assists post-simulation analysis</a:t>
            </a:r>
          </a:p>
          <a:p>
            <a:pPr lvl="1"/>
            <a:r>
              <a:rPr lang="en-AU" dirty="0"/>
              <a:t>Permits analysis via standard Statistics Presenter</a:t>
            </a:r>
          </a:p>
          <a:p>
            <a:r>
              <a:rPr lang="en-AU" dirty="0"/>
              <a:t>New page added to Default and Reform Statistics Presenter templates to report </a:t>
            </a:r>
            <a:r>
              <a:rPr lang="en-AU" dirty="0" err="1"/>
              <a:t>mtr</a:t>
            </a:r>
            <a:r>
              <a:rPr lang="en-AU" dirty="0"/>
              <a:t>, </a:t>
            </a:r>
            <a:r>
              <a:rPr lang="en-AU" dirty="0" err="1"/>
              <a:t>ptr</a:t>
            </a:r>
            <a:r>
              <a:rPr lang="en-AU" dirty="0"/>
              <a:t>, and </a:t>
            </a:r>
            <a:r>
              <a:rPr lang="en-AU" dirty="0" err="1"/>
              <a:t>nrr</a:t>
            </a:r>
            <a:r>
              <a:rPr lang="en-AU" dirty="0"/>
              <a:t> summary statistics where these are available</a:t>
            </a:r>
          </a:p>
          <a:p>
            <a:pPr lvl="1"/>
            <a:r>
              <a:rPr lang="en-AU" dirty="0"/>
              <a:t>Templates have also been updated more generally</a:t>
            </a:r>
          </a:p>
          <a:p>
            <a:r>
              <a:rPr lang="en-AU" dirty="0"/>
              <a:t>Note that add-ons turn off the take-up (BTO) extension</a:t>
            </a:r>
          </a:p>
          <a:p>
            <a:endParaRPr lang="en-AU" dirty="0"/>
          </a:p>
          <a:p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1761-0D55-45C3-92CA-563CC3B3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B7D5-55B5-455A-B64F-52571F738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2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01ED21B-8168-217A-A5CB-9D5CB559F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7" b="4968"/>
          <a:stretch/>
        </p:blipFill>
        <p:spPr>
          <a:xfrm>
            <a:off x="-1" y="1746986"/>
            <a:ext cx="12192000" cy="511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AF6CA-048B-A287-2C0E-7C08D527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statistics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09994-79D0-9FFB-5798-B26B020A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E2CB3-625B-F15A-8CBB-77591FBDBFED}"/>
              </a:ext>
            </a:extLst>
          </p:cNvPr>
          <p:cNvSpPr/>
          <p:nvPr/>
        </p:nvSpPr>
        <p:spPr>
          <a:xfrm>
            <a:off x="9952520" y="2670127"/>
            <a:ext cx="1206193" cy="304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3E8C82-24CD-A2BA-195B-30BE9279B840}"/>
              </a:ext>
            </a:extLst>
          </p:cNvPr>
          <p:cNvSpPr/>
          <p:nvPr/>
        </p:nvSpPr>
        <p:spPr>
          <a:xfrm>
            <a:off x="300532" y="3369646"/>
            <a:ext cx="3809455" cy="304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550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F6CA-048B-A287-2C0E-7C08D527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statistics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09994-79D0-9FFB-5798-B26B020A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FA8-502F-4040-BB3A-C027D4B0F64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2AD6E-C4B3-C831-17D3-D2646539B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76"/>
          <a:stretch/>
        </p:blipFill>
        <p:spPr>
          <a:xfrm>
            <a:off x="358906" y="1925054"/>
            <a:ext cx="11807852" cy="48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223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Tax and benefit incentives for employment</vt:lpstr>
      <vt:lpstr>Metrics of employment incentives</vt:lpstr>
      <vt:lpstr>Running Add-ons</vt:lpstr>
      <vt:lpstr>Running Add-ons</vt:lpstr>
      <vt:lpstr>Running Add-ons</vt:lpstr>
      <vt:lpstr>Running Add-ons</vt:lpstr>
      <vt:lpstr>Project Implementation</vt:lpstr>
      <vt:lpstr>Example of statistics output</vt:lpstr>
      <vt:lpstr>Example of statistics output</vt:lpstr>
      <vt:lpstr>Editing Add-ons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richiardi</dc:creator>
  <cp:lastModifiedBy>Justin van de Ven</cp:lastModifiedBy>
  <cp:revision>48</cp:revision>
  <dcterms:created xsi:type="dcterms:W3CDTF">2021-05-06T13:22:28Z</dcterms:created>
  <dcterms:modified xsi:type="dcterms:W3CDTF">2023-06-28T09:33:11Z</dcterms:modified>
</cp:coreProperties>
</file>