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1369" r:id="rId3"/>
    <p:sldId id="1368" r:id="rId4"/>
    <p:sldId id="1379" r:id="rId5"/>
    <p:sldId id="1376" r:id="rId6"/>
    <p:sldId id="1374" r:id="rId7"/>
    <p:sldId id="1371" r:id="rId8"/>
    <p:sldId id="1377" r:id="rId9"/>
    <p:sldId id="1372" r:id="rId10"/>
    <p:sldId id="1373" r:id="rId11"/>
    <p:sldId id="1375" r:id="rId12"/>
    <p:sldId id="13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3737" autoAdjust="0"/>
  </p:normalViewPr>
  <p:slideViewPr>
    <p:cSldViewPr snapToGrid="0">
      <p:cViewPr>
        <p:scale>
          <a:sx n="70" d="100"/>
          <a:sy n="70" d="100"/>
        </p:scale>
        <p:origin x="412" y="-2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0147BC-879E-4B34-8C3B-95898B2C65F5}" type="datetimeFigureOut">
              <a:rPr lang="en-GB" smtClean="0"/>
              <a:t>29/06/2023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9F355D-500F-4937-A661-89CE7DC13BB7}" type="slidenum">
              <a:rPr lang="en-GB" smtClean="0"/>
              <a:t>‹#›</a:t>
            </a:fld>
            <a:endParaRPr lang="en-GB"/>
          </a:p>
        </p:txBody>
      </p:sp>
    </p:spTree>
    <p:extLst>
      <p:ext uri="{BB962C8B-B14F-4D97-AF65-F5344CB8AC3E}">
        <p14:creationId xmlns:p14="http://schemas.microsoft.com/office/powerpoint/2010/main" val="1747555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xx compares the cumulative earnings distribution from ASHE and the UKMOD input data based on UKHLS and FRS for 2019 for all employees and for men and women (plotting decile points cumulatively). </a:t>
            </a:r>
          </a:p>
          <a:p>
            <a:r>
              <a:rPr lang="en-US" dirty="0"/>
              <a:t>In the UKMOD-FRS data average earnings and males earnings are slightly overestimated at the top of the earnings distribution compared to ASHE data, and underestimated in the middle. </a:t>
            </a:r>
          </a:p>
          <a:p>
            <a:r>
              <a:rPr lang="en-US" dirty="0"/>
              <a:t>Earnings based on UKMOD-UKHLS are slightly underestimated across all the distribution. </a:t>
            </a:r>
            <a:endParaRPr lang="en-GB" dirty="0"/>
          </a:p>
        </p:txBody>
      </p:sp>
      <p:sp>
        <p:nvSpPr>
          <p:cNvPr id="4" name="Slide Number Placeholder 3"/>
          <p:cNvSpPr>
            <a:spLocks noGrp="1"/>
          </p:cNvSpPr>
          <p:nvPr>
            <p:ph type="sldNum" sz="quarter" idx="5"/>
          </p:nvPr>
        </p:nvSpPr>
        <p:spPr/>
        <p:txBody>
          <a:bodyPr/>
          <a:lstStyle/>
          <a:p>
            <a:fld id="{189F355D-500F-4937-A661-89CE7DC13BB7}" type="slidenum">
              <a:rPr lang="en-GB" smtClean="0"/>
              <a:t>6</a:t>
            </a:fld>
            <a:endParaRPr lang="en-GB"/>
          </a:p>
        </p:txBody>
      </p:sp>
    </p:spTree>
    <p:extLst>
      <p:ext uri="{BB962C8B-B14F-4D97-AF65-F5344CB8AC3E}">
        <p14:creationId xmlns:p14="http://schemas.microsoft.com/office/powerpoint/2010/main" val="27149589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F0292E9D-16AB-4E7D-9CE7-F8CDA89AC4AB}"/>
              </a:ext>
            </a:extLst>
          </p:cNvPr>
          <p:cNvPicPr>
            <a:picLocks noChangeAspect="1"/>
          </p:cNvPicPr>
          <p:nvPr userDrawn="1"/>
        </p:nvPicPr>
        <p:blipFill>
          <a:blip r:embed="rId2"/>
          <a:stretch>
            <a:fillRect/>
          </a:stretch>
        </p:blipFill>
        <p:spPr>
          <a:xfrm>
            <a:off x="149745" y="457200"/>
            <a:ext cx="4284672" cy="5069305"/>
          </a:xfrm>
          <a:prstGeom prst="rect">
            <a:avLst/>
          </a:prstGeom>
        </p:spPr>
      </p:pic>
      <p:sp>
        <p:nvSpPr>
          <p:cNvPr id="2" name="Title 1">
            <a:extLst>
              <a:ext uri="{FF2B5EF4-FFF2-40B4-BE49-F238E27FC236}">
                <a16:creationId xmlns:a16="http://schemas.microsoft.com/office/drawing/2014/main" id="{B12FFBBF-B792-450B-BD64-CD5AD5F94D7A}"/>
              </a:ext>
            </a:extLst>
          </p:cNvPr>
          <p:cNvSpPr>
            <a:spLocks noGrp="1"/>
          </p:cNvSpPr>
          <p:nvPr>
            <p:ph type="ctrTitle"/>
          </p:nvPr>
        </p:nvSpPr>
        <p:spPr>
          <a:xfrm>
            <a:off x="4382813" y="1122362"/>
            <a:ext cx="6886761" cy="2855803"/>
          </a:xfrm>
          <a:prstGeom prst="rect">
            <a:avLst/>
          </a:prstGeom>
        </p:spPr>
        <p:txBody>
          <a:bodyPr anchor="b"/>
          <a:lstStyle>
            <a:lvl1pPr algn="l">
              <a:defRPr sz="6000"/>
            </a:lvl1pPr>
          </a:lstStyle>
          <a:p>
            <a:endParaRPr lang="en-GB" dirty="0"/>
          </a:p>
        </p:txBody>
      </p:sp>
      <p:sp>
        <p:nvSpPr>
          <p:cNvPr id="3" name="Subtitle 2">
            <a:extLst>
              <a:ext uri="{FF2B5EF4-FFF2-40B4-BE49-F238E27FC236}">
                <a16:creationId xmlns:a16="http://schemas.microsoft.com/office/drawing/2014/main" id="{BDFDC9BD-01AC-4F21-B4AF-3A8660F7D345}"/>
              </a:ext>
            </a:extLst>
          </p:cNvPr>
          <p:cNvSpPr>
            <a:spLocks noGrp="1"/>
          </p:cNvSpPr>
          <p:nvPr>
            <p:ph type="subTitle" idx="1"/>
          </p:nvPr>
        </p:nvSpPr>
        <p:spPr>
          <a:xfrm>
            <a:off x="4382813" y="3972504"/>
            <a:ext cx="6464968" cy="121657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p:txBody>
      </p:sp>
      <p:pic>
        <p:nvPicPr>
          <p:cNvPr id="6" name="图片 3">
            <a:extLst>
              <a:ext uri="{FF2B5EF4-FFF2-40B4-BE49-F238E27FC236}">
                <a16:creationId xmlns:a16="http://schemas.microsoft.com/office/drawing/2014/main" id="{27A9ABB2-5A89-4FAF-ABEC-F398A3BBCED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0566" y="5403054"/>
            <a:ext cx="11598415" cy="665165"/>
          </a:xfrm>
          <a:prstGeom prst="rect">
            <a:avLst/>
          </a:prstGeom>
        </p:spPr>
      </p:pic>
      <p:sp>
        <p:nvSpPr>
          <p:cNvPr id="4" name="TextBox 3">
            <a:extLst>
              <a:ext uri="{FF2B5EF4-FFF2-40B4-BE49-F238E27FC236}">
                <a16:creationId xmlns:a16="http://schemas.microsoft.com/office/drawing/2014/main" id="{BA76D65D-AA00-418E-9615-0ED112A78F2A}"/>
              </a:ext>
            </a:extLst>
          </p:cNvPr>
          <p:cNvSpPr txBox="1"/>
          <p:nvPr userDrawn="1"/>
        </p:nvSpPr>
        <p:spPr>
          <a:xfrm>
            <a:off x="441435" y="5550970"/>
            <a:ext cx="11331466" cy="369332"/>
          </a:xfrm>
          <a:prstGeom prst="rect">
            <a:avLst/>
          </a:prstGeom>
          <a:noFill/>
        </p:spPr>
        <p:txBody>
          <a:bodyPr wrap="square" rtlCol="0">
            <a:spAutoFit/>
          </a:bodyPr>
          <a:lstStyle/>
          <a:p>
            <a:r>
              <a:rPr lang="en-GB" dirty="0">
                <a:solidFill>
                  <a:schemeClr val="bg1"/>
                </a:solidFill>
              </a:rPr>
              <a:t>2nd UKMOD Fest – Edinburgh 30 June 2023</a:t>
            </a:r>
          </a:p>
        </p:txBody>
      </p:sp>
    </p:spTree>
    <p:extLst>
      <p:ext uri="{BB962C8B-B14F-4D97-AF65-F5344CB8AC3E}">
        <p14:creationId xmlns:p14="http://schemas.microsoft.com/office/powerpoint/2010/main" val="3838387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A1669415-CADB-41C9-945F-AD33C619B08C}"/>
              </a:ext>
            </a:extLst>
          </p:cNvPr>
          <p:cNvPicPr>
            <a:picLocks noChangeAspect="1"/>
          </p:cNvPicPr>
          <p:nvPr userDrawn="1"/>
        </p:nvPicPr>
        <p:blipFill>
          <a:blip r:embed="rId2">
            <a:alphaModFix amt="50000"/>
          </a:blip>
          <a:stretch>
            <a:fillRect/>
          </a:stretch>
        </p:blipFill>
        <p:spPr>
          <a:xfrm>
            <a:off x="45902" y="43069"/>
            <a:ext cx="1582973" cy="1872856"/>
          </a:xfrm>
          <a:prstGeom prst="rect">
            <a:avLst/>
          </a:prstGeom>
        </p:spPr>
      </p:pic>
      <p:sp>
        <p:nvSpPr>
          <p:cNvPr id="2" name="Title 1">
            <a:extLst>
              <a:ext uri="{FF2B5EF4-FFF2-40B4-BE49-F238E27FC236}">
                <a16:creationId xmlns:a16="http://schemas.microsoft.com/office/drawing/2014/main" id="{A78E78AF-237E-4C71-BF62-844E5F95AB33}"/>
              </a:ext>
            </a:extLst>
          </p:cNvPr>
          <p:cNvSpPr>
            <a:spLocks noGrp="1"/>
          </p:cNvSpPr>
          <p:nvPr>
            <p:ph type="title"/>
          </p:nvPr>
        </p:nvSpPr>
        <p:spPr>
          <a:xfrm>
            <a:off x="1565904" y="409575"/>
            <a:ext cx="10515600" cy="1325563"/>
          </a:xfrm>
          <a:prstGeom prst="rect">
            <a:avLst/>
          </a:prstGeom>
        </p:spPr>
        <p:txBody>
          <a:bodyPr>
            <a:normAutofit/>
          </a:bodyPr>
          <a:lstStyle>
            <a:lvl1pPr>
              <a:defRPr sz="4000"/>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4C4177F3-DFB0-4DEF-882E-B528195E6B33}"/>
              </a:ext>
            </a:extLst>
          </p:cNvPr>
          <p:cNvSpPr>
            <a:spLocks noGrp="1"/>
          </p:cNvSpPr>
          <p:nvPr>
            <p:ph idx="1"/>
          </p:nvPr>
        </p:nvSpPr>
        <p:spPr>
          <a:xfrm>
            <a:off x="774032" y="1915925"/>
            <a:ext cx="10515600" cy="4261038"/>
          </a:xfrm>
        </p:spPr>
        <p:txBody>
          <a:bodyPr/>
          <a:lstStyle>
            <a:lvl1pPr>
              <a:buSzPct val="50000"/>
              <a:defRPr/>
            </a:lvl1pPr>
            <a:lvl2pPr>
              <a:buSzPct val="50000"/>
              <a:defRPr/>
            </a:lvl2pPr>
          </a:lstStyle>
          <a:p>
            <a:pPr lvl="0"/>
            <a:r>
              <a:rPr lang="en-US" dirty="0"/>
              <a:t>Click to edit Master text styles</a:t>
            </a:r>
          </a:p>
          <a:p>
            <a:pPr lvl="1"/>
            <a:r>
              <a:rPr lang="en-US" dirty="0"/>
              <a:t>Second level</a:t>
            </a:r>
          </a:p>
          <a:p>
            <a:pPr lvl="2"/>
            <a:r>
              <a:rPr lang="en-US" dirty="0"/>
              <a:t>Third level</a:t>
            </a:r>
          </a:p>
        </p:txBody>
      </p:sp>
      <p:sp>
        <p:nvSpPr>
          <p:cNvPr id="6" name="Slide Number Placeholder 5">
            <a:extLst>
              <a:ext uri="{FF2B5EF4-FFF2-40B4-BE49-F238E27FC236}">
                <a16:creationId xmlns:a16="http://schemas.microsoft.com/office/drawing/2014/main" id="{62F75F65-F4C3-4C16-B511-797CB3EA1E4A}"/>
              </a:ext>
            </a:extLst>
          </p:cNvPr>
          <p:cNvSpPr>
            <a:spLocks noGrp="1"/>
          </p:cNvSpPr>
          <p:nvPr>
            <p:ph type="sldNum" sz="quarter" idx="12"/>
          </p:nvPr>
        </p:nvSpPr>
        <p:spPr/>
        <p:txBody>
          <a:bodyPr/>
          <a:lstStyle>
            <a:lvl1pPr>
              <a:defRPr/>
            </a:lvl1pPr>
          </a:lstStyle>
          <a:p>
            <a:fld id="{713F5FA8-502F-4040-BB3A-C027D4B0F640}" type="slidenum">
              <a:rPr lang="en-GB" smtClean="0"/>
              <a:pPr/>
              <a:t>‹#›</a:t>
            </a:fld>
            <a:endParaRPr lang="en-GB" dirty="0"/>
          </a:p>
        </p:txBody>
      </p:sp>
      <p:sp>
        <p:nvSpPr>
          <p:cNvPr id="14" name="Footer Placeholder 4">
            <a:extLst>
              <a:ext uri="{FF2B5EF4-FFF2-40B4-BE49-F238E27FC236}">
                <a16:creationId xmlns:a16="http://schemas.microsoft.com/office/drawing/2014/main" id="{561D47A0-CC6A-43B8-9978-F85D6918DB73}"/>
              </a:ext>
            </a:extLst>
          </p:cNvPr>
          <p:cNvSpPr>
            <a:spLocks noGrp="1"/>
          </p:cNvSpPr>
          <p:nvPr>
            <p:ph type="ftr" sz="quarter" idx="3"/>
          </p:nvPr>
        </p:nvSpPr>
        <p:spPr>
          <a:xfrm>
            <a:off x="5314950" y="6356350"/>
            <a:ext cx="55054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pic>
        <p:nvPicPr>
          <p:cNvPr id="10" name="图片 3">
            <a:extLst>
              <a:ext uri="{FF2B5EF4-FFF2-40B4-BE49-F238E27FC236}">
                <a16:creationId xmlns:a16="http://schemas.microsoft.com/office/drawing/2014/main" id="{B296D8B7-C67E-4D63-9FB9-FACBB5E42983}"/>
              </a:ext>
            </a:extLst>
          </p:cNvPr>
          <p:cNvPicPr>
            <a:picLocks noChangeAspect="1"/>
          </p:cNvPicPr>
          <p:nvPr userDrawn="1"/>
        </p:nvPicPr>
        <p:blipFill>
          <a:blip r:embed="rId3">
            <a:alphaModFix amt="70000"/>
            <a:extLst>
              <a:ext uri="{28A0092B-C50C-407E-A947-70E740481C1C}">
                <a14:useLocalDpi xmlns:a14="http://schemas.microsoft.com/office/drawing/2010/main" val="0"/>
              </a:ext>
            </a:extLst>
          </a:blip>
          <a:stretch>
            <a:fillRect/>
          </a:stretch>
        </p:blipFill>
        <p:spPr>
          <a:xfrm>
            <a:off x="8325526" y="136525"/>
            <a:ext cx="3866474" cy="93663"/>
          </a:xfrm>
          <a:prstGeom prst="rect">
            <a:avLst/>
          </a:prstGeom>
        </p:spPr>
      </p:pic>
    </p:spTree>
    <p:extLst>
      <p:ext uri="{BB962C8B-B14F-4D97-AF65-F5344CB8AC3E}">
        <p14:creationId xmlns:p14="http://schemas.microsoft.com/office/powerpoint/2010/main" val="1748788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heme" Target="../theme/theme1.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CAB3D-C790-4CB3-B6BC-C638E9CF63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err="1"/>
              <a:t>ClickB</a:t>
            </a:r>
            <a:r>
              <a:rPr lang="en-US" dirty="0"/>
              <a:t> to edit Master title style</a:t>
            </a:r>
            <a:endParaRPr lang="en-GB" dirty="0"/>
          </a:p>
        </p:txBody>
      </p:sp>
      <p:sp>
        <p:nvSpPr>
          <p:cNvPr id="3" name="Text Placeholder 2">
            <a:extLst>
              <a:ext uri="{FF2B5EF4-FFF2-40B4-BE49-F238E27FC236}">
                <a16:creationId xmlns:a16="http://schemas.microsoft.com/office/drawing/2014/main" id="{7495C14E-29FB-445A-93F0-5302860F69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6F377D64-2CCA-47A0-81B9-C73DE6C0EC28}"/>
              </a:ext>
            </a:extLst>
          </p:cNvPr>
          <p:cNvSpPr>
            <a:spLocks noGrp="1"/>
          </p:cNvSpPr>
          <p:nvPr>
            <p:ph type="ftr" sz="quarter" idx="3"/>
          </p:nvPr>
        </p:nvSpPr>
        <p:spPr>
          <a:xfrm>
            <a:off x="5314950" y="6356350"/>
            <a:ext cx="55054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85DD4E3A-02B6-4F26-BF78-27AC73019822}"/>
              </a:ext>
            </a:extLst>
          </p:cNvPr>
          <p:cNvSpPr>
            <a:spLocks noGrp="1"/>
          </p:cNvSpPr>
          <p:nvPr>
            <p:ph type="sldNum" sz="quarter" idx="4"/>
          </p:nvPr>
        </p:nvSpPr>
        <p:spPr>
          <a:xfrm>
            <a:off x="10906126" y="6356350"/>
            <a:ext cx="44767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6D939E-3BB8-48E0-9D9F-DC1C7BF8C5A7}" type="slidenum">
              <a:rPr lang="en-GB" smtClean="0"/>
              <a:t>‹#›</a:t>
            </a:fld>
            <a:endParaRPr lang="en-GB"/>
          </a:p>
        </p:txBody>
      </p:sp>
      <p:pic>
        <p:nvPicPr>
          <p:cNvPr id="8" name="Picture 7" descr="Graphical user interface, text&#10;&#10;Description automatically generated">
            <a:extLst>
              <a:ext uri="{FF2B5EF4-FFF2-40B4-BE49-F238E27FC236}">
                <a16:creationId xmlns:a16="http://schemas.microsoft.com/office/drawing/2014/main" id="{A9BC46A0-62CE-4B53-87D5-932E9B919A0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38200" y="6302209"/>
            <a:ext cx="1324122" cy="523707"/>
          </a:xfrm>
          <a:prstGeom prst="rect">
            <a:avLst/>
          </a:prstGeom>
        </p:spPr>
      </p:pic>
      <p:pic>
        <p:nvPicPr>
          <p:cNvPr id="9" name="Picture 8" descr="Logo, company name&#10;&#10;Description automatically generated">
            <a:extLst>
              <a:ext uri="{FF2B5EF4-FFF2-40B4-BE49-F238E27FC236}">
                <a16:creationId xmlns:a16="http://schemas.microsoft.com/office/drawing/2014/main" id="{747FF145-AD1C-4765-A3F4-B0BCD2BFE0B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492866" y="6052532"/>
            <a:ext cx="805468" cy="805468"/>
          </a:xfrm>
          <a:prstGeom prst="rect">
            <a:avLst/>
          </a:prstGeom>
        </p:spPr>
      </p:pic>
      <p:pic>
        <p:nvPicPr>
          <p:cNvPr id="10" name="Picture 9" descr="Logo, company name&#10;&#10;Description automatically generated">
            <a:extLst>
              <a:ext uri="{FF2B5EF4-FFF2-40B4-BE49-F238E27FC236}">
                <a16:creationId xmlns:a16="http://schemas.microsoft.com/office/drawing/2014/main" id="{23766383-50B5-4AF0-9817-5A8374ADFC5B}"/>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814136" y="6326891"/>
            <a:ext cx="1150770" cy="416499"/>
          </a:xfrm>
          <a:prstGeom prst="rect">
            <a:avLst/>
          </a:prstGeom>
        </p:spPr>
      </p:pic>
    </p:spTree>
    <p:extLst>
      <p:ext uri="{BB962C8B-B14F-4D97-AF65-F5344CB8AC3E}">
        <p14:creationId xmlns:p14="http://schemas.microsoft.com/office/powerpoint/2010/main" val="173200402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SzPct val="75000"/>
        <a:buFontTx/>
        <a:buBlip>
          <a:blip r:embed="rId7"/>
        </a:buBlip>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SzPct val="75000"/>
        <a:buFontTx/>
        <a:buBlip>
          <a:blip r:embed="rId8"/>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microsimulation.ac.uk/publications/publication-55774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51FEB-9609-4413-AE18-334E9BE12976}"/>
              </a:ext>
            </a:extLst>
          </p:cNvPr>
          <p:cNvSpPr>
            <a:spLocks noGrp="1"/>
          </p:cNvSpPr>
          <p:nvPr>
            <p:ph type="ctrTitle"/>
          </p:nvPr>
        </p:nvSpPr>
        <p:spPr>
          <a:xfrm>
            <a:off x="4445875" y="1112254"/>
            <a:ext cx="7111053" cy="2387600"/>
          </a:xfrm>
        </p:spPr>
        <p:txBody>
          <a:bodyPr>
            <a:normAutofit/>
          </a:bodyPr>
          <a:lstStyle/>
          <a:p>
            <a:r>
              <a:rPr lang="en-US" dirty="0"/>
              <a:t>The UKHLS-UKMOD input data</a:t>
            </a:r>
            <a:endParaRPr lang="en-GB" dirty="0"/>
          </a:p>
        </p:txBody>
      </p:sp>
      <p:sp>
        <p:nvSpPr>
          <p:cNvPr id="3" name="Subtitle 2">
            <a:extLst>
              <a:ext uri="{FF2B5EF4-FFF2-40B4-BE49-F238E27FC236}">
                <a16:creationId xmlns:a16="http://schemas.microsoft.com/office/drawing/2014/main" id="{1D1EB020-CD78-4717-AD8A-1DFB8C0A5465}"/>
              </a:ext>
            </a:extLst>
          </p:cNvPr>
          <p:cNvSpPr>
            <a:spLocks noGrp="1"/>
          </p:cNvSpPr>
          <p:nvPr>
            <p:ph type="subTitle" idx="1"/>
          </p:nvPr>
        </p:nvSpPr>
        <p:spPr>
          <a:xfrm>
            <a:off x="4571999" y="3983014"/>
            <a:ext cx="6069107" cy="1216572"/>
          </a:xfrm>
        </p:spPr>
        <p:txBody>
          <a:bodyPr>
            <a:normAutofit/>
          </a:bodyPr>
          <a:lstStyle/>
          <a:p>
            <a:pPr algn="r"/>
            <a:r>
              <a:rPr lang="en-GB" sz="4400" dirty="0"/>
              <a:t>Daria Popova</a:t>
            </a:r>
          </a:p>
        </p:txBody>
      </p:sp>
    </p:spTree>
    <p:extLst>
      <p:ext uri="{BB962C8B-B14F-4D97-AF65-F5344CB8AC3E}">
        <p14:creationId xmlns:p14="http://schemas.microsoft.com/office/powerpoint/2010/main" val="1264997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Research uses: </a:t>
            </a:r>
            <a:r>
              <a:rPr lang="en-US" dirty="0"/>
              <a:t>Using UKHLS to enhance UKMOD</a:t>
            </a:r>
            <a:r>
              <a:rPr lang="en-GB" dirty="0"/>
              <a:t> </a:t>
            </a:r>
          </a:p>
        </p:txBody>
      </p:sp>
      <p:sp>
        <p:nvSpPr>
          <p:cNvPr id="3" name="Content Placeholder 2"/>
          <p:cNvSpPr>
            <a:spLocks noGrp="1"/>
          </p:cNvSpPr>
          <p:nvPr>
            <p:ph idx="1"/>
          </p:nvPr>
        </p:nvSpPr>
        <p:spPr>
          <a:xfrm>
            <a:off x="774032" y="1735138"/>
            <a:ext cx="10515600" cy="4029168"/>
          </a:xfrm>
        </p:spPr>
        <p:txBody>
          <a:bodyPr>
            <a:normAutofit/>
          </a:bodyPr>
          <a:lstStyle/>
          <a:p>
            <a:pPr lvl="1">
              <a:lnSpc>
                <a:spcPct val="80000"/>
              </a:lnSpc>
              <a:spcAft>
                <a:spcPts val="800"/>
              </a:spcAft>
            </a:pPr>
            <a:endParaRPr lang="en-US" sz="2600" dirty="0"/>
          </a:p>
          <a:p>
            <a:pPr lvl="1">
              <a:lnSpc>
                <a:spcPct val="80000"/>
              </a:lnSpc>
              <a:spcAft>
                <a:spcPts val="800"/>
              </a:spcAft>
            </a:pPr>
            <a:r>
              <a:rPr lang="en-US" sz="2600" dirty="0"/>
              <a:t>To increase the precision of simulation of certain benefits, which require information about individuals’ past, such as unemployment benefits and pensions.</a:t>
            </a:r>
          </a:p>
          <a:p>
            <a:pPr lvl="1">
              <a:lnSpc>
                <a:spcPct val="80000"/>
              </a:lnSpc>
              <a:spcAft>
                <a:spcPts val="800"/>
              </a:spcAft>
            </a:pPr>
            <a:r>
              <a:rPr lang="en-US" sz="2600" dirty="0"/>
              <a:t>To use additional detailed information contained in the UKHLS to improve simulation of benefits. For example, detailed health information can be used to simulate disability benefits. </a:t>
            </a:r>
          </a:p>
          <a:p>
            <a:endParaRPr lang="en-GB" sz="2400" dirty="0"/>
          </a:p>
        </p:txBody>
      </p:sp>
    </p:spTree>
    <p:extLst>
      <p:ext uri="{BB962C8B-B14F-4D97-AF65-F5344CB8AC3E}">
        <p14:creationId xmlns:p14="http://schemas.microsoft.com/office/powerpoint/2010/main" val="2073544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58E57-EC01-253E-5E54-D4481A931A94}"/>
              </a:ext>
            </a:extLst>
          </p:cNvPr>
          <p:cNvSpPr>
            <a:spLocks noGrp="1"/>
          </p:cNvSpPr>
          <p:nvPr>
            <p:ph type="title"/>
          </p:nvPr>
        </p:nvSpPr>
        <p:spPr/>
        <p:txBody>
          <a:bodyPr>
            <a:normAutofit/>
          </a:bodyPr>
          <a:lstStyle/>
          <a:p>
            <a:r>
              <a:rPr lang="en-GB" dirty="0"/>
              <a:t>Research uses: </a:t>
            </a:r>
            <a:r>
              <a:rPr lang="en-US" dirty="0"/>
              <a:t>Expanding the scope of analyses conducted using UKMOD</a:t>
            </a:r>
            <a:r>
              <a:rPr lang="en-GB" dirty="0"/>
              <a:t> </a:t>
            </a:r>
          </a:p>
        </p:txBody>
      </p:sp>
      <p:sp>
        <p:nvSpPr>
          <p:cNvPr id="3" name="Content Placeholder 2">
            <a:extLst>
              <a:ext uri="{FF2B5EF4-FFF2-40B4-BE49-F238E27FC236}">
                <a16:creationId xmlns:a16="http://schemas.microsoft.com/office/drawing/2014/main" id="{D2BE7793-3F1F-DD37-46A5-D8F7414EEC08}"/>
              </a:ext>
            </a:extLst>
          </p:cNvPr>
          <p:cNvSpPr>
            <a:spLocks noGrp="1"/>
          </p:cNvSpPr>
          <p:nvPr>
            <p:ph idx="1"/>
          </p:nvPr>
        </p:nvSpPr>
        <p:spPr/>
        <p:txBody>
          <a:bodyPr>
            <a:normAutofit/>
          </a:bodyPr>
          <a:lstStyle/>
          <a:p>
            <a:pPr lvl="1">
              <a:lnSpc>
                <a:spcPct val="80000"/>
              </a:lnSpc>
              <a:spcAft>
                <a:spcPts val="800"/>
              </a:spcAft>
            </a:pPr>
            <a:r>
              <a:rPr lang="en-US" sz="2600" dirty="0"/>
              <a:t>To </a:t>
            </a:r>
            <a:r>
              <a:rPr lang="en-US" sz="2600" dirty="0" err="1"/>
              <a:t>analyse</a:t>
            </a:r>
            <a:r>
              <a:rPr lang="en-US" sz="2600" dirty="0"/>
              <a:t> the effects of taxes and benefits on life course domains not covered in detail in the FRS data, such as employment history, partnership history, private transfers, health, and well-being. </a:t>
            </a:r>
          </a:p>
          <a:p>
            <a:pPr lvl="1">
              <a:lnSpc>
                <a:spcPct val="80000"/>
              </a:lnSpc>
              <a:spcAft>
                <a:spcPts val="800"/>
              </a:spcAft>
            </a:pPr>
            <a:r>
              <a:rPr lang="en-US" sz="2600" dirty="0"/>
              <a:t>To </a:t>
            </a:r>
            <a:r>
              <a:rPr lang="en-US" sz="2600" dirty="0" err="1"/>
              <a:t>analyse</a:t>
            </a:r>
            <a:r>
              <a:rPr lang="en-US" sz="2600" dirty="0"/>
              <a:t> the tax-benefits system and policy reforms among immigrant and ethnic minority groups, well represented in the UKHLS thanks to boost samples.</a:t>
            </a:r>
          </a:p>
          <a:p>
            <a:pPr lvl="1">
              <a:lnSpc>
                <a:spcPct val="80000"/>
              </a:lnSpc>
              <a:spcAft>
                <a:spcPts val="800"/>
              </a:spcAft>
            </a:pPr>
            <a:r>
              <a:rPr lang="en-US" sz="2600" dirty="0"/>
              <a:t>To conduct research requiring longitudinal data, such as studies of longitudinal inequality, persistent poverty, inter-generational redistribution, income dynamics and social mobility.</a:t>
            </a:r>
          </a:p>
          <a:p>
            <a:endParaRPr lang="en-GB" dirty="0"/>
          </a:p>
        </p:txBody>
      </p:sp>
      <p:sp>
        <p:nvSpPr>
          <p:cNvPr id="4" name="Slide Number Placeholder 3">
            <a:extLst>
              <a:ext uri="{FF2B5EF4-FFF2-40B4-BE49-F238E27FC236}">
                <a16:creationId xmlns:a16="http://schemas.microsoft.com/office/drawing/2014/main" id="{DFF1E235-9240-DFAB-6C6A-50E3A69ED8A0}"/>
              </a:ext>
            </a:extLst>
          </p:cNvPr>
          <p:cNvSpPr>
            <a:spLocks noGrp="1"/>
          </p:cNvSpPr>
          <p:nvPr>
            <p:ph type="sldNum" sz="quarter" idx="12"/>
          </p:nvPr>
        </p:nvSpPr>
        <p:spPr/>
        <p:txBody>
          <a:bodyPr/>
          <a:lstStyle/>
          <a:p>
            <a:fld id="{713F5FA8-502F-4040-BB3A-C027D4B0F640}" type="slidenum">
              <a:rPr lang="en-GB" smtClean="0"/>
              <a:pPr/>
              <a:t>11</a:t>
            </a:fld>
            <a:endParaRPr lang="en-GB" dirty="0"/>
          </a:p>
        </p:txBody>
      </p:sp>
      <p:sp>
        <p:nvSpPr>
          <p:cNvPr id="5" name="Footer Placeholder 4">
            <a:extLst>
              <a:ext uri="{FF2B5EF4-FFF2-40B4-BE49-F238E27FC236}">
                <a16:creationId xmlns:a16="http://schemas.microsoft.com/office/drawing/2014/main" id="{A0478FC8-195A-1D70-D277-53C5FFF69236}"/>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1072659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622F0-F617-188E-2BAB-882264FE325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E6832F3B-0B7F-DCAC-F1B0-A452A23FFE61}"/>
              </a:ext>
            </a:extLst>
          </p:cNvPr>
          <p:cNvSpPr>
            <a:spLocks noGrp="1"/>
          </p:cNvSpPr>
          <p:nvPr>
            <p:ph idx="1"/>
          </p:nvPr>
        </p:nvSpPr>
        <p:spPr/>
        <p:txBody>
          <a:bodyPr/>
          <a:lstStyle/>
          <a:p>
            <a:endParaRPr lang="en-GB" dirty="0"/>
          </a:p>
          <a:p>
            <a:pPr algn="ctr"/>
            <a:r>
              <a:rPr lang="en-GB" sz="4400" dirty="0"/>
              <a:t>Thank you for your attention </a:t>
            </a:r>
          </a:p>
          <a:p>
            <a:pPr marL="0" indent="0" algn="ctr">
              <a:buNone/>
            </a:pPr>
            <a:endParaRPr lang="en-GB" sz="4400" dirty="0"/>
          </a:p>
          <a:p>
            <a:pPr marL="0" indent="0" algn="ctr">
              <a:buNone/>
            </a:pPr>
            <a:r>
              <a:rPr lang="en-GB" i="1" dirty="0"/>
              <a:t>dpopova@essex.ac.uk</a:t>
            </a:r>
          </a:p>
        </p:txBody>
      </p:sp>
      <p:sp>
        <p:nvSpPr>
          <p:cNvPr id="4" name="Slide Number Placeholder 3">
            <a:extLst>
              <a:ext uri="{FF2B5EF4-FFF2-40B4-BE49-F238E27FC236}">
                <a16:creationId xmlns:a16="http://schemas.microsoft.com/office/drawing/2014/main" id="{C1634BBE-7F2C-A722-C9C0-2C0831429B08}"/>
              </a:ext>
            </a:extLst>
          </p:cNvPr>
          <p:cNvSpPr>
            <a:spLocks noGrp="1"/>
          </p:cNvSpPr>
          <p:nvPr>
            <p:ph type="sldNum" sz="quarter" idx="12"/>
          </p:nvPr>
        </p:nvSpPr>
        <p:spPr/>
        <p:txBody>
          <a:bodyPr/>
          <a:lstStyle/>
          <a:p>
            <a:fld id="{713F5FA8-502F-4040-BB3A-C027D4B0F640}" type="slidenum">
              <a:rPr lang="en-GB" smtClean="0"/>
              <a:pPr/>
              <a:t>12</a:t>
            </a:fld>
            <a:endParaRPr lang="en-GB" dirty="0"/>
          </a:p>
        </p:txBody>
      </p:sp>
      <p:sp>
        <p:nvSpPr>
          <p:cNvPr id="5" name="Footer Placeholder 4">
            <a:extLst>
              <a:ext uri="{FF2B5EF4-FFF2-40B4-BE49-F238E27FC236}">
                <a16:creationId xmlns:a16="http://schemas.microsoft.com/office/drawing/2014/main" id="{4182CBC3-E1C6-426D-E1F4-2B06EB86D22A}"/>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3911438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UKHLS as UKMOD input data  </a:t>
            </a:r>
          </a:p>
        </p:txBody>
      </p:sp>
      <p:sp>
        <p:nvSpPr>
          <p:cNvPr id="3" name="Content Placeholder 2"/>
          <p:cNvSpPr>
            <a:spLocks noGrp="1"/>
          </p:cNvSpPr>
          <p:nvPr>
            <p:ph idx="1"/>
          </p:nvPr>
        </p:nvSpPr>
        <p:spPr>
          <a:xfrm>
            <a:off x="987188" y="1655929"/>
            <a:ext cx="10302444" cy="4399314"/>
          </a:xfrm>
        </p:spPr>
        <p:txBody>
          <a:bodyPr>
            <a:normAutofit fontScale="92500" lnSpcReduction="10000"/>
          </a:bodyPr>
          <a:lstStyle/>
          <a:p>
            <a:r>
              <a:rPr lang="en-GB" sz="2500" dirty="0"/>
              <a:t>The UK Household Longitudinal Study (UKHLS) is a large panel survey with a sample of approximately 40,000 households in its first wave. It is the primary survey of interest in the UK for those interested in longitudinal analysis. </a:t>
            </a:r>
          </a:p>
          <a:p>
            <a:r>
              <a:rPr lang="en-GB" sz="2400" dirty="0"/>
              <a:t>UKMOD-UKHLS input data produced for policy years </a:t>
            </a:r>
            <a:r>
              <a:rPr lang="en-GB" sz="2400" dirty="0">
                <a:solidFill>
                  <a:srgbClr val="C00000"/>
                </a:solidFill>
              </a:rPr>
              <a:t>2010-2019</a:t>
            </a:r>
          </a:p>
          <a:p>
            <a:pPr lvl="1">
              <a:lnSpc>
                <a:spcPct val="100000"/>
              </a:lnSpc>
            </a:pPr>
            <a:r>
              <a:rPr lang="en-GB" sz="2000" dirty="0">
                <a:solidFill>
                  <a:srgbClr val="FF0000"/>
                </a:solidFill>
              </a:rPr>
              <a:t>UK_Year_c1</a:t>
            </a:r>
            <a:r>
              <a:rPr lang="en-GB" sz="2000" dirty="0"/>
              <a:t>, where “Year” refers to the year of the dataset, “c” – signifies that the input data files are derived from UKHLS data and “1” is the version of the input data release. </a:t>
            </a:r>
          </a:p>
          <a:p>
            <a:pPr lvl="1">
              <a:lnSpc>
                <a:spcPct val="100000"/>
              </a:lnSpc>
            </a:pPr>
            <a:r>
              <a:rPr lang="en-GB" sz="2000" dirty="0"/>
              <a:t>DRDs are available for each dataset. </a:t>
            </a:r>
          </a:p>
          <a:p>
            <a:pPr lvl="1"/>
            <a:r>
              <a:rPr lang="en-GB" sz="2000" dirty="0"/>
              <a:t>UKHLS Special licence dataset is used. </a:t>
            </a:r>
          </a:p>
          <a:p>
            <a:pPr lvl="1"/>
            <a:r>
              <a:rPr lang="en-GB" sz="2000" dirty="0"/>
              <a:t>UKMOD UKHLS input datasets to be released via UKDS.</a:t>
            </a:r>
          </a:p>
          <a:p>
            <a:pPr lvl="1"/>
            <a:r>
              <a:rPr lang="en-GB" sz="2000" dirty="0"/>
              <a:t>Users will be able to use PIDP to include additional variables from the larger UKHLS dataset.</a:t>
            </a:r>
          </a:p>
          <a:p>
            <a:pPr marL="228600" lvl="1">
              <a:spcBef>
                <a:spcPts val="1000"/>
              </a:spcBef>
              <a:buBlip>
                <a:blip r:embed="rId2"/>
              </a:buBlip>
            </a:pPr>
            <a:r>
              <a:rPr lang="en-GB" dirty="0"/>
              <a:t>Users will have an option of running UKMOD either with the FRS dataset (default option) or with UKHLS dataset.</a:t>
            </a:r>
            <a:endParaRPr lang="en-US" dirty="0"/>
          </a:p>
          <a:p>
            <a:pPr marL="228600" lvl="1">
              <a:spcBef>
                <a:spcPts val="1000"/>
              </a:spcBef>
              <a:buBlip>
                <a:blip r:embed="rId2"/>
              </a:buBlip>
            </a:pPr>
            <a:r>
              <a:rPr lang="en-GB" dirty="0"/>
              <a:t>UKMOD-UKHLS benefits from all existing tools, add-ons, and flexibility of UKMOD. </a:t>
            </a:r>
          </a:p>
          <a:p>
            <a:pPr marL="228600" lvl="1">
              <a:spcBef>
                <a:spcPts val="1000"/>
              </a:spcBef>
              <a:buBlip>
                <a:blip r:embed="rId2"/>
              </a:buBlip>
            </a:pPr>
            <a:endParaRPr lang="en-GB" dirty="0">
              <a:solidFill>
                <a:srgbClr val="FF0000"/>
              </a:solidFill>
            </a:endParaRPr>
          </a:p>
          <a:p>
            <a:pPr marL="228600" lvl="1">
              <a:spcBef>
                <a:spcPts val="1000"/>
              </a:spcBef>
              <a:buBlip>
                <a:blip r:embed="rId2"/>
              </a:buBlip>
            </a:pPr>
            <a:endParaRPr lang="en-GB" dirty="0"/>
          </a:p>
          <a:p>
            <a:pPr marL="228600" lvl="1">
              <a:spcBef>
                <a:spcPts val="1000"/>
              </a:spcBef>
              <a:buBlip>
                <a:blip r:embed="rId2"/>
              </a:buBlip>
            </a:pPr>
            <a:endParaRPr lang="en-GB" dirty="0"/>
          </a:p>
          <a:p>
            <a:pPr marL="0" indent="0">
              <a:buNone/>
            </a:pPr>
            <a:endParaRPr lang="en-GB" sz="2400" dirty="0"/>
          </a:p>
        </p:txBody>
      </p:sp>
    </p:spTree>
    <p:extLst>
      <p:ext uri="{BB962C8B-B14F-4D97-AF65-F5344CB8AC3E}">
        <p14:creationId xmlns:p14="http://schemas.microsoft.com/office/powerpoint/2010/main" val="2675595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UKHLS sample and weights</a:t>
            </a:r>
          </a:p>
        </p:txBody>
      </p:sp>
      <p:sp>
        <p:nvSpPr>
          <p:cNvPr id="3" name="Content Placeholder 2"/>
          <p:cNvSpPr>
            <a:spLocks noGrp="1"/>
          </p:cNvSpPr>
          <p:nvPr>
            <p:ph idx="1"/>
          </p:nvPr>
        </p:nvSpPr>
        <p:spPr>
          <a:xfrm>
            <a:off x="669399" y="1806742"/>
            <a:ext cx="10515600" cy="4261038"/>
          </a:xfrm>
        </p:spPr>
        <p:txBody>
          <a:bodyPr>
            <a:normAutofit/>
          </a:bodyPr>
          <a:lstStyle/>
          <a:p>
            <a:pPr marL="228600" lvl="1">
              <a:lnSpc>
                <a:spcPct val="100000"/>
              </a:lnSpc>
              <a:spcBef>
                <a:spcPts val="1000"/>
              </a:spcBef>
              <a:buBlip>
                <a:blip r:embed="rId2"/>
              </a:buBlip>
            </a:pPr>
            <a:r>
              <a:rPr lang="en-GB" dirty="0"/>
              <a:t>Technical challenges: </a:t>
            </a:r>
          </a:p>
          <a:p>
            <a:pPr lvl="1"/>
            <a:r>
              <a:rPr lang="en-GB" sz="1900" dirty="0"/>
              <a:t>Some (limited) data gaps compared with requirement</a:t>
            </a:r>
          </a:p>
          <a:p>
            <a:pPr lvl="1"/>
            <a:r>
              <a:rPr lang="en-GB" sz="1900" dirty="0"/>
              <a:t>Missing data issues, especially incomplete households</a:t>
            </a:r>
          </a:p>
          <a:p>
            <a:pPr lvl="1"/>
            <a:r>
              <a:rPr lang="en-GB" sz="1900" dirty="0"/>
              <a:t>Two-year fieldwork period – requires aligning with policy years</a:t>
            </a:r>
          </a:p>
          <a:p>
            <a:pPr marL="228600" lvl="1">
              <a:spcBef>
                <a:spcPts val="1000"/>
              </a:spcBef>
              <a:buBlip>
                <a:blip r:embed="rId2"/>
              </a:buBlip>
            </a:pPr>
            <a:r>
              <a:rPr lang="en-GB" b="1" dirty="0"/>
              <a:t>Sample: </a:t>
            </a:r>
            <a:r>
              <a:rPr lang="en-GB" dirty="0"/>
              <a:t>Only complete households included (i.e. all eligible adults have been interviewed).  </a:t>
            </a:r>
          </a:p>
          <a:p>
            <a:pPr marL="228600" lvl="1">
              <a:lnSpc>
                <a:spcPct val="100000"/>
              </a:lnSpc>
              <a:spcBef>
                <a:spcPts val="1000"/>
              </a:spcBef>
              <a:buBlip>
                <a:blip r:embed="rId2"/>
              </a:buBlip>
            </a:pPr>
            <a:r>
              <a:rPr lang="en-US" b="1" dirty="0"/>
              <a:t>Weights </a:t>
            </a:r>
            <a:r>
              <a:rPr lang="en-US" dirty="0"/>
              <a:t>are adjusted to account for the use of complete households only and then scaled to match population totals provided by the FRS. </a:t>
            </a:r>
            <a:endParaRPr lang="en-GB" dirty="0"/>
          </a:p>
          <a:p>
            <a:pPr marL="228600" lvl="1">
              <a:spcBef>
                <a:spcPts val="1000"/>
              </a:spcBef>
              <a:buBlip>
                <a:blip r:embed="rId2"/>
              </a:buBlip>
            </a:pPr>
            <a:r>
              <a:rPr lang="en-GB" dirty="0"/>
              <a:t>UKHLS sample is </a:t>
            </a:r>
            <a:r>
              <a:rPr lang="en-GB" b="1" dirty="0"/>
              <a:t>divided into fiscal years</a:t>
            </a:r>
            <a:r>
              <a:rPr lang="en-GB" dirty="0"/>
              <a:t>, from the beginning of April of Year 1 to the end of March of Year 2 </a:t>
            </a:r>
            <a:r>
              <a:rPr lang="en-GB" dirty="0">
                <a:sym typeface="Wingdings" panose="05000000000000000000" pitchFamily="2" charset="2"/>
              </a:rPr>
              <a:t> e.g. </a:t>
            </a:r>
            <a:r>
              <a:rPr lang="en-GB" dirty="0"/>
              <a:t>2019 input data contains interviews conducted from April 2019 to March 2020. </a:t>
            </a:r>
          </a:p>
          <a:p>
            <a:endParaRPr lang="en-GB" dirty="0"/>
          </a:p>
        </p:txBody>
      </p:sp>
    </p:spTree>
    <p:extLst>
      <p:ext uri="{BB962C8B-B14F-4D97-AF65-F5344CB8AC3E}">
        <p14:creationId xmlns:p14="http://schemas.microsoft.com/office/powerpoint/2010/main" val="1900287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84B6-4DAC-1222-D63B-DCDAEB647D5A}"/>
              </a:ext>
            </a:extLst>
          </p:cNvPr>
          <p:cNvSpPr>
            <a:spLocks noGrp="1"/>
          </p:cNvSpPr>
          <p:nvPr>
            <p:ph type="title"/>
          </p:nvPr>
        </p:nvSpPr>
        <p:spPr/>
        <p:txBody>
          <a:bodyPr/>
          <a:lstStyle/>
          <a:p>
            <a:r>
              <a:rPr lang="en-GB" dirty="0"/>
              <a:t>UKHLS regional samples, 2019 </a:t>
            </a:r>
          </a:p>
        </p:txBody>
      </p:sp>
      <p:sp>
        <p:nvSpPr>
          <p:cNvPr id="4" name="Slide Number Placeholder 3">
            <a:extLst>
              <a:ext uri="{FF2B5EF4-FFF2-40B4-BE49-F238E27FC236}">
                <a16:creationId xmlns:a16="http://schemas.microsoft.com/office/drawing/2014/main" id="{5D04DB01-AB94-6A9C-A57D-D4B49D117308}"/>
              </a:ext>
            </a:extLst>
          </p:cNvPr>
          <p:cNvSpPr>
            <a:spLocks noGrp="1"/>
          </p:cNvSpPr>
          <p:nvPr>
            <p:ph type="sldNum" sz="quarter" idx="12"/>
          </p:nvPr>
        </p:nvSpPr>
        <p:spPr/>
        <p:txBody>
          <a:bodyPr/>
          <a:lstStyle/>
          <a:p>
            <a:fld id="{713F5FA8-502F-4040-BB3A-C027D4B0F640}" type="slidenum">
              <a:rPr lang="en-GB" smtClean="0"/>
              <a:pPr/>
              <a:t>4</a:t>
            </a:fld>
            <a:endParaRPr lang="en-GB" dirty="0"/>
          </a:p>
        </p:txBody>
      </p:sp>
      <p:sp>
        <p:nvSpPr>
          <p:cNvPr id="5" name="Footer Placeholder 4">
            <a:extLst>
              <a:ext uri="{FF2B5EF4-FFF2-40B4-BE49-F238E27FC236}">
                <a16:creationId xmlns:a16="http://schemas.microsoft.com/office/drawing/2014/main" id="{C49C8289-F7FE-B125-89DC-79E8360D67F4}"/>
              </a:ext>
            </a:extLst>
          </p:cNvPr>
          <p:cNvSpPr>
            <a:spLocks noGrp="1"/>
          </p:cNvSpPr>
          <p:nvPr>
            <p:ph type="ftr" sz="quarter" idx="3"/>
          </p:nvPr>
        </p:nvSpPr>
        <p:spPr/>
        <p:txBody>
          <a:bodyPr/>
          <a:lstStyle/>
          <a:p>
            <a:endParaRPr lang="en-GB" dirty="0"/>
          </a:p>
        </p:txBody>
      </p:sp>
      <p:pic>
        <p:nvPicPr>
          <p:cNvPr id="9" name="Content Placeholder 8">
            <a:extLst>
              <a:ext uri="{FF2B5EF4-FFF2-40B4-BE49-F238E27FC236}">
                <a16:creationId xmlns:a16="http://schemas.microsoft.com/office/drawing/2014/main" id="{D7926060-E625-C356-607A-491BC6C6AE03}"/>
              </a:ext>
            </a:extLst>
          </p:cNvPr>
          <p:cNvPicPr>
            <a:picLocks noGrp="1" noChangeAspect="1"/>
          </p:cNvPicPr>
          <p:nvPr>
            <p:ph idx="1"/>
          </p:nvPr>
        </p:nvPicPr>
        <p:blipFill>
          <a:blip r:embed="rId2"/>
          <a:stretch>
            <a:fillRect/>
          </a:stretch>
        </p:blipFill>
        <p:spPr>
          <a:xfrm>
            <a:off x="1126224" y="2109357"/>
            <a:ext cx="8909430" cy="2562987"/>
          </a:xfrm>
          <a:prstGeom prst="rect">
            <a:avLst/>
          </a:prstGeom>
        </p:spPr>
      </p:pic>
    </p:spTree>
    <p:extLst>
      <p:ext uri="{BB962C8B-B14F-4D97-AF65-F5344CB8AC3E}">
        <p14:creationId xmlns:p14="http://schemas.microsoft.com/office/powerpoint/2010/main" val="3785539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CF579-0C02-545C-B758-B4CD7DC0F8B6}"/>
              </a:ext>
            </a:extLst>
          </p:cNvPr>
          <p:cNvSpPr>
            <a:spLocks noGrp="1"/>
          </p:cNvSpPr>
          <p:nvPr>
            <p:ph type="title"/>
          </p:nvPr>
        </p:nvSpPr>
        <p:spPr/>
        <p:txBody>
          <a:bodyPr/>
          <a:lstStyle/>
          <a:p>
            <a:r>
              <a:rPr lang="en-GB" dirty="0"/>
              <a:t>UKHLS vs FRS input data </a:t>
            </a:r>
          </a:p>
        </p:txBody>
      </p:sp>
      <p:sp>
        <p:nvSpPr>
          <p:cNvPr id="3" name="Content Placeholder 2">
            <a:extLst>
              <a:ext uri="{FF2B5EF4-FFF2-40B4-BE49-F238E27FC236}">
                <a16:creationId xmlns:a16="http://schemas.microsoft.com/office/drawing/2014/main" id="{FEAA80A2-B472-C2E4-1AE8-F69CB9AC20D5}"/>
              </a:ext>
            </a:extLst>
          </p:cNvPr>
          <p:cNvSpPr>
            <a:spLocks noGrp="1"/>
          </p:cNvSpPr>
          <p:nvPr>
            <p:ph idx="1"/>
          </p:nvPr>
        </p:nvSpPr>
        <p:spPr/>
        <p:txBody>
          <a:bodyPr>
            <a:normAutofit lnSpcReduction="10000"/>
          </a:bodyPr>
          <a:lstStyle/>
          <a:p>
            <a:r>
              <a:rPr lang="en-GB" sz="2400" dirty="0"/>
              <a:t>We aimed to re-create as closely as possible UKMOD input data variables that are based on FRS.</a:t>
            </a:r>
          </a:p>
          <a:p>
            <a:r>
              <a:rPr lang="en-US" sz="2400" dirty="0"/>
              <a:t>As validation we have done some comparison with FRS-based UKMOD and Administrative statistics</a:t>
            </a:r>
          </a:p>
          <a:p>
            <a:r>
              <a:rPr lang="en-GB" sz="2400" dirty="0"/>
              <a:t>The aggregate estimates of the main income concepts (market income, disposable income before and after housing costs, direct taxes and NIC, and all benefits) are very close in the two versions of UKMOD based on UKHLS and FRS.  </a:t>
            </a:r>
          </a:p>
          <a:p>
            <a:r>
              <a:rPr lang="en-GB" sz="2400" dirty="0"/>
              <a:t>The validation exercises conducted so far point to some puzzles that require further work to fully understand their drivers. </a:t>
            </a:r>
          </a:p>
          <a:p>
            <a:pPr lvl="1"/>
            <a:r>
              <a:rPr lang="en-US" sz="2000" dirty="0"/>
              <a:t>See: Bronka P., D. Popova and M. Richiardi (2023) UK Household Longitudinal Study (UKHLS) - Understanding Society. </a:t>
            </a:r>
            <a:r>
              <a:rPr lang="en-US" sz="2000" i="1" dirty="0"/>
              <a:t>CEMPA Working Paper7/23 </a:t>
            </a:r>
            <a:r>
              <a:rPr lang="en-US" sz="2000" dirty="0">
                <a:hlinkClick r:id="rId2"/>
              </a:rPr>
              <a:t>https://www.microsimulation.ac.uk/publications/publication-557747/</a:t>
            </a:r>
            <a:endParaRPr lang="en-US" sz="2000" dirty="0"/>
          </a:p>
          <a:p>
            <a:endParaRPr lang="en-US" sz="2400" dirty="0"/>
          </a:p>
          <a:p>
            <a:endParaRPr lang="en-GB" sz="2400" dirty="0"/>
          </a:p>
        </p:txBody>
      </p:sp>
      <p:sp>
        <p:nvSpPr>
          <p:cNvPr id="4" name="Slide Number Placeholder 3">
            <a:extLst>
              <a:ext uri="{FF2B5EF4-FFF2-40B4-BE49-F238E27FC236}">
                <a16:creationId xmlns:a16="http://schemas.microsoft.com/office/drawing/2014/main" id="{66D4C294-F2AE-7594-AF6E-19E31149582F}"/>
              </a:ext>
            </a:extLst>
          </p:cNvPr>
          <p:cNvSpPr>
            <a:spLocks noGrp="1"/>
          </p:cNvSpPr>
          <p:nvPr>
            <p:ph type="sldNum" sz="quarter" idx="12"/>
          </p:nvPr>
        </p:nvSpPr>
        <p:spPr/>
        <p:txBody>
          <a:bodyPr/>
          <a:lstStyle/>
          <a:p>
            <a:fld id="{713F5FA8-502F-4040-BB3A-C027D4B0F640}" type="slidenum">
              <a:rPr lang="en-GB" smtClean="0"/>
              <a:pPr/>
              <a:t>5</a:t>
            </a:fld>
            <a:endParaRPr lang="en-GB" dirty="0"/>
          </a:p>
        </p:txBody>
      </p:sp>
      <p:sp>
        <p:nvSpPr>
          <p:cNvPr id="5" name="Footer Placeholder 4">
            <a:extLst>
              <a:ext uri="{FF2B5EF4-FFF2-40B4-BE49-F238E27FC236}">
                <a16:creationId xmlns:a16="http://schemas.microsoft.com/office/drawing/2014/main" id="{9B398A1F-8C75-D589-B56A-73E8E7A500C6}"/>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1437384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635C4-FCDF-0B31-AC39-622319C39F97}"/>
              </a:ext>
            </a:extLst>
          </p:cNvPr>
          <p:cNvSpPr>
            <a:spLocks noGrp="1"/>
          </p:cNvSpPr>
          <p:nvPr>
            <p:ph type="title"/>
          </p:nvPr>
        </p:nvSpPr>
        <p:spPr/>
        <p:txBody>
          <a:bodyPr/>
          <a:lstStyle/>
          <a:p>
            <a:r>
              <a:rPr lang="en-GB" dirty="0"/>
              <a:t>Cumulative earnings distributions in 2019: UKHLS and FRS vs ASHE</a:t>
            </a:r>
          </a:p>
        </p:txBody>
      </p:sp>
      <p:pic>
        <p:nvPicPr>
          <p:cNvPr id="6" name="Content Placeholder 5">
            <a:extLst>
              <a:ext uri="{FF2B5EF4-FFF2-40B4-BE49-F238E27FC236}">
                <a16:creationId xmlns:a16="http://schemas.microsoft.com/office/drawing/2014/main" id="{33D69682-199E-255A-9DD8-7A579BE92A8C}"/>
              </a:ext>
            </a:extLst>
          </p:cNvPr>
          <p:cNvPicPr>
            <a:picLocks noGrp="1" noChangeAspect="1"/>
          </p:cNvPicPr>
          <p:nvPr>
            <p:ph idx="1"/>
          </p:nvPr>
        </p:nvPicPr>
        <p:blipFill>
          <a:blip r:embed="rId3"/>
          <a:stretch>
            <a:fillRect/>
          </a:stretch>
        </p:blipFill>
        <p:spPr>
          <a:xfrm>
            <a:off x="1482084" y="1812852"/>
            <a:ext cx="9227832" cy="4175444"/>
          </a:xfrm>
          <a:prstGeom prst="rect">
            <a:avLst/>
          </a:prstGeom>
        </p:spPr>
      </p:pic>
      <p:sp>
        <p:nvSpPr>
          <p:cNvPr id="4" name="Slide Number Placeholder 3">
            <a:extLst>
              <a:ext uri="{FF2B5EF4-FFF2-40B4-BE49-F238E27FC236}">
                <a16:creationId xmlns:a16="http://schemas.microsoft.com/office/drawing/2014/main" id="{530D3502-F3B3-96D8-CF3B-A16A5FB58E76}"/>
              </a:ext>
            </a:extLst>
          </p:cNvPr>
          <p:cNvSpPr>
            <a:spLocks noGrp="1"/>
          </p:cNvSpPr>
          <p:nvPr>
            <p:ph type="sldNum" sz="quarter" idx="12"/>
          </p:nvPr>
        </p:nvSpPr>
        <p:spPr/>
        <p:txBody>
          <a:bodyPr/>
          <a:lstStyle/>
          <a:p>
            <a:fld id="{713F5FA8-502F-4040-BB3A-C027D4B0F640}" type="slidenum">
              <a:rPr lang="en-GB" smtClean="0"/>
              <a:pPr/>
              <a:t>6</a:t>
            </a:fld>
            <a:endParaRPr lang="en-GB" dirty="0"/>
          </a:p>
        </p:txBody>
      </p:sp>
      <p:sp>
        <p:nvSpPr>
          <p:cNvPr id="5" name="Footer Placeholder 4">
            <a:extLst>
              <a:ext uri="{FF2B5EF4-FFF2-40B4-BE49-F238E27FC236}">
                <a16:creationId xmlns:a16="http://schemas.microsoft.com/office/drawing/2014/main" id="{19375A09-FB90-E956-2AEA-2187E058DAA6}"/>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1487766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5904" y="409574"/>
            <a:ext cx="10349871" cy="1528407"/>
          </a:xfrm>
        </p:spPr>
        <p:txBody>
          <a:bodyPr>
            <a:normAutofit fontScale="90000"/>
          </a:bodyPr>
          <a:lstStyle/>
          <a:p>
            <a:r>
              <a:rPr lang="en-US" dirty="0"/>
              <a:t>Selected benefits simulated by UKMOD-UKHLS vs UKMOD-FRS and external data, 2019 (assuming partial take-up). </a:t>
            </a:r>
            <a:r>
              <a:rPr lang="en-GB" dirty="0"/>
              <a:t>Expenditure/revenue (£million/year). </a:t>
            </a:r>
          </a:p>
        </p:txBody>
      </p:sp>
      <p:pic>
        <p:nvPicPr>
          <p:cNvPr id="5" name="Picture 4">
            <a:extLst>
              <a:ext uri="{FF2B5EF4-FFF2-40B4-BE49-F238E27FC236}">
                <a16:creationId xmlns:a16="http://schemas.microsoft.com/office/drawing/2014/main" id="{E0054F92-3944-AD24-D7D7-8BF5656821B8}"/>
              </a:ext>
            </a:extLst>
          </p:cNvPr>
          <p:cNvPicPr>
            <a:picLocks noChangeAspect="1"/>
          </p:cNvPicPr>
          <p:nvPr/>
        </p:nvPicPr>
        <p:blipFill>
          <a:blip r:embed="rId2"/>
          <a:stretch>
            <a:fillRect/>
          </a:stretch>
        </p:blipFill>
        <p:spPr>
          <a:xfrm>
            <a:off x="1797104" y="2020481"/>
            <a:ext cx="8802658" cy="4535908"/>
          </a:xfrm>
          <a:prstGeom prst="rect">
            <a:avLst/>
          </a:prstGeom>
        </p:spPr>
      </p:pic>
    </p:spTree>
    <p:extLst>
      <p:ext uri="{BB962C8B-B14F-4D97-AF65-F5344CB8AC3E}">
        <p14:creationId xmlns:p14="http://schemas.microsoft.com/office/powerpoint/2010/main" val="1877551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B4EB9-3C5E-2020-7FDC-268573C31434}"/>
              </a:ext>
            </a:extLst>
          </p:cNvPr>
          <p:cNvSpPr>
            <a:spLocks noGrp="1"/>
          </p:cNvSpPr>
          <p:nvPr>
            <p:ph type="title"/>
          </p:nvPr>
        </p:nvSpPr>
        <p:spPr>
          <a:xfrm>
            <a:off x="1565904" y="409575"/>
            <a:ext cx="10515600" cy="1273649"/>
          </a:xfrm>
        </p:spPr>
        <p:txBody>
          <a:bodyPr/>
          <a:lstStyle/>
          <a:p>
            <a:r>
              <a:rPr lang="en-US" dirty="0"/>
              <a:t>Main differences between UKHLS and FRS input data</a:t>
            </a:r>
            <a:endParaRPr lang="en-GB" dirty="0"/>
          </a:p>
        </p:txBody>
      </p:sp>
      <p:sp>
        <p:nvSpPr>
          <p:cNvPr id="3" name="Content Placeholder 2">
            <a:extLst>
              <a:ext uri="{FF2B5EF4-FFF2-40B4-BE49-F238E27FC236}">
                <a16:creationId xmlns:a16="http://schemas.microsoft.com/office/drawing/2014/main" id="{71D72A72-37AA-4777-CE0B-C976204C445A}"/>
              </a:ext>
            </a:extLst>
          </p:cNvPr>
          <p:cNvSpPr>
            <a:spLocks noGrp="1"/>
          </p:cNvSpPr>
          <p:nvPr>
            <p:ph idx="1"/>
          </p:nvPr>
        </p:nvSpPr>
        <p:spPr>
          <a:xfrm>
            <a:off x="1301086" y="1915925"/>
            <a:ext cx="9988545" cy="4261038"/>
          </a:xfrm>
        </p:spPr>
        <p:txBody>
          <a:bodyPr>
            <a:normAutofit lnSpcReduction="10000"/>
          </a:bodyPr>
          <a:lstStyle/>
          <a:p>
            <a:pPr lvl="0">
              <a:spcAft>
                <a:spcPts val="600"/>
              </a:spcAft>
            </a:pPr>
            <a:r>
              <a:rPr lang="en-GB" sz="2400" dirty="0"/>
              <a:t>High-income individuals are generally underrepresented in the UKHLS sample, possibly due to higher survey non-response for these people </a:t>
            </a:r>
            <a:r>
              <a:rPr lang="en-GB" sz="2400" dirty="0">
                <a:sym typeface="Wingdings" panose="05000000000000000000" pitchFamily="2" charset="2"/>
              </a:rPr>
              <a:t> L</a:t>
            </a:r>
            <a:r>
              <a:rPr lang="en-GB" sz="2400" dirty="0"/>
              <a:t>ower aggregate inequality estimates in UKMOD compared to HBAI. </a:t>
            </a:r>
          </a:p>
          <a:p>
            <a:pPr lvl="0">
              <a:spcAft>
                <a:spcPts val="600"/>
              </a:spcAft>
            </a:pPr>
            <a:r>
              <a:rPr lang="en-GB" sz="2400" dirty="0"/>
              <a:t>O</a:t>
            </a:r>
            <a:r>
              <a:rPr lang="en-US" sz="2400" dirty="0" err="1"/>
              <a:t>ver</a:t>
            </a:r>
            <a:r>
              <a:rPr lang="en-US" sz="2400" dirty="0"/>
              <a:t>-simulation of some means-tested benefits </a:t>
            </a:r>
            <a:r>
              <a:rPr lang="en-US" sz="2400" dirty="0">
                <a:sym typeface="Wingdings" panose="05000000000000000000" pitchFamily="2" charset="2"/>
              </a:rPr>
              <a:t> </a:t>
            </a:r>
            <a:r>
              <a:rPr lang="en-US" sz="2400" dirty="0"/>
              <a:t>lower </a:t>
            </a:r>
            <a:r>
              <a:rPr lang="en-GB" sz="2400" dirty="0"/>
              <a:t>poverty threshold and poverty estimates in UKMOD using UKHLS data, compared to HBAI. </a:t>
            </a:r>
          </a:p>
          <a:p>
            <a:pPr lvl="0">
              <a:spcAft>
                <a:spcPts val="600"/>
              </a:spcAft>
            </a:pPr>
            <a:r>
              <a:rPr lang="en-GB" sz="2400" dirty="0"/>
              <a:t>Older people are over-represented in the UKHLS sample which is typical of longitudinal surveys </a:t>
            </a:r>
            <a:r>
              <a:rPr lang="en-GB" sz="2400" dirty="0">
                <a:sym typeface="Wingdings" panose="05000000000000000000" pitchFamily="2" charset="2"/>
              </a:rPr>
              <a:t> p</a:t>
            </a:r>
            <a:r>
              <a:rPr lang="en-GB" sz="2400" dirty="0"/>
              <a:t>ension income and allowances typically received by the elderly are over-estimated in UKHLS. </a:t>
            </a:r>
          </a:p>
          <a:p>
            <a:pPr>
              <a:spcAft>
                <a:spcPts val="600"/>
              </a:spcAft>
            </a:pPr>
            <a:r>
              <a:rPr lang="en-GB" sz="2400" dirty="0"/>
              <a:t>Some income sources appear to be </a:t>
            </a:r>
            <a:r>
              <a:rPr lang="en-GB" sz="2400" b="1" dirty="0"/>
              <a:t>better captured in UKHLS </a:t>
            </a:r>
            <a:r>
              <a:rPr lang="en-GB" sz="2400" dirty="0"/>
              <a:t>than in the FRS: e.g. investment and property income, income from odd jobs and private pension. </a:t>
            </a:r>
          </a:p>
          <a:p>
            <a:pPr lvl="0">
              <a:spcAft>
                <a:spcPts val="600"/>
              </a:spcAft>
            </a:pPr>
            <a:endParaRPr lang="en-GB" sz="2400" dirty="0"/>
          </a:p>
          <a:p>
            <a:endParaRPr lang="en-GB" dirty="0"/>
          </a:p>
        </p:txBody>
      </p:sp>
      <p:sp>
        <p:nvSpPr>
          <p:cNvPr id="4" name="Slide Number Placeholder 3">
            <a:extLst>
              <a:ext uri="{FF2B5EF4-FFF2-40B4-BE49-F238E27FC236}">
                <a16:creationId xmlns:a16="http://schemas.microsoft.com/office/drawing/2014/main" id="{E061A75B-3327-1D38-58D2-B1BAB58C5283}"/>
              </a:ext>
            </a:extLst>
          </p:cNvPr>
          <p:cNvSpPr>
            <a:spLocks noGrp="1"/>
          </p:cNvSpPr>
          <p:nvPr>
            <p:ph type="sldNum" sz="quarter" idx="12"/>
          </p:nvPr>
        </p:nvSpPr>
        <p:spPr/>
        <p:txBody>
          <a:bodyPr/>
          <a:lstStyle/>
          <a:p>
            <a:fld id="{713F5FA8-502F-4040-BB3A-C027D4B0F640}" type="slidenum">
              <a:rPr lang="en-GB" smtClean="0"/>
              <a:pPr/>
              <a:t>8</a:t>
            </a:fld>
            <a:endParaRPr lang="en-GB" dirty="0"/>
          </a:p>
        </p:txBody>
      </p:sp>
      <p:sp>
        <p:nvSpPr>
          <p:cNvPr id="5" name="Footer Placeholder 4">
            <a:extLst>
              <a:ext uri="{FF2B5EF4-FFF2-40B4-BE49-F238E27FC236}">
                <a16:creationId xmlns:a16="http://schemas.microsoft.com/office/drawing/2014/main" id="{5E2A2FB7-4370-1A6B-962C-8A42361384B0}"/>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3016090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Research uses:  Using UKMOD to enhance UKHLS</a:t>
            </a:r>
          </a:p>
        </p:txBody>
      </p:sp>
      <p:sp>
        <p:nvSpPr>
          <p:cNvPr id="3" name="Content Placeholder 2"/>
          <p:cNvSpPr>
            <a:spLocks noGrp="1"/>
          </p:cNvSpPr>
          <p:nvPr>
            <p:ph idx="1"/>
          </p:nvPr>
        </p:nvSpPr>
        <p:spPr>
          <a:xfrm>
            <a:off x="774032" y="1735138"/>
            <a:ext cx="10515600" cy="4029168"/>
          </a:xfrm>
        </p:spPr>
        <p:txBody>
          <a:bodyPr>
            <a:normAutofit fontScale="92500" lnSpcReduction="10000"/>
          </a:bodyPr>
          <a:lstStyle/>
          <a:p>
            <a:pPr lvl="1">
              <a:spcAft>
                <a:spcPts val="800"/>
              </a:spcAft>
            </a:pPr>
            <a:r>
              <a:rPr lang="en-GB" sz="2800" dirty="0"/>
              <a:t>To improve accuracy of income measures at the bottom of the income distribution, by simulating entitlement to means-tested benefits according to the statutory rules. </a:t>
            </a:r>
          </a:p>
          <a:p>
            <a:pPr lvl="1">
              <a:spcAft>
                <a:spcPts val="800"/>
              </a:spcAft>
            </a:pPr>
            <a:r>
              <a:rPr lang="en-GB" sz="2800" dirty="0"/>
              <a:t>To simulate benefit entitlement and tax liability at the individual level, whenever information is available only at the household/benefit unit level in the survey.</a:t>
            </a:r>
          </a:p>
          <a:p>
            <a:pPr lvl="1">
              <a:spcAft>
                <a:spcPts val="800"/>
              </a:spcAft>
            </a:pPr>
            <a:r>
              <a:rPr lang="en-GB" sz="2800" dirty="0"/>
              <a:t>To measure fiscal / tax advantages that are not directly observed in UKHLS, such as tax allowances or tax credits.</a:t>
            </a:r>
          </a:p>
          <a:p>
            <a:pPr lvl="1">
              <a:spcAft>
                <a:spcPts val="800"/>
              </a:spcAft>
            </a:pPr>
            <a:r>
              <a:rPr lang="en-GB" sz="2800" dirty="0"/>
              <a:t>To produce harmonised outputs based on UKHLS and FRS, and cross-validate estimates based on different sources.</a:t>
            </a:r>
          </a:p>
          <a:p>
            <a:endParaRPr lang="en-GB" sz="2400" dirty="0"/>
          </a:p>
        </p:txBody>
      </p:sp>
    </p:spTree>
    <p:extLst>
      <p:ext uri="{BB962C8B-B14F-4D97-AF65-F5344CB8AC3E}">
        <p14:creationId xmlns:p14="http://schemas.microsoft.com/office/powerpoint/2010/main" val="27462395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2573</TotalTime>
  <Words>965</Words>
  <Application>Microsoft Office PowerPoint</Application>
  <PresentationFormat>Widescreen</PresentationFormat>
  <Paragraphs>63</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The UKHLS-UKMOD input data</vt:lpstr>
      <vt:lpstr>UKHLS as UKMOD input data  </vt:lpstr>
      <vt:lpstr>UKHLS sample and weights</vt:lpstr>
      <vt:lpstr>UKHLS regional samples, 2019 </vt:lpstr>
      <vt:lpstr>UKHLS vs FRS input data </vt:lpstr>
      <vt:lpstr>Cumulative earnings distributions in 2019: UKHLS and FRS vs ASHE</vt:lpstr>
      <vt:lpstr>Selected benefits simulated by UKMOD-UKHLS vs UKMOD-FRS and external data, 2019 (assuming partial take-up). Expenditure/revenue (£million/year). </vt:lpstr>
      <vt:lpstr>Main differences between UKHLS and FRS input data</vt:lpstr>
      <vt:lpstr>Research uses:  Using UKMOD to enhance UKHLS</vt:lpstr>
      <vt:lpstr>Research uses: Using UKHLS to enhance UKMOD </vt:lpstr>
      <vt:lpstr>Research uses: Expanding the scope of analyses conducted using UKMOD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matteo richiardi</dc:creator>
  <cp:lastModifiedBy>Popova, Daria</cp:lastModifiedBy>
  <cp:revision>79</cp:revision>
  <dcterms:created xsi:type="dcterms:W3CDTF">2021-05-06T13:22:28Z</dcterms:created>
  <dcterms:modified xsi:type="dcterms:W3CDTF">2023-06-29T22:58:10Z</dcterms:modified>
</cp:coreProperties>
</file>