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5"/>
  </p:notesMasterIdLst>
  <p:sldIdLst>
    <p:sldId id="256" r:id="rId7"/>
    <p:sldId id="257" r:id="rId8"/>
    <p:sldId id="265" r:id="rId9"/>
    <p:sldId id="288" r:id="rId10"/>
    <p:sldId id="290" r:id="rId11"/>
    <p:sldId id="289" r:id="rId12"/>
    <p:sldId id="285" r:id="rId13"/>
    <p:sldId id="291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76074" autoAdjust="0"/>
  </p:normalViewPr>
  <p:slideViewPr>
    <p:cSldViewPr snapToGrid="0">
      <p:cViewPr varScale="1">
        <p:scale>
          <a:sx n="84" d="100"/>
          <a:sy n="84" d="100"/>
        </p:scale>
        <p:origin x="9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08832-FD89-4DB7-8501-BDBA0962CD11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2F08E-ED4A-480A-A4E8-B9C260A755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66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2F08E-ED4A-480A-A4E8-B9C260A755E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684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2F08E-ED4A-480A-A4E8-B9C260A755E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84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A2F58-8BD1-45BD-9208-2A547CB69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663444-A73E-4484-B73E-2C60CF5E7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38596-9C73-439C-B69A-52CE9457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BD350-7772-4813-AA4D-A3BB067F7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42A70-CB41-41D5-ACFA-22435B82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57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DD3B3-FBC8-476A-B7D1-5C234F34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71499-E2A3-4AF9-9EB0-CB1C49ACD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914C1-60E8-4154-ABDE-29610C66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62652-2879-4664-9E62-F2967DD45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53167-DCD0-45E2-A40A-597E1B3B6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6507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50AD7-731F-4CEB-ACA2-2CEF5414A0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E87D3-EF4C-495A-9244-B8BA03BA5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0EA95-E64E-49DC-948B-6763B0F7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638FE-9D04-425A-A0E3-64B841D8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D052-5C1E-4332-9739-4188E876E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9801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639EB-7A7B-4349-867B-4DFEFA584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038A8-550E-4865-8EE1-AB3C9F72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0E622-DC4C-4EAF-9B96-C434D9CA7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E33F4-84BA-4CD5-9873-EF1998249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8044E-3E43-4F75-B328-236A2EEE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73813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A7CA5-1AB3-4E21-8CD9-543A137BD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36EDE-C04F-41AE-9C3A-05AED4F5B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407DF-A222-4E29-A15B-2E9FCDBAB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2B446-BF88-4D90-8970-73A7489F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9F910-5A85-4888-9F6E-48DB25E77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6788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6C2FA-9129-46A9-B0CA-023F945A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7FA9E-A235-4618-AFF5-085B53140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1F01A-4028-435D-8FD6-6E90CF52D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BA769-222A-4F33-9AB7-50E5B06D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D6BA4-94D4-477D-9B1E-F22D16788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7F621-3152-492F-8EC2-4965BB53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32917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F83E-41A1-4936-9AD8-A1A07F432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F029F-F228-4585-AEF2-0DB822022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91F6C-22AB-44B4-A43A-1948502C8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63D6CE-904D-4D37-9266-A924328B8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D2BFDB-EEFC-41BE-B777-F6AE5AE4D2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BF67A2-5FE6-4849-A0EF-7752C93CD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93E93E-2404-49C8-B642-1F882CBB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27FF9D-CC9D-452F-935D-6620E2FB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8698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5838-D68E-484B-A689-76C97445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3451-18F2-4B44-A803-05EA72162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9819AE-C849-4408-9F76-F4016EB8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04BED-BDFA-4D33-8E50-5007060F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9254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426E58-3D87-414E-802D-91815EBE9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E5B9AD-B370-4B83-9CAA-B88EA2E3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0DBC23-1CB9-453E-9E11-7FF211326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917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2D05-CB39-4D4F-88BC-26C4FBA98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E4D68-4838-4069-BA3F-197C08ACA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761B04-82B1-469A-B226-4EF99D49D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266C1-8553-456E-8029-F8CF06B1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AD461-084D-4B7E-AB61-64DE686B2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D5FF8-F654-4AC3-92CB-4802F2818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72860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C8A75-C77E-4852-A87E-7437B3EF9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C1FC3-D872-4CA8-926F-6ADD9A159A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E99E5-7C6E-42D9-93EE-F4840F70A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227F4-5DA0-4400-BDA3-F69014258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D13FF-4D91-4EC2-81CF-44CF9836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149BF-0D53-41A8-ACB8-C384C8D0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110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E845B1-DB10-4088-A58B-94B78ED99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F490F-4E00-495E-94E7-531AB3CF2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7FA1-D5DF-4D51-9376-AE6E78BF6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2E33B-B7CC-48EE-8CAD-CBB70F166864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F434C-7ADC-4E06-BE44-E121E9B1D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2B42F-2ED4-4C59-AD5C-32E56FD7F0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419D6-EA94-4A57-9ED2-34C5C7B1E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04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69A52E-29DD-4045-A53A-A4B0DB1BE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8DDC384-A83F-45DE-979B-3EC0ED106179}"/>
              </a:ext>
            </a:extLst>
          </p:cNvPr>
          <p:cNvSpPr/>
          <p:nvPr/>
        </p:nvSpPr>
        <p:spPr>
          <a:xfrm>
            <a:off x="-73446" y="-68856"/>
            <a:ext cx="12338892" cy="6995711"/>
          </a:xfrm>
          <a:prstGeom prst="rect">
            <a:avLst/>
          </a:prstGeom>
          <a:solidFill>
            <a:srgbClr val="043657">
              <a:alpha val="7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202C3E-2FAA-4617-B99B-F009EB104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3493" y="2464143"/>
            <a:ext cx="7667802" cy="2705734"/>
          </a:xfrm>
        </p:spPr>
        <p:txBody>
          <a:bodyPr>
            <a:noAutofit/>
          </a:bodyPr>
          <a:lstStyle/>
          <a:p>
            <a:pPr algn="r"/>
            <a:r>
              <a:rPr lang="en-US" altLang="en-US" sz="40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  <a:t>UKMOD Fest 2023</a:t>
            </a:r>
            <a:br>
              <a:rPr lang="en-US" altLang="en-US" sz="40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</a:br>
            <a:r>
              <a:rPr lang="en-US" altLang="en-US" sz="40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  <a:t>SPICe and UKMOD</a:t>
            </a:r>
            <a:br>
              <a:rPr lang="en-US" altLang="en-US" sz="40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</a:br>
            <a:br>
              <a:rPr lang="en-US" altLang="en-US" sz="4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en-US" altLang="en-US" sz="32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  <a:t>Nicola Hudson</a:t>
            </a:r>
            <a:br>
              <a:rPr lang="en-US" altLang="en-US" sz="32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</a:br>
            <a:r>
              <a:rPr lang="en-US" altLang="en-US" sz="3200" b="1" dirty="0">
                <a:solidFill>
                  <a:schemeClr val="accent1"/>
                </a:solidFill>
                <a:latin typeface="Arial"/>
                <a:ea typeface="Open Sans"/>
                <a:cs typeface="Arial"/>
              </a:rPr>
              <a:t>June 2023</a:t>
            </a:r>
            <a:endParaRPr lang="en-GB" sz="1600" b="1" dirty="0">
              <a:solidFill>
                <a:schemeClr val="accent1"/>
              </a:solidFill>
              <a:latin typeface="Arial"/>
              <a:ea typeface="Open Sans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F87E2E-F22F-4F96-B1ED-7570C6304E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077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D5F-E754-4297-91CF-2C7131155815}"/>
              </a:ext>
            </a:extLst>
          </p:cNvPr>
          <p:cNvSpPr txBox="1"/>
          <p:nvPr/>
        </p:nvSpPr>
        <p:spPr>
          <a:xfrm>
            <a:off x="649224" y="471023"/>
            <a:ext cx="938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What is SPICe and what do we do?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949569" y="1444752"/>
            <a:ext cx="1083212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Impartial research for MSPs and staff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Enquiries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Committee support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Published briefings and blogs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Mostly “under the radar”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82837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D5F-E754-4297-91CF-2C7131155815}"/>
              </a:ext>
            </a:extLst>
          </p:cNvPr>
          <p:cNvSpPr txBox="1"/>
          <p:nvPr/>
        </p:nvSpPr>
        <p:spPr>
          <a:xfrm>
            <a:off x="693656" y="339738"/>
            <a:ext cx="1043740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SPICe: our UKMOD journey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693656" y="1444752"/>
            <a:ext cx="99225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Began in 2015 (?) with Euromod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Prompted by devolution of tax and benefit powers to Scottish Parliament after 2014 independence referendum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Has been widely used for policy 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Costings of new policies / amended policies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Distributional 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Poverty impact</a:t>
            </a:r>
          </a:p>
          <a:p>
            <a:pPr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43282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48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50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52">
            <a:extLst>
              <a:ext uri="{FF2B5EF4-FFF2-40B4-BE49-F238E27FC236}">
                <a16:creationId xmlns:a16="http://schemas.microsoft.com/office/drawing/2014/main" id="{7F85096F-E650-46D6-834C-4054E3770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061BE38-1DAF-49A1-AA3A-7BEB3399C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8EFFF24-FCC8-4379-9678-AB3311535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1492E8F9-AD41-4334-B292-1AB0F238D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74B130F-6E67-4737-BE99-2E32DED07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139C3CB-D4E4-4316-81BE-6D82DB67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156963E-8E83-4807-8E22-2CB7D45F1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ADDC73A6-21F1-49D3-845D-54F03752F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20596">
            <a:off x="706462" y="537984"/>
            <a:ext cx="3636695" cy="4132609"/>
          </a:xfrm>
          <a:prstGeom prst="rect">
            <a:avLst/>
          </a:prstGeom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975C268C-D419-4123-9FAD-0E2B7F9EE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584794"/>
            <a:ext cx="304800" cy="429768"/>
            <a:chOff x="215328" y="-46937"/>
            <a:chExt cx="304800" cy="2773841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3A7E309C-A3BD-432E-8CB5-F0B642528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F1F621C-4533-4835-ADE2-372F2763A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EFC8245-5168-4DAF-930D-09A7BDDA6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192ED34-5046-4043-AEF8-2DF7C4806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569" y="440815"/>
            <a:ext cx="3516933" cy="791311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5406163" y="2749105"/>
            <a:ext cx="6605452" cy="33386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Income tax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Amending income tax policies – extra bands, different thresholds/rates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Shift to five-band policy in Scotland stimulated lots of interest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Calibrate to official Scottish Fiscal Commission forecasts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Static analysis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167" y="440815"/>
            <a:ext cx="3516933" cy="272562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1BAE43B1-CE48-4EC7-A26F-9454047BF7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2280" y="4766310"/>
            <a:ext cx="5115585" cy="182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92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48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50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52">
            <a:extLst>
              <a:ext uri="{FF2B5EF4-FFF2-40B4-BE49-F238E27FC236}">
                <a16:creationId xmlns:a16="http://schemas.microsoft.com/office/drawing/2014/main" id="{7F85096F-E650-46D6-834C-4054E3770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061BE38-1DAF-49A1-AA3A-7BEB3399C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8EFFF24-FCC8-4379-9678-AB3311535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1492E8F9-AD41-4334-B292-1AB0F238D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74B130F-6E67-4737-BE99-2E32DED07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139C3CB-D4E4-4316-81BE-6D82DB67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156963E-8E83-4807-8E22-2CB7D45F1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75C268C-D419-4123-9FAD-0E2B7F9EE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584794"/>
            <a:ext cx="304800" cy="429768"/>
            <a:chOff x="215328" y="-46937"/>
            <a:chExt cx="304800" cy="2773841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3A7E309C-A3BD-432E-8CB5-F0B642528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F1F621C-4533-4835-ADE2-372F2763A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EFC8245-5168-4DAF-930D-09A7BDDA6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192ED34-5046-4043-AEF8-2DF7C4806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569" y="440815"/>
            <a:ext cx="3516933" cy="791311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5406163" y="2749105"/>
            <a:ext cx="6605452" cy="33386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Scottish Child Payment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Initial work with UKMOD team prior to introduction of Scottish Child Payment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Extensive analysis of alternative policy options – costs and poverty impact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Alternative eligibility criteria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Calibrate to official data (Scottish Fiscal Commission, Scottish Government)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167" y="440815"/>
            <a:ext cx="3516933" cy="27256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13050F-E5AD-496B-B413-EFAD3F6D51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555733">
            <a:off x="235247" y="180235"/>
            <a:ext cx="3816722" cy="37784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FE1EB9-E966-4427-9EAB-ECAE69F769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4930" y="3519803"/>
            <a:ext cx="4259922" cy="333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2368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D5F-E754-4297-91CF-2C7131155815}"/>
              </a:ext>
            </a:extLst>
          </p:cNvPr>
          <p:cNvSpPr txBox="1"/>
          <p:nvPr/>
        </p:nvSpPr>
        <p:spPr>
          <a:xfrm>
            <a:off x="693655" y="339738"/>
            <a:ext cx="1149834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Other areas of interest for Scottish Parliament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693656" y="1444752"/>
            <a:ext cx="1009626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Universal Credit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Changing parameters e.g. rates payable for young parents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Free School Meals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Alternative eligibility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Housing costs</a:t>
            </a:r>
          </a:p>
          <a:p>
            <a:pPr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1027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D5F-E754-4297-91CF-2C7131155815}"/>
              </a:ext>
            </a:extLst>
          </p:cNvPr>
          <p:cNvSpPr txBox="1"/>
          <p:nvPr/>
        </p:nvSpPr>
        <p:spPr>
          <a:xfrm>
            <a:off x="693656" y="498003"/>
            <a:ext cx="938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Benefits of UKMOD for SPICe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693656" y="1279441"/>
            <a:ext cx="10439164" cy="71558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Adaptable by user</a:t>
            </a:r>
          </a:p>
          <a:p>
            <a:pPr marL="285750" indent="-285750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Allows for Scotland-specific analysis (with pooled dataset)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Range of users in similar policy environment e.g. Scottish Government, SFC, House of Commons Library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User forum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UKMOD team support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Existing and new tools e.g. statistics presenter, household tool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Continually developing with input from users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62711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2F446-39B1-4B60-AC49-01D11FFE4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5251"/>
            <a:ext cx="7031750" cy="5446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D5F-E754-4297-91CF-2C7131155815}"/>
              </a:ext>
            </a:extLst>
          </p:cNvPr>
          <p:cNvSpPr txBox="1"/>
          <p:nvPr/>
        </p:nvSpPr>
        <p:spPr>
          <a:xfrm>
            <a:off x="693656" y="498003"/>
            <a:ext cx="938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Limitations and opportunities…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0AFAB-0348-4AA4-92D0-D4F74D5A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31" y="5765053"/>
            <a:ext cx="3843938" cy="86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E8C6C-40AD-43AB-B559-4F5330FB8F98}"/>
              </a:ext>
            </a:extLst>
          </p:cNvPr>
          <p:cNvSpPr txBox="1"/>
          <p:nvPr/>
        </p:nvSpPr>
        <p:spPr>
          <a:xfrm>
            <a:off x="632932" y="1205889"/>
            <a:ext cx="10999234" cy="70942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Limitations (current)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My time and skills!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Limitations of FRS data, especially income data for higher earners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Static analysis 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HBAI data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Understanding society data and longitudinal analysis</a:t>
            </a:r>
          </a:p>
          <a:p>
            <a:pPr marL="2857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In-depth analysis tool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More users, further development</a:t>
            </a:r>
          </a:p>
          <a:p>
            <a:pPr lvl="0"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181860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3.1.18"/>
  <p:tag name="AS_OS" val="Microsoft Windows NT 6.2.9200.0"/>
  <p:tag name="AS_RELEASE_DATE" val="2020.08.14"/>
  <p:tag name="AS_TITLE" val="Aspose.Slides for .NET Standard 2.0"/>
  <p:tag name="AS_VERSION" val="20.8"/>
</p:tagLst>
</file>

<file path=ppt/theme/theme1.xml><?xml version="1.0" encoding="utf-8"?>
<a:theme xmlns:a="http://schemas.openxmlformats.org/drawingml/2006/main" name="Office Theme">
  <a:themeElements>
    <a:clrScheme name="SPICe">
      <a:dk1>
        <a:srgbClr val="043657"/>
      </a:dk1>
      <a:lt1>
        <a:srgbClr val="FFFFFF"/>
      </a:lt1>
      <a:dk2>
        <a:srgbClr val="043657"/>
      </a:dk2>
      <a:lt2>
        <a:srgbClr val="FFFFFF"/>
      </a:lt2>
      <a:accent1>
        <a:srgbClr val="FFFFFF"/>
      </a:accent1>
      <a:accent2>
        <a:srgbClr val="D8D8D8"/>
      </a:accent2>
      <a:accent3>
        <a:srgbClr val="AEABAB"/>
      </a:accent3>
      <a:accent4>
        <a:srgbClr val="BFBFBF"/>
      </a:accent4>
      <a:accent5>
        <a:srgbClr val="A5A5A5"/>
      </a:accent5>
      <a:accent6>
        <a:srgbClr val="7F7F7F"/>
      </a:accent6>
      <a:hlink>
        <a:srgbClr val="7F7F7F"/>
      </a:hlink>
      <a:folHlink>
        <a:srgbClr val="BF95DF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ae4b3d-89b0-4287-b514-253578f20458" xsi:nil="true"/>
    <gd3e280c44c043e38ab992083fd5c2fd xmlns="2aae4b3d-89b0-4287-b514-253578f20458">
      <Terms xmlns="http://schemas.microsoft.com/office/infopath/2007/PartnerControls"/>
    </gd3e280c44c043e38ab992083fd5c2fd>
    <me0ca972d02b47c28edd321aedd6af02 xmlns="2aae4b3d-89b0-4287-b514-253578f20458">
      <Terms xmlns="http://schemas.microsoft.com/office/infopath/2007/PartnerControls"/>
    </me0ca972d02b47c28edd321aedd6af02>
    <ha2d3fbb5bda47118db6a0a97a3a64c7 xmlns="2aae4b3d-89b0-4287-b514-253578f20458">
      <Terms xmlns="http://schemas.microsoft.com/office/infopath/2007/PartnerControls"/>
    </ha2d3fbb5bda47118db6a0a97a3a64c7>
    <_dlc_DocId xmlns="ba1e2775-c5f7-4c38-89d0-c2a519a4d58b">SPICE-142810459-269</_dlc_DocId>
    <_dlc_DocIdUrl xmlns="ba1e2775-c5f7-4c38-89d0-c2a519a4d58b">
      <Url>https://scottish4.sharepoint.com/sites/office-spice/_layouts/15/DocIdRedir.aspx?ID=SPICE-142810459-269</Url>
      <Description>SPICE-142810459-269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dae72980-c616-4350-b1f0-944e8da80af3" ContentTypeId="0x0101005E5DD8656D982041A2F2278B8806232B18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International relations document" ma:contentTypeID="0x0101005E5DD8656D982041A2F2278B8806232B1800EF91E1DFC4E16049BD39A380BB6B0ED0" ma:contentTypeVersion="7" ma:contentTypeDescription="Activities involved in International Relations" ma:contentTypeScope="" ma:versionID="17a5760237a18c7c5d2439d4de51ce5c">
  <xsd:schema xmlns:xsd="http://www.w3.org/2001/XMLSchema" xmlns:xs="http://www.w3.org/2001/XMLSchema" xmlns:p="http://schemas.microsoft.com/office/2006/metadata/properties" xmlns:ns2="2aae4b3d-89b0-4287-b514-253578f20458" xmlns:ns3="ba1e2775-c5f7-4c38-89d0-c2a519a4d58b" targetNamespace="http://schemas.microsoft.com/office/2006/metadata/properties" ma:root="true" ma:fieldsID="6869fe913a7440e9be3cc345a0abfb84" ns2:_="" ns3:_="">
    <xsd:import namespace="2aae4b3d-89b0-4287-b514-253578f20458"/>
    <xsd:import namespace="ba1e2775-c5f7-4c38-89d0-c2a519a4d58b"/>
    <xsd:element name="properties">
      <xsd:complexType>
        <xsd:sequence>
          <xsd:element name="documentManagement">
            <xsd:complexType>
              <xsd:all>
                <xsd:element ref="ns2:me0ca972d02b47c28edd321aedd6af02" minOccurs="0"/>
                <xsd:element ref="ns2:TaxCatchAll" minOccurs="0"/>
                <xsd:element ref="ns2:TaxCatchAllLabel" minOccurs="0"/>
                <xsd:element ref="ns2:ha2d3fbb5bda47118db6a0a97a3a64c7" minOccurs="0"/>
                <xsd:element ref="ns2:gd3e280c44c043e38ab992083fd5c2f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e4b3d-89b0-4287-b514-253578f20458" elementFormDefault="qualified">
    <xsd:import namespace="http://schemas.microsoft.com/office/2006/documentManagement/types"/>
    <xsd:import namespace="http://schemas.microsoft.com/office/infopath/2007/PartnerControls"/>
    <xsd:element name="me0ca972d02b47c28edd321aedd6af02" ma:index="8" nillable="true" ma:taxonomy="true" ma:internalName="me0ca972d02b47c28edd321aedd6af02" ma:taxonomyFieldName="Record_x0020_classification" ma:displayName="Record classification" ma:indexed="true" ma:readOnly="false" ma:default="11;#The Inter-Parliamentary Research and Information Network - Session 6|36fdf668-2515-4f48-b979-158d6edd06b0" ma:fieldId="{6e0ca972-d02b-47c2-8edd-321aedd6af02}" ma:sspId="dae72980-c616-4350-b1f0-944e8da80af3" ma:termSetId="7ce5ed2c-7970-4dad-a989-f36bd51a5ca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24c4abfa-39f0-42b9-9850-fff322a5406d}" ma:internalName="TaxCatchAll" ma:showField="CatchAllData" ma:web="ba1e2775-c5f7-4c38-89d0-c2a519a4d5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24c4abfa-39f0-42b9-9850-fff322a5406d}" ma:internalName="TaxCatchAllLabel" ma:readOnly="true" ma:showField="CatchAllDataLabel" ma:web="ba1e2775-c5f7-4c38-89d0-c2a519a4d5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a2d3fbb5bda47118db6a0a97a3a64c7" ma:index="12" nillable="true" ma:taxonomy="true" ma:internalName="ha2d3fbb5bda47118db6a0a97a3a64c7" ma:taxonomyFieldName="Security_x0020_marking" ma:displayName="Security marking" ma:default="" ma:fieldId="{1a2d3fbb-5bda-4711-8db6-a0a97a3a64c7}" ma:sspId="dae72980-c616-4350-b1f0-944e8da80af3" ma:termSetId="2101e3b3-ab6a-42f9-8e9e-f64b3905e49a" ma:anchorId="13ac7dcf-f3a2-4d0b-9e80-dd4d34be5e4c" ma:open="false" ma:isKeyword="false">
      <xsd:complexType>
        <xsd:sequence>
          <xsd:element ref="pc:Terms" minOccurs="0" maxOccurs="1"/>
        </xsd:sequence>
      </xsd:complexType>
    </xsd:element>
    <xsd:element name="gd3e280c44c043e38ab992083fd5c2fd" ma:index="14" nillable="true" ma:taxonomy="true" ma:internalName="gd3e280c44c043e38ab992083fd5c2fd" ma:taxonomyFieldName="Security_x0020_caveat" ma:displayName="Security caveat" ma:default="" ma:fieldId="{0d3e280c-44c0-43e3-8ab9-92083fd5c2fd}" ma:taxonomyMulti="true" ma:sspId="dae72980-c616-4350-b1f0-944e8da80af3" ma:termSetId="2101e3b3-ab6a-42f9-8e9e-f64b3905e49a" ma:anchorId="6fc02b3e-bb1c-4c4e-a2fe-3cc73cb9b89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1e2775-c5f7-4c38-89d0-c2a519a4d58b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6A51CDA-B4F7-4309-9FE1-B2018B813AB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ba1e2775-c5f7-4c38-89d0-c2a519a4d58b"/>
    <ds:schemaRef ds:uri="http://purl.org/dc/dcmitype/"/>
    <ds:schemaRef ds:uri="http://schemas.microsoft.com/office/infopath/2007/PartnerControls"/>
    <ds:schemaRef ds:uri="2aae4b3d-89b0-4287-b514-253578f2045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90FC20-8EAC-424B-B8CC-4F1B8E3D34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ACE314-F601-4ECD-BF0D-FE2D9718E2D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1F0C5B2E-EE8B-4E49-8E2B-20413F2F4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ae4b3d-89b0-4287-b514-253578f20458"/>
    <ds:schemaRef ds:uri="ba1e2775-c5f7-4c38-89d0-c2a519a4d5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B612E3E2-32A4-48C7-B86F-CDBC0EE3DE7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294</Words>
  <Application>Microsoft Office PowerPoint</Application>
  <PresentationFormat>Widescreen</PresentationFormat>
  <Paragraphs>72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UKMOD Fest 2023 SPICe and UKMOD  Nicola Hudson June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Costings in SPICe</dc:title>
  <dc:creator>Finnigan K (Kayleigh)</dc:creator>
  <cp:lastModifiedBy>Hudson N (Nicola)</cp:lastModifiedBy>
  <cp:revision>57</cp:revision>
  <dcterms:created xsi:type="dcterms:W3CDTF">2019-09-10T09:05:03Z</dcterms:created>
  <dcterms:modified xsi:type="dcterms:W3CDTF">2023-06-29T08:17:06Z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0x0101005E5DD8656D982041A2F2278B8806232B1800EF91E1DFC4E16049BD39A380BB6B0ED0</vt:lpwstr>
  </property>
  <property fmtid="{D5CDD505-2E9C-101B-9397-08002B2CF9AE}" pid="3" name="Order">
    <vt:r8>13400</vt:r8>
  </property>
  <property fmtid="{D5CDD505-2E9C-101B-9397-08002B2CF9AE}" pid="4" name="Record classification">
    <vt:lpwstr/>
  </property>
  <property fmtid="{D5CDD505-2E9C-101B-9397-08002B2CF9AE}" pid="5" name="Security caveat">
    <vt:lpwstr/>
  </property>
  <property fmtid="{D5CDD505-2E9C-101B-9397-08002B2CF9AE}" pid="6" name="Security marking">
    <vt:lpwstr/>
  </property>
  <property fmtid="{D5CDD505-2E9C-101B-9397-08002B2CF9AE}" pid="7" name="_dlc_DocIdItemGuid">
    <vt:lpwstr>8f193d50-b5ac-485a-927c-2c46d039be18</vt:lpwstr>
  </property>
  <property fmtid="{D5CDD505-2E9C-101B-9397-08002B2CF9AE}" pid="8" name="MediaServiceImageTags">
    <vt:lpwstr/>
  </property>
  <property fmtid="{D5CDD505-2E9C-101B-9397-08002B2CF9AE}" pid="9" name="lcf76f155ced4ddcb4097134ff3c332f">
    <vt:lpwstr/>
  </property>
</Properties>
</file>