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2"/>
  </p:sldMasterIdLst>
  <p:notesMasterIdLst>
    <p:notesMasterId r:id="rId11"/>
  </p:notesMasterIdLst>
  <p:sldIdLst>
    <p:sldId id="303" r:id="rId3"/>
    <p:sldId id="304" r:id="rId4"/>
    <p:sldId id="306" r:id="rId5"/>
    <p:sldId id="305" r:id="rId6"/>
    <p:sldId id="308" r:id="rId7"/>
    <p:sldId id="309" r:id="rId8"/>
    <p:sldId id="310" r:id="rId9"/>
    <p:sldId id="307" r:id="rId10"/>
  </p:sldIdLst>
  <p:sldSz cx="9144000" cy="6858000" type="screen4x3"/>
  <p:notesSz cx="6797675" cy="9926638"/>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81A2F3-9A98-4EC4-B098-BB0803DEF4BC}" v="2" dt="2023-06-27T08:40:27.41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6512" autoAdjust="0"/>
  </p:normalViewPr>
  <p:slideViewPr>
    <p:cSldViewPr>
      <p:cViewPr varScale="1">
        <p:scale>
          <a:sx n="76" d="100"/>
          <a:sy n="76" d="100"/>
        </p:scale>
        <p:origin x="2634" y="78"/>
      </p:cViewPr>
      <p:guideLst>
        <p:guide orient="horz" pos="2160"/>
        <p:guide pos="2880"/>
      </p:guideLst>
    </p:cSldViewPr>
  </p:slideViewPr>
  <p:notesTextViewPr>
    <p:cViewPr>
      <p:scale>
        <a:sx n="1" d="1"/>
        <a:sy n="1" d="1"/>
      </p:scale>
      <p:origin x="0" y="0"/>
    </p:cViewPr>
  </p:notesTextViewPr>
  <p:notesViewPr>
    <p:cSldViewPr>
      <p:cViewPr varScale="1">
        <p:scale>
          <a:sx n="88" d="100"/>
          <a:sy n="88" d="100"/>
        </p:scale>
        <p:origin x="-3822" y="-12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slideMaster" Target="slideMasters/slideMaster1.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wis Smith" userId="1949cda2-4cec-453d-807a-21c05bcfd6c4" providerId="ADAL" clId="{9881A2F3-9A98-4EC4-B098-BB0803DEF4BC}"/>
    <pc:docChg chg="undo custSel addSld delSld modSld">
      <pc:chgData name="Lewis Smith" userId="1949cda2-4cec-453d-807a-21c05bcfd6c4" providerId="ADAL" clId="{9881A2F3-9A98-4EC4-B098-BB0803DEF4BC}" dt="2023-06-28T15:28:25.009" v="5419" actId="20577"/>
      <pc:docMkLst>
        <pc:docMk/>
      </pc:docMkLst>
      <pc:sldChg chg="modSp mod">
        <pc:chgData name="Lewis Smith" userId="1949cda2-4cec-453d-807a-21c05bcfd6c4" providerId="ADAL" clId="{9881A2F3-9A98-4EC4-B098-BB0803DEF4BC}" dt="2023-06-27T08:04:09.260" v="60" actId="1076"/>
        <pc:sldMkLst>
          <pc:docMk/>
          <pc:sldMk cId="3073033488" sldId="303"/>
        </pc:sldMkLst>
        <pc:spChg chg="mod">
          <ac:chgData name="Lewis Smith" userId="1949cda2-4cec-453d-807a-21c05bcfd6c4" providerId="ADAL" clId="{9881A2F3-9A98-4EC4-B098-BB0803DEF4BC}" dt="2023-06-27T08:04:09.260" v="60" actId="1076"/>
          <ac:spMkLst>
            <pc:docMk/>
            <pc:sldMk cId="3073033488" sldId="303"/>
            <ac:spMk id="3" creationId="{00000000-0000-0000-0000-000000000000}"/>
          </ac:spMkLst>
        </pc:spChg>
        <pc:spChg chg="mod">
          <ac:chgData name="Lewis Smith" userId="1949cda2-4cec-453d-807a-21c05bcfd6c4" providerId="ADAL" clId="{9881A2F3-9A98-4EC4-B098-BB0803DEF4BC}" dt="2023-06-27T08:03:33.520" v="9" actId="20577"/>
          <ac:spMkLst>
            <pc:docMk/>
            <pc:sldMk cId="3073033488" sldId="303"/>
            <ac:spMk id="5" creationId="{00000000-0000-0000-0000-000000000000}"/>
          </ac:spMkLst>
        </pc:spChg>
      </pc:sldChg>
      <pc:sldChg chg="modSp mod modNotesTx">
        <pc:chgData name="Lewis Smith" userId="1949cda2-4cec-453d-807a-21c05bcfd6c4" providerId="ADAL" clId="{9881A2F3-9A98-4EC4-B098-BB0803DEF4BC}" dt="2023-06-28T15:18:56.376" v="4844" actId="20577"/>
        <pc:sldMkLst>
          <pc:docMk/>
          <pc:sldMk cId="2522708886" sldId="304"/>
        </pc:sldMkLst>
        <pc:spChg chg="mod">
          <ac:chgData name="Lewis Smith" userId="1949cda2-4cec-453d-807a-21c05bcfd6c4" providerId="ADAL" clId="{9881A2F3-9A98-4EC4-B098-BB0803DEF4BC}" dt="2023-06-28T09:47:15.750" v="3124" actId="20577"/>
          <ac:spMkLst>
            <pc:docMk/>
            <pc:sldMk cId="2522708886" sldId="304"/>
            <ac:spMk id="2" creationId="{00000000-0000-0000-0000-000000000000}"/>
          </ac:spMkLst>
        </pc:spChg>
        <pc:spChg chg="mod">
          <ac:chgData name="Lewis Smith" userId="1949cda2-4cec-453d-807a-21c05bcfd6c4" providerId="ADAL" clId="{9881A2F3-9A98-4EC4-B098-BB0803DEF4BC}" dt="2023-06-27T08:05:11.960" v="146" actId="20577"/>
          <ac:spMkLst>
            <pc:docMk/>
            <pc:sldMk cId="2522708886" sldId="304"/>
            <ac:spMk id="4" creationId="{00000000-0000-0000-0000-000000000000}"/>
          </ac:spMkLst>
        </pc:spChg>
      </pc:sldChg>
      <pc:sldChg chg="modSp mod modNotesTx">
        <pc:chgData name="Lewis Smith" userId="1949cda2-4cec-453d-807a-21c05bcfd6c4" providerId="ADAL" clId="{9881A2F3-9A98-4EC4-B098-BB0803DEF4BC}" dt="2023-06-28T15:19:49.192" v="5045" actId="20577"/>
        <pc:sldMkLst>
          <pc:docMk/>
          <pc:sldMk cId="2301833448" sldId="305"/>
        </pc:sldMkLst>
        <pc:spChg chg="mod">
          <ac:chgData name="Lewis Smith" userId="1949cda2-4cec-453d-807a-21c05bcfd6c4" providerId="ADAL" clId="{9881A2F3-9A98-4EC4-B098-BB0803DEF4BC}" dt="2023-06-28T15:19:49.192" v="5045" actId="20577"/>
          <ac:spMkLst>
            <pc:docMk/>
            <pc:sldMk cId="2301833448" sldId="305"/>
            <ac:spMk id="2" creationId="{00000000-0000-0000-0000-000000000000}"/>
          </ac:spMkLst>
        </pc:spChg>
        <pc:spChg chg="mod">
          <ac:chgData name="Lewis Smith" userId="1949cda2-4cec-453d-807a-21c05bcfd6c4" providerId="ADAL" clId="{9881A2F3-9A98-4EC4-B098-BB0803DEF4BC}" dt="2023-06-28T09:26:24.974" v="2496" actId="14100"/>
          <ac:spMkLst>
            <pc:docMk/>
            <pc:sldMk cId="2301833448" sldId="305"/>
            <ac:spMk id="4" creationId="{00000000-0000-0000-0000-000000000000}"/>
          </ac:spMkLst>
        </pc:spChg>
      </pc:sldChg>
      <pc:sldChg chg="modSp mod">
        <pc:chgData name="Lewis Smith" userId="1949cda2-4cec-453d-807a-21c05bcfd6c4" providerId="ADAL" clId="{9881A2F3-9A98-4EC4-B098-BB0803DEF4BC}" dt="2023-06-27T09:18:59.092" v="1982" actId="5793"/>
        <pc:sldMkLst>
          <pc:docMk/>
          <pc:sldMk cId="2132362600" sldId="306"/>
        </pc:sldMkLst>
        <pc:spChg chg="mod">
          <ac:chgData name="Lewis Smith" userId="1949cda2-4cec-453d-807a-21c05bcfd6c4" providerId="ADAL" clId="{9881A2F3-9A98-4EC4-B098-BB0803DEF4BC}" dt="2023-06-27T09:18:59.092" v="1982" actId="5793"/>
          <ac:spMkLst>
            <pc:docMk/>
            <pc:sldMk cId="2132362600" sldId="306"/>
            <ac:spMk id="2" creationId="{00000000-0000-0000-0000-000000000000}"/>
          </ac:spMkLst>
        </pc:spChg>
        <pc:spChg chg="mod">
          <ac:chgData name="Lewis Smith" userId="1949cda2-4cec-453d-807a-21c05bcfd6c4" providerId="ADAL" clId="{9881A2F3-9A98-4EC4-B098-BB0803DEF4BC}" dt="2023-06-27T08:17:42.595" v="1042" actId="20577"/>
          <ac:spMkLst>
            <pc:docMk/>
            <pc:sldMk cId="2132362600" sldId="306"/>
            <ac:spMk id="4" creationId="{00000000-0000-0000-0000-000000000000}"/>
          </ac:spMkLst>
        </pc:spChg>
      </pc:sldChg>
      <pc:sldChg chg="modSp add mod modNotesTx">
        <pc:chgData name="Lewis Smith" userId="1949cda2-4cec-453d-807a-21c05bcfd6c4" providerId="ADAL" clId="{9881A2F3-9A98-4EC4-B098-BB0803DEF4BC}" dt="2023-06-28T10:17:13.936" v="4690" actId="20577"/>
        <pc:sldMkLst>
          <pc:docMk/>
          <pc:sldMk cId="3040048067" sldId="307"/>
        </pc:sldMkLst>
        <pc:spChg chg="mod">
          <ac:chgData name="Lewis Smith" userId="1949cda2-4cec-453d-807a-21c05bcfd6c4" providerId="ADAL" clId="{9881A2F3-9A98-4EC4-B098-BB0803DEF4BC}" dt="2023-06-28T10:14:28.689" v="4381" actId="20577"/>
          <ac:spMkLst>
            <pc:docMk/>
            <pc:sldMk cId="3040048067" sldId="307"/>
            <ac:spMk id="2" creationId="{00000000-0000-0000-0000-000000000000}"/>
          </ac:spMkLst>
        </pc:spChg>
        <pc:spChg chg="mod">
          <ac:chgData name="Lewis Smith" userId="1949cda2-4cec-453d-807a-21c05bcfd6c4" providerId="ADAL" clId="{9881A2F3-9A98-4EC4-B098-BB0803DEF4BC}" dt="2023-06-27T08:40:49.783" v="1688" actId="20577"/>
          <ac:spMkLst>
            <pc:docMk/>
            <pc:sldMk cId="3040048067" sldId="307"/>
            <ac:spMk id="4" creationId="{00000000-0000-0000-0000-000000000000}"/>
          </ac:spMkLst>
        </pc:spChg>
      </pc:sldChg>
      <pc:sldChg chg="modSp add mod">
        <pc:chgData name="Lewis Smith" userId="1949cda2-4cec-453d-807a-21c05bcfd6c4" providerId="ADAL" clId="{9881A2F3-9A98-4EC4-B098-BB0803DEF4BC}" dt="2023-06-28T15:28:25.009" v="5419" actId="20577"/>
        <pc:sldMkLst>
          <pc:docMk/>
          <pc:sldMk cId="1245430609" sldId="308"/>
        </pc:sldMkLst>
        <pc:spChg chg="mod">
          <ac:chgData name="Lewis Smith" userId="1949cda2-4cec-453d-807a-21c05bcfd6c4" providerId="ADAL" clId="{9881A2F3-9A98-4EC4-B098-BB0803DEF4BC}" dt="2023-06-28T15:28:25.009" v="5419" actId="20577"/>
          <ac:spMkLst>
            <pc:docMk/>
            <pc:sldMk cId="1245430609" sldId="308"/>
            <ac:spMk id="2" creationId="{00000000-0000-0000-0000-000000000000}"/>
          </ac:spMkLst>
        </pc:spChg>
      </pc:sldChg>
      <pc:sldChg chg="modSp add mod modNotesTx">
        <pc:chgData name="Lewis Smith" userId="1949cda2-4cec-453d-807a-21c05bcfd6c4" providerId="ADAL" clId="{9881A2F3-9A98-4EC4-B098-BB0803DEF4BC}" dt="2023-06-28T15:23:12.710" v="5248" actId="20577"/>
        <pc:sldMkLst>
          <pc:docMk/>
          <pc:sldMk cId="2198691275" sldId="309"/>
        </pc:sldMkLst>
        <pc:spChg chg="mod">
          <ac:chgData name="Lewis Smith" userId="1949cda2-4cec-453d-807a-21c05bcfd6c4" providerId="ADAL" clId="{9881A2F3-9A98-4EC4-B098-BB0803DEF4BC}" dt="2023-06-28T15:23:12.710" v="5248" actId="20577"/>
          <ac:spMkLst>
            <pc:docMk/>
            <pc:sldMk cId="2198691275" sldId="309"/>
            <ac:spMk id="2" creationId="{00000000-0000-0000-0000-000000000000}"/>
          </ac:spMkLst>
        </pc:spChg>
        <pc:spChg chg="mod">
          <ac:chgData name="Lewis Smith" userId="1949cda2-4cec-453d-807a-21c05bcfd6c4" providerId="ADAL" clId="{9881A2F3-9A98-4EC4-B098-BB0803DEF4BC}" dt="2023-06-28T09:40:57.106" v="2821" actId="20577"/>
          <ac:spMkLst>
            <pc:docMk/>
            <pc:sldMk cId="2198691275" sldId="309"/>
            <ac:spMk id="4" creationId="{00000000-0000-0000-0000-000000000000}"/>
          </ac:spMkLst>
        </pc:spChg>
      </pc:sldChg>
      <pc:sldChg chg="modSp add mod">
        <pc:chgData name="Lewis Smith" userId="1949cda2-4cec-453d-807a-21c05bcfd6c4" providerId="ADAL" clId="{9881A2F3-9A98-4EC4-B098-BB0803DEF4BC}" dt="2023-06-28T15:24:00.608" v="5270" actId="20577"/>
        <pc:sldMkLst>
          <pc:docMk/>
          <pc:sldMk cId="2777069843" sldId="310"/>
        </pc:sldMkLst>
        <pc:spChg chg="mod">
          <ac:chgData name="Lewis Smith" userId="1949cda2-4cec-453d-807a-21c05bcfd6c4" providerId="ADAL" clId="{9881A2F3-9A98-4EC4-B098-BB0803DEF4BC}" dt="2023-06-28T15:24:00.608" v="5270" actId="20577"/>
          <ac:spMkLst>
            <pc:docMk/>
            <pc:sldMk cId="2777069843" sldId="310"/>
            <ac:spMk id="2" creationId="{00000000-0000-0000-0000-000000000000}"/>
          </ac:spMkLst>
        </pc:spChg>
        <pc:spChg chg="mod">
          <ac:chgData name="Lewis Smith" userId="1949cda2-4cec-453d-807a-21c05bcfd6c4" providerId="ADAL" clId="{9881A2F3-9A98-4EC4-B098-BB0803DEF4BC}" dt="2023-06-28T09:52:52.799" v="3593" actId="14100"/>
          <ac:spMkLst>
            <pc:docMk/>
            <pc:sldMk cId="2777069843" sldId="310"/>
            <ac:spMk id="4" creationId="{00000000-0000-0000-0000-000000000000}"/>
          </ac:spMkLst>
        </pc:spChg>
      </pc:sldChg>
      <pc:sldChg chg="new del">
        <pc:chgData name="Lewis Smith" userId="1949cda2-4cec-453d-807a-21c05bcfd6c4" providerId="ADAL" clId="{9881A2F3-9A98-4EC4-B098-BB0803DEF4BC}" dt="2023-06-28T09:51:51.849" v="3480" actId="680"/>
        <pc:sldMkLst>
          <pc:docMk/>
          <pc:sldMk cId="4020964140" sldId="31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D35A30D-E6AA-4AB1-A194-022F6F2F9C61}" type="datetimeFigureOut">
              <a:rPr lang="en-GB" smtClean="0"/>
              <a:t>28/06/2023</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A987B9D-A796-469A-8E94-78F282EA45F0}" type="slidenum">
              <a:rPr lang="en-GB" smtClean="0"/>
              <a:t>‹#›</a:t>
            </a:fld>
            <a:endParaRPr lang="en-GB"/>
          </a:p>
        </p:txBody>
      </p:sp>
    </p:spTree>
    <p:extLst>
      <p:ext uri="{BB962C8B-B14F-4D97-AF65-F5344CB8AC3E}">
        <p14:creationId xmlns:p14="http://schemas.microsoft.com/office/powerpoint/2010/main" val="615740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8AC47A-8C78-4F65-9D7A-E13A7E7E21EB}"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911866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[Set up as statutory body following 2014 referendum -&gt; Smith Commission -&gt; Scotland Act 2016/Fiscal Framework]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[Also have a transparency/scrutiny role on the funding/Fiscal Framework, but don’t directly forecast the funding side in the same way]</a:t>
            </a:r>
          </a:p>
          <a:p>
            <a:pPr lvl="0"/>
            <a:r>
              <a:rPr lang="en-GB" sz="1200" kern="1200" dirty="0">
                <a:solidFill>
                  <a:schemeClr val="tx1"/>
                </a:solidFill>
                <a:effectLst/>
                <a:latin typeface="+mn-lt"/>
                <a:ea typeface="+mn-ea"/>
                <a:cs typeface="+mn-cs"/>
              </a:rPr>
              <a:t>[</a:t>
            </a:r>
            <a:r>
              <a:rPr lang="en-GB" sz="1200" kern="1200" dirty="0" err="1">
                <a:solidFill>
                  <a:schemeClr val="tx1"/>
                </a:solidFill>
                <a:effectLst/>
                <a:latin typeface="+mn-lt"/>
                <a:ea typeface="+mn-ea"/>
                <a:cs typeface="+mn-cs"/>
              </a:rPr>
              <a:t>LBTT</a:t>
            </a:r>
            <a:r>
              <a:rPr lang="en-GB" sz="1200" kern="1200" dirty="0">
                <a:solidFill>
                  <a:schemeClr val="tx1"/>
                </a:solidFill>
                <a:effectLst/>
                <a:latin typeface="+mn-lt"/>
                <a:ea typeface="+mn-ea"/>
                <a:cs typeface="+mn-cs"/>
              </a:rPr>
              <a:t>, </a:t>
            </a:r>
            <a:r>
              <a:rPr lang="en-GB" sz="1200" kern="1200" dirty="0" err="1">
                <a:solidFill>
                  <a:schemeClr val="tx1"/>
                </a:solidFill>
                <a:effectLst/>
                <a:latin typeface="+mn-lt"/>
                <a:ea typeface="+mn-ea"/>
                <a:cs typeface="+mn-cs"/>
              </a:rPr>
              <a:t>NDR</a:t>
            </a:r>
            <a:r>
              <a:rPr lang="en-GB" sz="1200" kern="1200" dirty="0">
                <a:solidFill>
                  <a:schemeClr val="tx1"/>
                </a:solidFill>
                <a:effectLst/>
                <a:latin typeface="+mn-lt"/>
                <a:ea typeface="+mn-ea"/>
                <a:cs typeface="+mn-cs"/>
              </a:rPr>
              <a:t> are Scottish equivalents of Stamp Duty and Business Rates, </a:t>
            </a:r>
            <a:r>
              <a:rPr lang="en-GB" sz="1200" kern="1200" dirty="0" err="1">
                <a:solidFill>
                  <a:schemeClr val="tx1"/>
                </a:solidFill>
                <a:effectLst/>
                <a:latin typeface="+mn-lt"/>
                <a:ea typeface="+mn-ea"/>
                <a:cs typeface="+mn-cs"/>
              </a:rPr>
              <a:t>SLfT</a:t>
            </a:r>
            <a:r>
              <a:rPr lang="en-GB" sz="1200" kern="1200" dirty="0">
                <a:solidFill>
                  <a:schemeClr val="tx1"/>
                </a:solidFill>
                <a:effectLst/>
                <a:latin typeface="+mn-lt"/>
                <a:ea typeface="+mn-ea"/>
                <a:cs typeface="+mn-cs"/>
              </a:rPr>
              <a:t> is Scottish Landfill Tax]</a:t>
            </a:r>
          </a:p>
        </p:txBody>
      </p:sp>
      <p:sp>
        <p:nvSpPr>
          <p:cNvPr id="4" name="Slide Number Placeholder 3"/>
          <p:cNvSpPr>
            <a:spLocks noGrp="1"/>
          </p:cNvSpPr>
          <p:nvPr>
            <p:ph type="sldNum" sz="quarter" idx="10"/>
          </p:nvPr>
        </p:nvSpPr>
        <p:spPr/>
        <p:txBody>
          <a:bodyPr/>
          <a:lstStyle/>
          <a:p>
            <a:fld id="{BF8AC47A-8C78-4F65-9D7A-E13A7E7E21EB}" type="slidenum">
              <a:rPr lang="en-GB" smtClean="0"/>
              <a:t>2</a:t>
            </a:fld>
            <a:endParaRPr lang="en-GB"/>
          </a:p>
        </p:txBody>
      </p:sp>
    </p:spTree>
    <p:extLst>
      <p:ext uri="{BB962C8B-B14F-4D97-AF65-F5344CB8AC3E}">
        <p14:creationId xmlns:p14="http://schemas.microsoft.com/office/powerpoint/2010/main" val="820350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8AC47A-8C78-4F65-9D7A-E13A7E7E21EB}" type="slidenum">
              <a:rPr lang="en-GB" smtClean="0"/>
              <a:t>3</a:t>
            </a:fld>
            <a:endParaRPr lang="en-GB"/>
          </a:p>
        </p:txBody>
      </p:sp>
    </p:spTree>
    <p:extLst>
      <p:ext uri="{BB962C8B-B14F-4D97-AF65-F5344CB8AC3E}">
        <p14:creationId xmlns:p14="http://schemas.microsoft.com/office/powerpoint/2010/main" val="150722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8AC47A-8C78-4F65-9D7A-E13A7E7E21EB}" type="slidenum">
              <a:rPr lang="en-GB" smtClean="0"/>
              <a:t>4</a:t>
            </a:fld>
            <a:endParaRPr lang="en-GB"/>
          </a:p>
        </p:txBody>
      </p:sp>
    </p:spTree>
    <p:extLst>
      <p:ext uri="{BB962C8B-B14F-4D97-AF65-F5344CB8AC3E}">
        <p14:creationId xmlns:p14="http://schemas.microsoft.com/office/powerpoint/2010/main" val="1957577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mn-lt"/>
                <a:ea typeface="+mn-ea"/>
                <a:cs typeface="+mn-cs"/>
              </a:rPr>
              <a:t>[and don’t want to free ride on everyone else’s subscriptions!]</a:t>
            </a:r>
          </a:p>
        </p:txBody>
      </p:sp>
      <p:sp>
        <p:nvSpPr>
          <p:cNvPr id="4" name="Slide Number Placeholder 3"/>
          <p:cNvSpPr>
            <a:spLocks noGrp="1"/>
          </p:cNvSpPr>
          <p:nvPr>
            <p:ph type="sldNum" sz="quarter" idx="10"/>
          </p:nvPr>
        </p:nvSpPr>
        <p:spPr/>
        <p:txBody>
          <a:bodyPr/>
          <a:lstStyle/>
          <a:p>
            <a:fld id="{BF8AC47A-8C78-4F65-9D7A-E13A7E7E21EB}" type="slidenum">
              <a:rPr lang="en-GB" smtClean="0"/>
              <a:t>5</a:t>
            </a:fld>
            <a:endParaRPr lang="en-GB"/>
          </a:p>
        </p:txBody>
      </p:sp>
    </p:spTree>
    <p:extLst>
      <p:ext uri="{BB962C8B-B14F-4D97-AF65-F5344CB8AC3E}">
        <p14:creationId xmlns:p14="http://schemas.microsoft.com/office/powerpoint/2010/main" val="4122527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8AC47A-8C78-4F65-9D7A-E13A7E7E21EB}" type="slidenum">
              <a:rPr lang="en-GB" smtClean="0"/>
              <a:t>6</a:t>
            </a:fld>
            <a:endParaRPr lang="en-GB"/>
          </a:p>
        </p:txBody>
      </p:sp>
    </p:spTree>
    <p:extLst>
      <p:ext uri="{BB962C8B-B14F-4D97-AF65-F5344CB8AC3E}">
        <p14:creationId xmlns:p14="http://schemas.microsoft.com/office/powerpoint/2010/main" val="177534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sz="1200" kern="1200" dirty="0">
              <a:solidFill>
                <a:schemeClr val="tx1"/>
              </a:solidFill>
              <a:effectLst/>
              <a:latin typeface="+mn-lt"/>
              <a:ea typeface="+mn-ea"/>
              <a:cs typeface="+mn-cs"/>
            </a:endParaRPr>
          </a:p>
          <a:p>
            <a:pPr lvl="0"/>
            <a:endParaRPr lang="en-GB" sz="1200" kern="1200" dirty="0">
              <a:solidFill>
                <a:schemeClr val="tx1"/>
              </a:solidFill>
              <a:effectLst/>
              <a:latin typeface="+mn-lt"/>
              <a:ea typeface="+mn-ea"/>
              <a:cs typeface="+mn-cs"/>
            </a:endParaRPr>
          </a:p>
          <a:p>
            <a:pPr lvl="0"/>
            <a:r>
              <a:rPr lang="en-GB" sz="1200" kern="1200" dirty="0">
                <a:solidFill>
                  <a:schemeClr val="tx1"/>
                </a:solidFill>
                <a:effectLst/>
                <a:latin typeface="+mn-lt"/>
                <a:ea typeface="+mn-ea"/>
                <a:cs typeface="+mn-cs"/>
              </a:rPr>
              <a:t>[and don’t want to free ride on everyone else’s subscriptions!]</a:t>
            </a:r>
          </a:p>
        </p:txBody>
      </p:sp>
      <p:sp>
        <p:nvSpPr>
          <p:cNvPr id="4" name="Slide Number Placeholder 3"/>
          <p:cNvSpPr>
            <a:spLocks noGrp="1"/>
          </p:cNvSpPr>
          <p:nvPr>
            <p:ph type="sldNum" sz="quarter" idx="10"/>
          </p:nvPr>
        </p:nvSpPr>
        <p:spPr/>
        <p:txBody>
          <a:bodyPr/>
          <a:lstStyle/>
          <a:p>
            <a:fld id="{BF8AC47A-8C78-4F65-9D7A-E13A7E7E21EB}" type="slidenum">
              <a:rPr lang="en-GB" smtClean="0"/>
              <a:t>7</a:t>
            </a:fld>
            <a:endParaRPr lang="en-GB"/>
          </a:p>
        </p:txBody>
      </p:sp>
    </p:spTree>
    <p:extLst>
      <p:ext uri="{BB962C8B-B14F-4D97-AF65-F5344CB8AC3E}">
        <p14:creationId xmlns:p14="http://schemas.microsoft.com/office/powerpoint/2010/main" val="29822494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kern="1200" dirty="0">
                <a:solidFill>
                  <a:schemeClr val="tx1"/>
                </a:solidFill>
                <a:effectLst/>
                <a:latin typeface="+mn-lt"/>
                <a:ea typeface="+mn-ea"/>
                <a:cs typeface="+mn-cs"/>
              </a:rPr>
              <a:t>[And need to be flexible/have some capability to respond to any changes that come from the review of the Fiscal Framework, requests from </a:t>
            </a:r>
            <a:r>
              <a:rPr lang="en-GB" sz="1200" kern="1200">
                <a:solidFill>
                  <a:schemeClr val="tx1"/>
                </a:solidFill>
                <a:effectLst/>
                <a:latin typeface="+mn-lt"/>
                <a:ea typeface="+mn-ea"/>
                <a:cs typeface="+mn-cs"/>
              </a:rPr>
              <a:t>parliamentary committees etc]</a:t>
            </a: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8AC47A-8C78-4F65-9D7A-E13A7E7E21EB}" type="slidenum">
              <a:rPr lang="en-GB" smtClean="0"/>
              <a:t>8</a:t>
            </a:fld>
            <a:endParaRPr lang="en-GB"/>
          </a:p>
        </p:txBody>
      </p:sp>
    </p:spTree>
    <p:extLst>
      <p:ext uri="{BB962C8B-B14F-4D97-AF65-F5344CB8AC3E}">
        <p14:creationId xmlns:p14="http://schemas.microsoft.com/office/powerpoint/2010/main" val="3694210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9EE5574-8193-4F84-93CD-4E0456FBF1C4}" type="datetime1">
              <a:rPr lang="en-GB" smtClean="0"/>
              <a:t>28/06/2023</a:t>
            </a:fld>
            <a:endParaRPr lang="en-GB"/>
          </a:p>
        </p:txBody>
      </p:sp>
      <p:sp>
        <p:nvSpPr>
          <p:cNvPr id="5" name="Footer Placeholder 4"/>
          <p:cNvSpPr>
            <a:spLocks noGrp="1"/>
          </p:cNvSpPr>
          <p:nvPr>
            <p:ph type="ftr" sz="quarter" idx="11"/>
          </p:nvPr>
        </p:nvSpPr>
        <p:spPr/>
        <p:txBody>
          <a:bodyPr/>
          <a:lstStyle/>
          <a:p>
            <a:r>
              <a:rPr lang="en-GB"/>
              <a:t>Preliminary analysis, in development</a:t>
            </a:r>
          </a:p>
        </p:txBody>
      </p:sp>
      <p:sp>
        <p:nvSpPr>
          <p:cNvPr id="6" name="Slide Number Placeholder 5"/>
          <p:cNvSpPr>
            <a:spLocks noGrp="1"/>
          </p:cNvSpPr>
          <p:nvPr>
            <p:ph type="sldNum" sz="quarter" idx="12"/>
          </p:nvPr>
        </p:nvSpPr>
        <p:spPr/>
        <p:txBody>
          <a:bodyPr/>
          <a:lstStyle/>
          <a:p>
            <a:fld id="{9CA042BB-7846-4D2F-AC1D-302DB1CA740F}" type="slidenum">
              <a:rPr lang="en-GB" smtClean="0"/>
              <a:t>‹#›</a:t>
            </a:fld>
            <a:endParaRPr lang="en-GB" dirty="0"/>
          </a:p>
        </p:txBody>
      </p:sp>
    </p:spTree>
    <p:extLst>
      <p:ext uri="{BB962C8B-B14F-4D97-AF65-F5344CB8AC3E}">
        <p14:creationId xmlns:p14="http://schemas.microsoft.com/office/powerpoint/2010/main" val="207815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8D78354-4707-436A-9F39-0919DD11E982}" type="datetime1">
              <a:rPr lang="en-GB" smtClean="0"/>
              <a:t>28/06/2023</a:t>
            </a:fld>
            <a:endParaRPr lang="en-GB"/>
          </a:p>
        </p:txBody>
      </p:sp>
      <p:sp>
        <p:nvSpPr>
          <p:cNvPr id="5" name="Footer Placeholder 4"/>
          <p:cNvSpPr>
            <a:spLocks noGrp="1"/>
          </p:cNvSpPr>
          <p:nvPr>
            <p:ph type="ftr" sz="quarter" idx="11"/>
          </p:nvPr>
        </p:nvSpPr>
        <p:spPr/>
        <p:txBody>
          <a:bodyPr/>
          <a:lstStyle/>
          <a:p>
            <a:r>
              <a:rPr lang="en-GB"/>
              <a:t>Preliminary analysis, in development</a:t>
            </a:r>
          </a:p>
        </p:txBody>
      </p:sp>
      <p:sp>
        <p:nvSpPr>
          <p:cNvPr id="6" name="Slide Number Placeholder 5"/>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1445663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45CD9C8-CA2D-4C1E-973F-4D4EC28C94F7}" type="datetime1">
              <a:rPr lang="en-GB" smtClean="0"/>
              <a:t>28/06/2023</a:t>
            </a:fld>
            <a:endParaRPr lang="en-GB"/>
          </a:p>
        </p:txBody>
      </p:sp>
      <p:sp>
        <p:nvSpPr>
          <p:cNvPr id="5" name="Footer Placeholder 4"/>
          <p:cNvSpPr>
            <a:spLocks noGrp="1"/>
          </p:cNvSpPr>
          <p:nvPr>
            <p:ph type="ftr" sz="quarter" idx="11"/>
          </p:nvPr>
        </p:nvSpPr>
        <p:spPr/>
        <p:txBody>
          <a:bodyPr/>
          <a:lstStyle/>
          <a:p>
            <a:r>
              <a:rPr lang="en-GB"/>
              <a:t>Preliminary analysis, in development</a:t>
            </a:r>
          </a:p>
        </p:txBody>
      </p:sp>
      <p:sp>
        <p:nvSpPr>
          <p:cNvPr id="6" name="Slide Number Placeholder 5"/>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28551668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487215"/>
            <a:ext cx="6858000" cy="529993"/>
          </a:xfrm>
        </p:spPr>
        <p:txBody>
          <a:bodyPr anchor="b">
            <a:normAutofit/>
          </a:bodyPr>
          <a:lstStyle>
            <a:lvl1pPr algn="l">
              <a:defRPr sz="3600">
                <a:latin typeface="Helvetica" pitchFamily="2" charset="0"/>
              </a:defRPr>
            </a:lvl1pPr>
          </a:lstStyle>
          <a:p>
            <a:endParaRPr lang="en-GB" dirty="0"/>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24613" y="720624"/>
            <a:ext cx="1124073" cy="556849"/>
          </a:xfrm>
          <a:prstGeom prst="rect">
            <a:avLst/>
          </a:prstGeom>
        </p:spPr>
      </p:pic>
      <p:grpSp>
        <p:nvGrpSpPr>
          <p:cNvPr id="17" name="Group 16"/>
          <p:cNvGrpSpPr/>
          <p:nvPr userDrawn="1"/>
        </p:nvGrpSpPr>
        <p:grpSpPr>
          <a:xfrm>
            <a:off x="1143000" y="689737"/>
            <a:ext cx="4293095" cy="468350"/>
            <a:chOff x="1143000" y="524240"/>
            <a:chExt cx="4293095" cy="468350"/>
          </a:xfrm>
        </p:grpSpPr>
        <p:sp>
          <p:nvSpPr>
            <p:cNvPr id="15" name="Isosceles Triangle 14"/>
            <p:cNvSpPr/>
            <p:nvPr userDrawn="1"/>
          </p:nvSpPr>
          <p:spPr>
            <a:xfrm rot="10800000">
              <a:off x="4453316" y="524355"/>
              <a:ext cx="982779" cy="468234"/>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userDrawn="1"/>
          </p:nvSpPr>
          <p:spPr>
            <a:xfrm>
              <a:off x="1143000" y="524240"/>
              <a:ext cx="3789040" cy="46835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9" name="Text Placeholder 18"/>
          <p:cNvSpPr>
            <a:spLocks noGrp="1"/>
          </p:cNvSpPr>
          <p:nvPr>
            <p:ph type="body" sz="quarter" idx="13" hasCustomPrompt="1"/>
          </p:nvPr>
        </p:nvSpPr>
        <p:spPr>
          <a:xfrm>
            <a:off x="1149350" y="3064168"/>
            <a:ext cx="6851650" cy="660400"/>
          </a:xfrm>
        </p:spPr>
        <p:txBody>
          <a:bodyPr/>
          <a:lstStyle>
            <a:lvl1pPr marL="0" indent="0">
              <a:buNone/>
              <a:defRPr b="0" cap="none" spc="0" baseline="0">
                <a:ln w="0"/>
                <a:solidFill>
                  <a:schemeClr val="tx1"/>
                </a:solidFill>
                <a:effectLst/>
                <a:latin typeface="Helvetica" pitchFamily="2" charset="0"/>
              </a:defRPr>
            </a:lvl1pPr>
            <a:lvl2pPr>
              <a:defRPr b="0" cap="none" spc="0">
                <a:ln w="0"/>
                <a:solidFill>
                  <a:schemeClr val="tx1"/>
                </a:solidFill>
                <a:effectLst>
                  <a:outerShdw blurRad="38100" dist="19050" dir="2700000" algn="tl" rotWithShape="0">
                    <a:schemeClr val="dk1">
                      <a:alpha val="40000"/>
                    </a:schemeClr>
                  </a:outerShdw>
                </a:effectLst>
              </a:defRPr>
            </a:lvl2pPr>
            <a:lvl3pPr>
              <a:defRPr b="0" cap="none" spc="0">
                <a:ln w="0"/>
                <a:solidFill>
                  <a:schemeClr val="tx1"/>
                </a:solidFill>
                <a:effectLst>
                  <a:outerShdw blurRad="38100" dist="19050" dir="2700000" algn="tl" rotWithShape="0">
                    <a:schemeClr val="dk1">
                      <a:alpha val="40000"/>
                    </a:schemeClr>
                  </a:outerShdw>
                </a:effectLst>
              </a:defRPr>
            </a:lvl3pPr>
            <a:lvl4pPr>
              <a:defRPr b="0" cap="none" spc="0">
                <a:ln w="0"/>
                <a:solidFill>
                  <a:schemeClr val="tx1"/>
                </a:solidFill>
                <a:effectLst>
                  <a:outerShdw blurRad="38100" dist="19050" dir="2700000" algn="tl" rotWithShape="0">
                    <a:schemeClr val="dk1">
                      <a:alpha val="40000"/>
                    </a:schemeClr>
                  </a:outerShdw>
                </a:effectLst>
              </a:defRPr>
            </a:lvl4pPr>
            <a:lvl5pPr>
              <a:defRPr b="0" cap="none" spc="0">
                <a:ln w="0"/>
                <a:solidFill>
                  <a:schemeClr val="tx1"/>
                </a:solidFill>
                <a:effectLst>
                  <a:outerShdw blurRad="38100" dist="19050" dir="2700000" algn="tl" rotWithShape="0">
                    <a:schemeClr val="dk1">
                      <a:alpha val="40000"/>
                    </a:schemeClr>
                  </a:outerShdw>
                </a:effectLst>
              </a:defRPr>
            </a:lvl5pPr>
          </a:lstStyle>
          <a:p>
            <a:pPr lvl="0"/>
            <a:r>
              <a:rPr lang="en-US" dirty="0"/>
              <a:t>Click to add subtitle</a:t>
            </a:r>
          </a:p>
        </p:txBody>
      </p:sp>
      <p:sp>
        <p:nvSpPr>
          <p:cNvPr id="22" name="Text Placeholder 18"/>
          <p:cNvSpPr>
            <a:spLocks noGrp="1"/>
          </p:cNvSpPr>
          <p:nvPr>
            <p:ph type="body" sz="quarter" idx="15" hasCustomPrompt="1"/>
          </p:nvPr>
        </p:nvSpPr>
        <p:spPr>
          <a:xfrm>
            <a:off x="1146175" y="4666719"/>
            <a:ext cx="6851650" cy="660400"/>
          </a:xfrm>
        </p:spPr>
        <p:txBody>
          <a:bodyPr/>
          <a:lstStyle>
            <a:lvl1pPr marL="0" indent="0" algn="ctr">
              <a:buNone/>
              <a:defRPr sz="1800" b="0" cap="none" spc="0" baseline="0">
                <a:ln w="0"/>
                <a:solidFill>
                  <a:schemeClr val="tx1">
                    <a:lumMod val="50000"/>
                    <a:lumOff val="50000"/>
                  </a:schemeClr>
                </a:solidFill>
                <a:effectLst/>
                <a:latin typeface="Helvetica" pitchFamily="2" charset="0"/>
              </a:defRPr>
            </a:lvl1pPr>
            <a:lvl2pPr>
              <a:defRPr b="0" cap="none" spc="0">
                <a:ln w="0"/>
                <a:solidFill>
                  <a:schemeClr val="tx1"/>
                </a:solidFill>
                <a:effectLst>
                  <a:outerShdw blurRad="38100" dist="19050" dir="2700000" algn="tl" rotWithShape="0">
                    <a:schemeClr val="dk1">
                      <a:alpha val="40000"/>
                    </a:schemeClr>
                  </a:outerShdw>
                </a:effectLst>
              </a:defRPr>
            </a:lvl2pPr>
            <a:lvl3pPr>
              <a:defRPr b="0" cap="none" spc="0">
                <a:ln w="0"/>
                <a:solidFill>
                  <a:schemeClr val="tx1"/>
                </a:solidFill>
                <a:effectLst>
                  <a:outerShdw blurRad="38100" dist="19050" dir="2700000" algn="tl" rotWithShape="0">
                    <a:schemeClr val="dk1">
                      <a:alpha val="40000"/>
                    </a:schemeClr>
                  </a:outerShdw>
                </a:effectLst>
              </a:defRPr>
            </a:lvl3pPr>
            <a:lvl4pPr>
              <a:defRPr b="0" cap="none" spc="0">
                <a:ln w="0"/>
                <a:solidFill>
                  <a:schemeClr val="tx1"/>
                </a:solidFill>
                <a:effectLst>
                  <a:outerShdw blurRad="38100" dist="19050" dir="2700000" algn="tl" rotWithShape="0">
                    <a:schemeClr val="dk1">
                      <a:alpha val="40000"/>
                    </a:schemeClr>
                  </a:outerShdw>
                </a:effectLst>
              </a:defRPr>
            </a:lvl4pPr>
            <a:lvl5pPr>
              <a:defRPr b="0" cap="none" spc="0">
                <a:ln w="0"/>
                <a:solidFill>
                  <a:schemeClr val="tx1"/>
                </a:solidFill>
                <a:effectLst>
                  <a:outerShdw blurRad="38100" dist="19050" dir="2700000" algn="tl" rotWithShape="0">
                    <a:schemeClr val="dk1">
                      <a:alpha val="40000"/>
                    </a:schemeClr>
                  </a:outerShdw>
                </a:effectLst>
              </a:defRPr>
            </a:lvl5pPr>
          </a:lstStyle>
          <a:p>
            <a:pPr lvl="0"/>
            <a:r>
              <a:rPr lang="en-US" dirty="0"/>
              <a:t>Presenters name and email address here</a:t>
            </a:r>
          </a:p>
        </p:txBody>
      </p:sp>
      <p:sp>
        <p:nvSpPr>
          <p:cNvPr id="23" name="Date Placeholder 22"/>
          <p:cNvSpPr>
            <a:spLocks noGrp="1"/>
          </p:cNvSpPr>
          <p:nvPr>
            <p:ph type="dt" sz="half" idx="16"/>
          </p:nvPr>
        </p:nvSpPr>
        <p:spPr/>
        <p:txBody>
          <a:bodyPr/>
          <a:lstStyle/>
          <a:p>
            <a:fld id="{AC9F97AD-6921-4DEE-899C-BF9C6CC0FB23}" type="datetime1">
              <a:rPr lang="en-GB" smtClean="0"/>
              <a:t>28/06/2023</a:t>
            </a:fld>
            <a:endParaRPr lang="en-GB"/>
          </a:p>
        </p:txBody>
      </p:sp>
      <p:sp>
        <p:nvSpPr>
          <p:cNvPr id="24" name="Footer Placeholder 23"/>
          <p:cNvSpPr>
            <a:spLocks noGrp="1"/>
          </p:cNvSpPr>
          <p:nvPr>
            <p:ph type="ftr" sz="quarter" idx="17"/>
          </p:nvPr>
        </p:nvSpPr>
        <p:spPr/>
        <p:txBody>
          <a:bodyPr/>
          <a:lstStyle/>
          <a:p>
            <a:r>
              <a:rPr lang="en-GB"/>
              <a:t>Preliminary analysis, in development</a:t>
            </a:r>
          </a:p>
        </p:txBody>
      </p:sp>
      <p:sp>
        <p:nvSpPr>
          <p:cNvPr id="25" name="Slide Number Placeholder 24"/>
          <p:cNvSpPr>
            <a:spLocks noGrp="1"/>
          </p:cNvSpPr>
          <p:nvPr>
            <p:ph type="sldNum" sz="quarter" idx="18"/>
          </p:nvPr>
        </p:nvSpPr>
        <p:spPr/>
        <p:txBody>
          <a:bodyPr/>
          <a:lstStyle/>
          <a:p>
            <a:endParaRPr lang="en-GB" dirty="0"/>
          </a:p>
        </p:txBody>
      </p:sp>
    </p:spTree>
    <p:extLst>
      <p:ext uri="{BB962C8B-B14F-4D97-AF65-F5344CB8AC3E}">
        <p14:creationId xmlns:p14="http://schemas.microsoft.com/office/powerpoint/2010/main" val="83899725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CE0AD0E-981E-4C82-94E3-4E5953C9A81E}" type="datetime1">
              <a:rPr lang="en-GB" smtClean="0"/>
              <a:t>28/06/2023</a:t>
            </a:fld>
            <a:endParaRPr lang="en-GB" dirty="0"/>
          </a:p>
        </p:txBody>
      </p:sp>
      <p:sp>
        <p:nvSpPr>
          <p:cNvPr id="5" name="Footer Placeholder 4"/>
          <p:cNvSpPr>
            <a:spLocks noGrp="1"/>
          </p:cNvSpPr>
          <p:nvPr>
            <p:ph type="ftr" sz="quarter" idx="11"/>
          </p:nvPr>
        </p:nvSpPr>
        <p:spPr/>
        <p:txBody>
          <a:bodyPr/>
          <a:lstStyle/>
          <a:p>
            <a:r>
              <a:rPr lang="en-GB"/>
              <a:t>Preliminary analysis, in development</a:t>
            </a:r>
            <a:endParaRPr lang="en-GB" dirty="0"/>
          </a:p>
        </p:txBody>
      </p:sp>
      <p:sp>
        <p:nvSpPr>
          <p:cNvPr id="6" name="Slide Number Placeholder 5"/>
          <p:cNvSpPr>
            <a:spLocks noGrp="1"/>
          </p:cNvSpPr>
          <p:nvPr>
            <p:ph type="sldNum" sz="quarter" idx="12"/>
          </p:nvPr>
        </p:nvSpPr>
        <p:spPr/>
        <p:txBody>
          <a:bodyPr/>
          <a:lstStyle/>
          <a:p>
            <a:fld id="{9CA042BB-7846-4D2F-AC1D-302DB1CA740F}" type="slidenum">
              <a:rPr lang="en-GB" smtClean="0"/>
              <a:t>‹#›</a:t>
            </a:fld>
            <a:endParaRPr lang="en-GB"/>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95733" y="6315450"/>
            <a:ext cx="819617" cy="406026"/>
          </a:xfrm>
          <a:prstGeom prst="rect">
            <a:avLst/>
          </a:prstGeom>
        </p:spPr>
      </p:pic>
    </p:spTree>
    <p:extLst>
      <p:ext uri="{BB962C8B-B14F-4D97-AF65-F5344CB8AC3E}">
        <p14:creationId xmlns:p14="http://schemas.microsoft.com/office/powerpoint/2010/main" val="365863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BA86321-D84C-4FA9-8130-C0C02EAC0719}" type="datetime1">
              <a:rPr lang="en-GB" smtClean="0"/>
              <a:t>28/06/2023</a:t>
            </a:fld>
            <a:endParaRPr lang="en-GB"/>
          </a:p>
        </p:txBody>
      </p:sp>
      <p:sp>
        <p:nvSpPr>
          <p:cNvPr id="5" name="Footer Placeholder 4"/>
          <p:cNvSpPr>
            <a:spLocks noGrp="1"/>
          </p:cNvSpPr>
          <p:nvPr>
            <p:ph type="ftr" sz="quarter" idx="11"/>
          </p:nvPr>
        </p:nvSpPr>
        <p:spPr/>
        <p:txBody>
          <a:bodyPr/>
          <a:lstStyle/>
          <a:p>
            <a:r>
              <a:rPr lang="en-GB"/>
              <a:t>Preliminary analysis, in development</a:t>
            </a:r>
          </a:p>
        </p:txBody>
      </p:sp>
      <p:sp>
        <p:nvSpPr>
          <p:cNvPr id="6" name="Slide Number Placeholder 5"/>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429754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8000EF-C2DE-4188-8073-21A5360D929D}" type="datetime1">
              <a:rPr lang="en-GB" smtClean="0"/>
              <a:t>28/06/2023</a:t>
            </a:fld>
            <a:endParaRPr lang="en-GB"/>
          </a:p>
        </p:txBody>
      </p:sp>
      <p:sp>
        <p:nvSpPr>
          <p:cNvPr id="6" name="Footer Placeholder 5"/>
          <p:cNvSpPr>
            <a:spLocks noGrp="1"/>
          </p:cNvSpPr>
          <p:nvPr>
            <p:ph type="ftr" sz="quarter" idx="11"/>
          </p:nvPr>
        </p:nvSpPr>
        <p:spPr/>
        <p:txBody>
          <a:bodyPr/>
          <a:lstStyle/>
          <a:p>
            <a:r>
              <a:rPr lang="en-GB"/>
              <a:t>Preliminary analysis, in development</a:t>
            </a:r>
          </a:p>
        </p:txBody>
      </p:sp>
      <p:sp>
        <p:nvSpPr>
          <p:cNvPr id="7" name="Slide Number Placeholder 6"/>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1525566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7B1512-A660-4993-876C-477314DB2FD6}" type="datetime1">
              <a:rPr lang="en-GB" smtClean="0"/>
              <a:t>28/06/2023</a:t>
            </a:fld>
            <a:endParaRPr lang="en-GB"/>
          </a:p>
        </p:txBody>
      </p:sp>
      <p:sp>
        <p:nvSpPr>
          <p:cNvPr id="8" name="Footer Placeholder 7"/>
          <p:cNvSpPr>
            <a:spLocks noGrp="1"/>
          </p:cNvSpPr>
          <p:nvPr>
            <p:ph type="ftr" sz="quarter" idx="11"/>
          </p:nvPr>
        </p:nvSpPr>
        <p:spPr/>
        <p:txBody>
          <a:bodyPr/>
          <a:lstStyle/>
          <a:p>
            <a:r>
              <a:rPr lang="en-GB"/>
              <a:t>Preliminary analysis, in development</a:t>
            </a:r>
          </a:p>
        </p:txBody>
      </p:sp>
      <p:sp>
        <p:nvSpPr>
          <p:cNvPr id="9" name="Slide Number Placeholder 8"/>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4212974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E197706-2796-4293-840B-32DD484A3D6E}" type="datetime1">
              <a:rPr lang="en-GB" smtClean="0"/>
              <a:t>28/06/2023</a:t>
            </a:fld>
            <a:endParaRPr lang="en-GB"/>
          </a:p>
        </p:txBody>
      </p:sp>
      <p:sp>
        <p:nvSpPr>
          <p:cNvPr id="4" name="Footer Placeholder 3"/>
          <p:cNvSpPr>
            <a:spLocks noGrp="1"/>
          </p:cNvSpPr>
          <p:nvPr>
            <p:ph type="ftr" sz="quarter" idx="11"/>
          </p:nvPr>
        </p:nvSpPr>
        <p:spPr/>
        <p:txBody>
          <a:bodyPr/>
          <a:lstStyle/>
          <a:p>
            <a:r>
              <a:rPr lang="en-GB"/>
              <a:t>Preliminary analysis, in development</a:t>
            </a:r>
          </a:p>
        </p:txBody>
      </p:sp>
      <p:sp>
        <p:nvSpPr>
          <p:cNvPr id="5" name="Slide Number Placeholder 4"/>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282344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48C750-3BCB-4E11-B31E-794D7FC95841}" type="datetime1">
              <a:rPr lang="en-GB" smtClean="0"/>
              <a:t>28/06/2023</a:t>
            </a:fld>
            <a:endParaRPr lang="en-GB"/>
          </a:p>
        </p:txBody>
      </p:sp>
      <p:sp>
        <p:nvSpPr>
          <p:cNvPr id="3" name="Footer Placeholder 2"/>
          <p:cNvSpPr>
            <a:spLocks noGrp="1"/>
          </p:cNvSpPr>
          <p:nvPr>
            <p:ph type="ftr" sz="quarter" idx="11"/>
          </p:nvPr>
        </p:nvSpPr>
        <p:spPr/>
        <p:txBody>
          <a:bodyPr/>
          <a:lstStyle/>
          <a:p>
            <a:r>
              <a:rPr lang="en-GB"/>
              <a:t>Preliminary analysis, in development</a:t>
            </a:r>
          </a:p>
        </p:txBody>
      </p:sp>
      <p:sp>
        <p:nvSpPr>
          <p:cNvPr id="4" name="Slide Number Placeholder 3"/>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747026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52B7E215-971E-4253-8DAD-9D0C7091C194}" type="datetime1">
              <a:rPr lang="en-GB" smtClean="0"/>
              <a:t>28/06/2023</a:t>
            </a:fld>
            <a:endParaRPr lang="en-GB"/>
          </a:p>
        </p:txBody>
      </p:sp>
      <p:sp>
        <p:nvSpPr>
          <p:cNvPr id="6" name="Footer Placeholder 5"/>
          <p:cNvSpPr>
            <a:spLocks noGrp="1"/>
          </p:cNvSpPr>
          <p:nvPr>
            <p:ph type="ftr" sz="quarter" idx="11"/>
          </p:nvPr>
        </p:nvSpPr>
        <p:spPr/>
        <p:txBody>
          <a:bodyPr/>
          <a:lstStyle/>
          <a:p>
            <a:r>
              <a:rPr lang="en-GB"/>
              <a:t>Preliminary analysis, in development</a:t>
            </a:r>
          </a:p>
        </p:txBody>
      </p:sp>
      <p:sp>
        <p:nvSpPr>
          <p:cNvPr id="7" name="Slide Number Placeholder 6"/>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3330295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70E27F89-5B5C-4677-A550-82733AC8F558}" type="datetime1">
              <a:rPr lang="en-GB" smtClean="0"/>
              <a:t>28/06/2023</a:t>
            </a:fld>
            <a:endParaRPr lang="en-GB"/>
          </a:p>
        </p:txBody>
      </p:sp>
      <p:sp>
        <p:nvSpPr>
          <p:cNvPr id="6" name="Footer Placeholder 5"/>
          <p:cNvSpPr>
            <a:spLocks noGrp="1"/>
          </p:cNvSpPr>
          <p:nvPr>
            <p:ph type="ftr" sz="quarter" idx="11"/>
          </p:nvPr>
        </p:nvSpPr>
        <p:spPr/>
        <p:txBody>
          <a:bodyPr/>
          <a:lstStyle/>
          <a:p>
            <a:r>
              <a:rPr lang="en-GB"/>
              <a:t>Preliminary analysis, in development</a:t>
            </a:r>
          </a:p>
        </p:txBody>
      </p:sp>
      <p:sp>
        <p:nvSpPr>
          <p:cNvPr id="7" name="Slide Number Placeholder 6"/>
          <p:cNvSpPr>
            <a:spLocks noGrp="1"/>
          </p:cNvSpPr>
          <p:nvPr>
            <p:ph type="sldNum" sz="quarter" idx="12"/>
          </p:nvPr>
        </p:nvSpPr>
        <p:spPr/>
        <p:txBody>
          <a:bodyPr/>
          <a:lstStyle/>
          <a:p>
            <a:fld id="{9CA042BB-7846-4D2F-AC1D-302DB1CA740F}" type="slidenum">
              <a:rPr lang="en-GB" smtClean="0"/>
              <a:t>‹#›</a:t>
            </a:fld>
            <a:endParaRPr lang="en-GB"/>
          </a:p>
        </p:txBody>
      </p:sp>
    </p:spTree>
    <p:extLst>
      <p:ext uri="{BB962C8B-B14F-4D97-AF65-F5344CB8AC3E}">
        <p14:creationId xmlns:p14="http://schemas.microsoft.com/office/powerpoint/2010/main" val="2912506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9972692-5435-492B-88F0-C4CF429EBEAA}" type="datetime1">
              <a:rPr lang="en-GB" smtClean="0"/>
              <a:t>28/06/2023</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Preliminary analysis, in development</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CA042BB-7846-4D2F-AC1D-302DB1CA740F}" type="slidenum">
              <a:rPr lang="en-GB" smtClean="0"/>
              <a:t>‹#›</a:t>
            </a:fld>
            <a:endParaRPr lang="en-GB" dirty="0"/>
          </a:p>
        </p:txBody>
      </p:sp>
    </p:spTree>
    <p:extLst>
      <p:ext uri="{BB962C8B-B14F-4D97-AF65-F5344CB8AC3E}">
        <p14:creationId xmlns:p14="http://schemas.microsoft.com/office/powerpoint/2010/main" val="128811955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sldNum="0" hdr="0" ftr="0" dt="0"/>
  <p:txStyles>
    <p:titleStyle>
      <a:lvl1pPr algn="l" defTabSz="685800" rtl="0" eaLnBrk="1" latinLnBrk="0" hangingPunct="1">
        <a:lnSpc>
          <a:spcPct val="90000"/>
        </a:lnSpc>
        <a:spcBef>
          <a:spcPct val="0"/>
        </a:spcBef>
        <a:buNone/>
        <a:defRPr sz="33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539552" y="1931226"/>
            <a:ext cx="8064896" cy="660400"/>
          </a:xfrm>
        </p:spPr>
        <p:txBody>
          <a:bodyPr>
            <a:normAutofit fontScale="90000"/>
          </a:bodyPr>
          <a:lstStyle/>
          <a:p>
            <a:r>
              <a:rPr lang="en-GB" dirty="0">
                <a:solidFill>
                  <a:schemeClr val="accent5"/>
                </a:solidFill>
              </a:rPr>
              <a:t>Scottish Fiscal Commission use of UKMOD</a:t>
            </a:r>
          </a:p>
        </p:txBody>
      </p:sp>
      <p:sp>
        <p:nvSpPr>
          <p:cNvPr id="5" name="Text Placeholder 4"/>
          <p:cNvSpPr>
            <a:spLocks noGrp="1"/>
          </p:cNvSpPr>
          <p:nvPr>
            <p:ph type="body" sz="quarter" idx="13"/>
          </p:nvPr>
        </p:nvSpPr>
        <p:spPr>
          <a:xfrm>
            <a:off x="1143000" y="692696"/>
            <a:ext cx="6851650" cy="660400"/>
          </a:xfrm>
        </p:spPr>
        <p:txBody>
          <a:bodyPr>
            <a:normAutofit/>
          </a:bodyPr>
          <a:lstStyle/>
          <a:p>
            <a:r>
              <a:rPr lang="en-GB" sz="2400" dirty="0">
                <a:solidFill>
                  <a:schemeClr val="bg1"/>
                </a:solidFill>
              </a:rPr>
              <a:t>June 2023</a:t>
            </a:r>
          </a:p>
        </p:txBody>
      </p:sp>
      <p:sp>
        <p:nvSpPr>
          <p:cNvPr id="6" name="Text Placeholder 6"/>
          <p:cNvSpPr>
            <a:spLocks noGrp="1"/>
          </p:cNvSpPr>
          <p:nvPr>
            <p:ph type="body" sz="quarter" idx="15"/>
          </p:nvPr>
        </p:nvSpPr>
        <p:spPr>
          <a:xfrm>
            <a:off x="1146175" y="4956125"/>
            <a:ext cx="6851650" cy="965652"/>
          </a:xfrm>
        </p:spPr>
        <p:txBody>
          <a:bodyPr>
            <a:noAutofit/>
          </a:bodyPr>
          <a:lstStyle/>
          <a:p>
            <a:r>
              <a:rPr lang="en-GB" sz="1600" dirty="0"/>
              <a:t>www.fiscalcommission.scot</a:t>
            </a:r>
          </a:p>
          <a:p>
            <a:r>
              <a:rPr lang="en-GB" sz="1600" dirty="0"/>
              <a:t>info@fiscalcommission.scot</a:t>
            </a:r>
          </a:p>
          <a:p>
            <a:r>
              <a:rPr lang="en-GB" sz="1600" dirty="0"/>
              <a:t>@scotfisccomm</a:t>
            </a:r>
          </a:p>
        </p:txBody>
      </p:sp>
    </p:spTree>
    <p:extLst>
      <p:ext uri="{BB962C8B-B14F-4D97-AF65-F5344CB8AC3E}">
        <p14:creationId xmlns:p14="http://schemas.microsoft.com/office/powerpoint/2010/main" val="30730334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p:txBody>
          <a:bodyPr vert="horz" lIns="91440" tIns="45720" rIns="91440" bIns="45720" rtlCol="0" anchor="ctr">
            <a:normAutofit/>
          </a:bodyPr>
          <a:lstStyle/>
          <a:p>
            <a:r>
              <a:rPr lang="en-GB" sz="4000" dirty="0">
                <a:solidFill>
                  <a:schemeClr val="accent5"/>
                </a:solidFill>
                <a:latin typeface="Helvetica" pitchFamily="2" charset="0"/>
              </a:rPr>
              <a:t>Who are the SFC?</a:t>
            </a:r>
          </a:p>
        </p:txBody>
      </p:sp>
      <p:sp>
        <p:nvSpPr>
          <p:cNvPr id="2" name="Content Placeholder 1"/>
          <p:cNvSpPr>
            <a:spLocks noGrp="1"/>
          </p:cNvSpPr>
          <p:nvPr>
            <p:ph idx="1"/>
          </p:nvPr>
        </p:nvSpPr>
        <p:spPr>
          <a:xfrm>
            <a:off x="467544" y="1556792"/>
            <a:ext cx="8280920" cy="4392488"/>
          </a:xfrm>
        </p:spPr>
        <p:txBody>
          <a:bodyPr>
            <a:normAutofit/>
          </a:bodyPr>
          <a:lstStyle/>
          <a:p>
            <a:pPr marL="0" indent="0" defTabSz="914400">
              <a:buNone/>
            </a:pPr>
            <a:r>
              <a:rPr lang="en-GB" sz="2800" dirty="0">
                <a:solidFill>
                  <a:schemeClr val="bg1"/>
                </a:solidFill>
              </a:rPr>
              <a:t>Scotland’s official independent forecaster</a:t>
            </a:r>
          </a:p>
          <a:p>
            <a:pPr marL="0" indent="0" defTabSz="914400">
              <a:buNone/>
            </a:pPr>
            <a:endParaRPr lang="en-GB" sz="2800" dirty="0">
              <a:solidFill>
                <a:schemeClr val="bg1"/>
              </a:solidFill>
            </a:endParaRPr>
          </a:p>
          <a:p>
            <a:pPr marL="0" indent="0" defTabSz="914400">
              <a:buNone/>
            </a:pPr>
            <a:r>
              <a:rPr lang="en-GB" sz="2800" dirty="0">
                <a:solidFill>
                  <a:schemeClr val="bg1"/>
                </a:solidFill>
              </a:rPr>
              <a:t>Similar role as OBR but for the devolved Scottish Government Budget, forecasting:</a:t>
            </a:r>
          </a:p>
          <a:p>
            <a:pPr marL="0" indent="0" defTabSz="914400">
              <a:buNone/>
            </a:pPr>
            <a:endParaRPr lang="en-GB" sz="2800" dirty="0">
              <a:solidFill>
                <a:schemeClr val="bg1"/>
              </a:solidFill>
            </a:endParaRPr>
          </a:p>
          <a:p>
            <a:pPr defTabSz="914400"/>
            <a:r>
              <a:rPr lang="en-GB" sz="2800" dirty="0">
                <a:solidFill>
                  <a:schemeClr val="bg1"/>
                </a:solidFill>
              </a:rPr>
              <a:t>Scottish economy – GDP, unemployment etc</a:t>
            </a:r>
          </a:p>
          <a:p>
            <a:pPr defTabSz="914400"/>
            <a:r>
              <a:rPr lang="en-GB" sz="2800" dirty="0">
                <a:solidFill>
                  <a:schemeClr val="bg1"/>
                </a:solidFill>
              </a:rPr>
              <a:t>Devolved tax revenues – income tax, </a:t>
            </a:r>
            <a:r>
              <a:rPr lang="en-GB" sz="2800" dirty="0" err="1">
                <a:solidFill>
                  <a:schemeClr val="bg1"/>
                </a:solidFill>
              </a:rPr>
              <a:t>LBTT</a:t>
            </a:r>
            <a:r>
              <a:rPr lang="en-GB" sz="2800" dirty="0">
                <a:solidFill>
                  <a:schemeClr val="bg1"/>
                </a:solidFill>
              </a:rPr>
              <a:t>, </a:t>
            </a:r>
            <a:r>
              <a:rPr lang="en-GB" sz="2800" dirty="0" err="1">
                <a:solidFill>
                  <a:schemeClr val="bg1"/>
                </a:solidFill>
              </a:rPr>
              <a:t>NDR</a:t>
            </a:r>
            <a:r>
              <a:rPr lang="en-GB" sz="2800" dirty="0">
                <a:solidFill>
                  <a:schemeClr val="bg1"/>
                </a:solidFill>
              </a:rPr>
              <a:t>, </a:t>
            </a:r>
            <a:r>
              <a:rPr lang="en-GB" sz="2800" dirty="0" err="1">
                <a:solidFill>
                  <a:schemeClr val="bg1"/>
                </a:solidFill>
              </a:rPr>
              <a:t>SLfT</a:t>
            </a:r>
            <a:r>
              <a:rPr lang="en-GB" sz="2800" dirty="0">
                <a:solidFill>
                  <a:schemeClr val="bg1"/>
                </a:solidFill>
              </a:rPr>
              <a:t> </a:t>
            </a:r>
          </a:p>
          <a:p>
            <a:pPr defTabSz="914400"/>
            <a:r>
              <a:rPr lang="en-GB" sz="2800" b="1" dirty="0">
                <a:solidFill>
                  <a:schemeClr val="bg1"/>
                </a:solidFill>
              </a:rPr>
              <a:t>Devolved social security spending</a:t>
            </a: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2522708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p:txBody>
          <a:bodyPr vert="horz" lIns="91440" tIns="45720" rIns="91440" bIns="45720" rtlCol="0" anchor="ctr">
            <a:normAutofit/>
          </a:bodyPr>
          <a:lstStyle/>
          <a:p>
            <a:r>
              <a:rPr lang="en-GB" sz="4000" dirty="0">
                <a:solidFill>
                  <a:schemeClr val="accent5"/>
                </a:solidFill>
                <a:latin typeface="Helvetica" pitchFamily="2" charset="0"/>
              </a:rPr>
              <a:t>SFC social security forecasts</a:t>
            </a:r>
          </a:p>
        </p:txBody>
      </p:sp>
      <p:sp>
        <p:nvSpPr>
          <p:cNvPr id="2" name="Content Placeholder 1"/>
          <p:cNvSpPr>
            <a:spLocks noGrp="1"/>
          </p:cNvSpPr>
          <p:nvPr>
            <p:ph idx="1"/>
          </p:nvPr>
        </p:nvSpPr>
        <p:spPr>
          <a:xfrm>
            <a:off x="467544" y="1484784"/>
            <a:ext cx="8352928" cy="4752528"/>
          </a:xfrm>
        </p:spPr>
        <p:txBody>
          <a:bodyPr>
            <a:normAutofit/>
          </a:bodyPr>
          <a:lstStyle/>
          <a:p>
            <a:pPr marL="342900" indent="-342900" defTabSz="914400"/>
            <a:r>
              <a:rPr lang="en-GB" sz="2800" dirty="0">
                <a:solidFill>
                  <a:schemeClr val="bg1"/>
                </a:solidFill>
              </a:rPr>
              <a:t>Around £</a:t>
            </a:r>
            <a:r>
              <a:rPr lang="en-GB" sz="2800" dirty="0" err="1">
                <a:solidFill>
                  <a:schemeClr val="bg1"/>
                </a:solidFill>
              </a:rPr>
              <a:t>4.2bn</a:t>
            </a:r>
            <a:r>
              <a:rPr lang="en-GB" sz="2800" dirty="0">
                <a:solidFill>
                  <a:schemeClr val="bg1"/>
                </a:solidFill>
              </a:rPr>
              <a:t> of devolved social security spending last year 2022-23, forecast to reach £</a:t>
            </a:r>
            <a:r>
              <a:rPr lang="en-GB" sz="2800" dirty="0" err="1">
                <a:solidFill>
                  <a:schemeClr val="bg1"/>
                </a:solidFill>
              </a:rPr>
              <a:t>7bn</a:t>
            </a:r>
            <a:r>
              <a:rPr lang="en-GB" sz="2800" dirty="0">
                <a:solidFill>
                  <a:schemeClr val="bg1"/>
                </a:solidFill>
              </a:rPr>
              <a:t> by 2026-27</a:t>
            </a:r>
          </a:p>
          <a:p>
            <a:pPr marL="0" indent="0" defTabSz="914400">
              <a:buNone/>
            </a:pPr>
            <a:r>
              <a:rPr lang="en-GB" sz="2800" dirty="0">
                <a:solidFill>
                  <a:schemeClr val="bg1"/>
                </a:solidFill>
              </a:rPr>
              <a:t> </a:t>
            </a:r>
          </a:p>
          <a:p>
            <a:pPr marL="342900" indent="-342900" defTabSz="914400"/>
            <a:r>
              <a:rPr lang="en-GB" sz="2800" dirty="0">
                <a:solidFill>
                  <a:schemeClr val="bg1"/>
                </a:solidFill>
              </a:rPr>
              <a:t>The main disability and carer benefits – DWP versions and the new Social Security Scotland replacements</a:t>
            </a:r>
          </a:p>
          <a:p>
            <a:pPr marL="0" indent="0" defTabSz="914400">
              <a:buNone/>
            </a:pPr>
            <a:endParaRPr lang="en-GB" sz="2800" dirty="0">
              <a:solidFill>
                <a:schemeClr val="bg1"/>
              </a:solidFill>
            </a:endParaRPr>
          </a:p>
          <a:p>
            <a:pPr marL="342900" indent="-342900" defTabSz="914400"/>
            <a:r>
              <a:rPr lang="en-GB" sz="2800" dirty="0">
                <a:solidFill>
                  <a:schemeClr val="bg1"/>
                </a:solidFill>
              </a:rPr>
              <a:t>Low income benefits, particularly Scottish Child Payment and various Best Start payments for children</a:t>
            </a:r>
          </a:p>
          <a:p>
            <a:pPr marL="342900" indent="-342900" defTabSz="914400"/>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21323626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628650" y="365127"/>
            <a:ext cx="7886700" cy="1119658"/>
          </a:xfrm>
        </p:spPr>
        <p:txBody>
          <a:bodyPr vert="horz" lIns="91440" tIns="45720" rIns="91440" bIns="45720" rtlCol="0" anchor="ctr">
            <a:normAutofit/>
          </a:bodyPr>
          <a:lstStyle/>
          <a:p>
            <a:r>
              <a:rPr lang="en-GB" sz="4000" dirty="0">
                <a:solidFill>
                  <a:schemeClr val="accent5"/>
                </a:solidFill>
                <a:latin typeface="Helvetica" pitchFamily="2" charset="0"/>
              </a:rPr>
              <a:t>Where do we use UKMOD?</a:t>
            </a:r>
          </a:p>
        </p:txBody>
      </p:sp>
      <p:sp>
        <p:nvSpPr>
          <p:cNvPr id="2" name="Content Placeholder 1"/>
          <p:cNvSpPr>
            <a:spLocks noGrp="1"/>
          </p:cNvSpPr>
          <p:nvPr>
            <p:ph idx="1"/>
          </p:nvPr>
        </p:nvSpPr>
        <p:spPr>
          <a:xfrm>
            <a:off x="467544" y="1484785"/>
            <a:ext cx="8352928" cy="4680519"/>
          </a:xfrm>
        </p:spPr>
        <p:txBody>
          <a:bodyPr>
            <a:normAutofit/>
          </a:bodyPr>
          <a:lstStyle/>
          <a:p>
            <a:pPr marL="0" indent="0" defTabSz="914400">
              <a:buNone/>
            </a:pPr>
            <a:r>
              <a:rPr lang="en-GB" sz="2800" dirty="0">
                <a:solidFill>
                  <a:schemeClr val="bg1"/>
                </a:solidFill>
              </a:rPr>
              <a:t>Our use so far has been on the social security side on the new low income benefits, particularly Scottish Child Payment.</a:t>
            </a:r>
          </a:p>
          <a:p>
            <a:pPr marL="0" indent="0" defTabSz="914400">
              <a:buNone/>
            </a:pPr>
            <a:endParaRPr lang="en-GB" sz="2800" dirty="0">
              <a:solidFill>
                <a:schemeClr val="bg1"/>
              </a:solidFill>
            </a:endParaRPr>
          </a:p>
          <a:p>
            <a:pPr marL="0" indent="0" defTabSz="914400">
              <a:buNone/>
            </a:pPr>
            <a:r>
              <a:rPr lang="en-GB" sz="2800" dirty="0">
                <a:solidFill>
                  <a:schemeClr val="bg1"/>
                </a:solidFill>
              </a:rPr>
              <a:t>These are broadly where the Scottish Government uses its 2018 powers to pay extra money to families getting Universal Credit or Tax Credits.</a:t>
            </a:r>
          </a:p>
          <a:p>
            <a:pPr marL="0" indent="0" defTabSz="914400">
              <a:buNone/>
            </a:pPr>
            <a:endParaRPr lang="en-GB" sz="2800" dirty="0">
              <a:solidFill>
                <a:schemeClr val="bg1"/>
              </a:solidFill>
            </a:endParaRPr>
          </a:p>
          <a:p>
            <a:pPr marL="0" indent="0" defTabSz="914400">
              <a:buNone/>
            </a:pPr>
            <a:r>
              <a:rPr lang="en-GB" sz="2800" dirty="0">
                <a:solidFill>
                  <a:schemeClr val="bg1"/>
                </a:solidFill>
              </a:rPr>
              <a:t>So spending is sensitive to changes in UK policy for reserved benefits.</a:t>
            </a: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defTabSz="914400"/>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2301833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628650" y="365127"/>
            <a:ext cx="7886700" cy="1119658"/>
          </a:xfrm>
        </p:spPr>
        <p:txBody>
          <a:bodyPr vert="horz" lIns="91440" tIns="45720" rIns="91440" bIns="45720" rtlCol="0" anchor="ctr">
            <a:normAutofit/>
          </a:bodyPr>
          <a:lstStyle/>
          <a:p>
            <a:r>
              <a:rPr lang="en-GB" sz="4000" dirty="0">
                <a:solidFill>
                  <a:schemeClr val="accent5"/>
                </a:solidFill>
                <a:latin typeface="Helvetica" pitchFamily="2" charset="0"/>
              </a:rPr>
              <a:t>Where do we use UKMOD?</a:t>
            </a:r>
          </a:p>
        </p:txBody>
      </p:sp>
      <p:sp>
        <p:nvSpPr>
          <p:cNvPr id="2" name="Content Placeholder 1"/>
          <p:cNvSpPr>
            <a:spLocks noGrp="1"/>
          </p:cNvSpPr>
          <p:nvPr>
            <p:ph idx="1"/>
          </p:nvPr>
        </p:nvSpPr>
        <p:spPr>
          <a:xfrm>
            <a:off x="467544" y="1484785"/>
            <a:ext cx="8352928" cy="4680519"/>
          </a:xfrm>
        </p:spPr>
        <p:txBody>
          <a:bodyPr>
            <a:normAutofit/>
          </a:bodyPr>
          <a:lstStyle/>
          <a:p>
            <a:pPr marL="0" indent="0" defTabSz="914400">
              <a:buNone/>
            </a:pPr>
            <a:r>
              <a:rPr lang="en-GB" sz="2800" dirty="0">
                <a:solidFill>
                  <a:schemeClr val="bg1"/>
                </a:solidFill>
              </a:rPr>
              <a:t>We have used UKMOD to inform:</a:t>
            </a:r>
          </a:p>
          <a:p>
            <a:pPr marL="0" indent="0" defTabSz="914400">
              <a:buNone/>
            </a:pPr>
            <a:endParaRPr lang="en-GB" sz="2800" dirty="0">
              <a:solidFill>
                <a:schemeClr val="bg1"/>
              </a:solidFill>
            </a:endParaRPr>
          </a:p>
          <a:p>
            <a:pPr defTabSz="914400"/>
            <a:r>
              <a:rPr lang="en-GB" sz="2800" dirty="0">
                <a:solidFill>
                  <a:schemeClr val="bg1"/>
                </a:solidFill>
              </a:rPr>
              <a:t>forecast updates to account for the late 2021 taper and work allowance changes to UC</a:t>
            </a:r>
          </a:p>
          <a:p>
            <a:pPr defTabSz="914400"/>
            <a:r>
              <a:rPr lang="en-GB" sz="2800" dirty="0">
                <a:solidFill>
                  <a:schemeClr val="bg1"/>
                </a:solidFill>
              </a:rPr>
              <a:t>understanding potential impacts of the various changes to National Insurance in 2022</a:t>
            </a:r>
          </a:p>
          <a:p>
            <a:pPr defTabSz="914400"/>
            <a:r>
              <a:rPr lang="en-GB" sz="2800" dirty="0">
                <a:solidFill>
                  <a:schemeClr val="bg1"/>
                </a:solidFill>
              </a:rPr>
              <a:t>Looking at whether higher inflation – and hence higher uprating of UC – may increase caseloads</a:t>
            </a:r>
          </a:p>
          <a:p>
            <a:pPr defTabSz="914400"/>
            <a:r>
              <a:rPr lang="en-GB" sz="2800" dirty="0">
                <a:solidFill>
                  <a:schemeClr val="bg1"/>
                </a:solidFill>
              </a:rPr>
              <a:t>costs of Scottish Government benefit cap mitigation</a:t>
            </a:r>
          </a:p>
          <a:p>
            <a:pPr defTabSz="914400"/>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defTabSz="914400"/>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1245430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628650" y="365127"/>
            <a:ext cx="7886700" cy="1119658"/>
          </a:xfrm>
        </p:spPr>
        <p:txBody>
          <a:bodyPr vert="horz" lIns="91440" tIns="45720" rIns="91440" bIns="45720" rtlCol="0" anchor="ctr">
            <a:normAutofit/>
          </a:bodyPr>
          <a:lstStyle/>
          <a:p>
            <a:r>
              <a:rPr lang="en-GB" sz="4000" dirty="0">
                <a:solidFill>
                  <a:schemeClr val="accent5"/>
                </a:solidFill>
                <a:latin typeface="Helvetica" pitchFamily="2" charset="0"/>
              </a:rPr>
              <a:t>Where don’t we use UKMOD?</a:t>
            </a:r>
          </a:p>
        </p:txBody>
      </p:sp>
      <p:sp>
        <p:nvSpPr>
          <p:cNvPr id="2" name="Content Placeholder 1"/>
          <p:cNvSpPr>
            <a:spLocks noGrp="1"/>
          </p:cNvSpPr>
          <p:nvPr>
            <p:ph idx="1"/>
          </p:nvPr>
        </p:nvSpPr>
        <p:spPr>
          <a:xfrm>
            <a:off x="467544" y="1484785"/>
            <a:ext cx="8352928" cy="4680519"/>
          </a:xfrm>
        </p:spPr>
        <p:txBody>
          <a:bodyPr>
            <a:normAutofit/>
          </a:bodyPr>
          <a:lstStyle/>
          <a:p>
            <a:pPr marL="0" indent="0" defTabSz="914400">
              <a:buNone/>
            </a:pPr>
            <a:r>
              <a:rPr lang="en-GB" sz="2800" dirty="0">
                <a:solidFill>
                  <a:schemeClr val="bg1"/>
                </a:solidFill>
              </a:rPr>
              <a:t>These uses have admittedly been relatively small and typically we would be using it to look at the potential impact of policy change, rather than as the main source for our base forecast trends.</a:t>
            </a: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defTabSz="914400"/>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2198691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a:xfrm>
            <a:off x="467544" y="365127"/>
            <a:ext cx="8496944" cy="1119658"/>
          </a:xfrm>
        </p:spPr>
        <p:txBody>
          <a:bodyPr vert="horz" lIns="91440" tIns="45720" rIns="91440" bIns="45720" rtlCol="0" anchor="ctr">
            <a:normAutofit fontScale="90000"/>
          </a:bodyPr>
          <a:lstStyle/>
          <a:p>
            <a:r>
              <a:rPr lang="en-GB" sz="4000" dirty="0">
                <a:solidFill>
                  <a:schemeClr val="accent5"/>
                </a:solidFill>
                <a:latin typeface="Helvetica" pitchFamily="2" charset="0"/>
              </a:rPr>
              <a:t>But still valuable to use and to be in PUG</a:t>
            </a:r>
          </a:p>
        </p:txBody>
      </p:sp>
      <p:sp>
        <p:nvSpPr>
          <p:cNvPr id="2" name="Content Placeholder 1"/>
          <p:cNvSpPr>
            <a:spLocks noGrp="1"/>
          </p:cNvSpPr>
          <p:nvPr>
            <p:ph idx="1"/>
          </p:nvPr>
        </p:nvSpPr>
        <p:spPr>
          <a:xfrm>
            <a:off x="467544" y="1484785"/>
            <a:ext cx="8352928" cy="4680519"/>
          </a:xfrm>
        </p:spPr>
        <p:txBody>
          <a:bodyPr>
            <a:normAutofit/>
          </a:bodyPr>
          <a:lstStyle/>
          <a:p>
            <a:pPr defTabSz="914400"/>
            <a:r>
              <a:rPr lang="en-GB" sz="2800" dirty="0">
                <a:solidFill>
                  <a:schemeClr val="bg1"/>
                </a:solidFill>
              </a:rPr>
              <a:t>To get quick access to updates after UK fiscal events</a:t>
            </a:r>
          </a:p>
          <a:p>
            <a:pPr defTabSz="914400"/>
            <a:r>
              <a:rPr lang="en-GB" sz="2800" dirty="0">
                <a:solidFill>
                  <a:schemeClr val="bg1"/>
                </a:solidFill>
              </a:rPr>
              <a:t>Be sighted on developments and potentially influence future work</a:t>
            </a:r>
          </a:p>
          <a:p>
            <a:pPr defTabSz="914400"/>
            <a:r>
              <a:rPr lang="en-GB" sz="2800" dirty="0">
                <a:solidFill>
                  <a:schemeClr val="bg1"/>
                </a:solidFill>
              </a:rPr>
              <a:t>Understand where Scottish Govt analysis is coming from</a:t>
            </a:r>
          </a:p>
          <a:p>
            <a:pPr defTabSz="914400"/>
            <a:r>
              <a:rPr lang="en-GB" sz="2800" dirty="0">
                <a:solidFill>
                  <a:schemeClr val="bg1"/>
                </a:solidFill>
              </a:rPr>
              <a:t>And not free ride on funding contributions from other organisations!</a:t>
            </a: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defTabSz="914400"/>
            <a:endParaRPr lang="en-GB" sz="2800" dirty="0">
              <a:solidFill>
                <a:schemeClr val="bg1"/>
              </a:solidFill>
            </a:endParaRP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a:p>
            <a:pPr marL="342900" indent="-342900" defTabSz="914400"/>
            <a:endParaRPr lang="en-GB" sz="2800" dirty="0">
              <a:solidFill>
                <a:schemeClr val="bg1"/>
              </a:solidFill>
            </a:endParaRPr>
          </a:p>
        </p:txBody>
      </p:sp>
    </p:spTree>
    <p:extLst>
      <p:ext uri="{BB962C8B-B14F-4D97-AF65-F5344CB8AC3E}">
        <p14:creationId xmlns:p14="http://schemas.microsoft.com/office/powerpoint/2010/main" val="2777069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5"/>
          <p:cNvSpPr>
            <a:spLocks noGrp="1"/>
          </p:cNvSpPr>
          <p:nvPr>
            <p:ph type="title"/>
          </p:nvPr>
        </p:nvSpPr>
        <p:spPr/>
        <p:txBody>
          <a:bodyPr vert="horz" lIns="91440" tIns="45720" rIns="91440" bIns="45720" rtlCol="0" anchor="ctr">
            <a:normAutofit/>
          </a:bodyPr>
          <a:lstStyle/>
          <a:p>
            <a:r>
              <a:rPr lang="en-GB" sz="4000" dirty="0">
                <a:solidFill>
                  <a:schemeClr val="accent5"/>
                </a:solidFill>
                <a:latin typeface="Helvetica" pitchFamily="2" charset="0"/>
              </a:rPr>
              <a:t>Potential future work</a:t>
            </a:r>
          </a:p>
        </p:txBody>
      </p:sp>
      <p:sp>
        <p:nvSpPr>
          <p:cNvPr id="2" name="Content Placeholder 1"/>
          <p:cNvSpPr>
            <a:spLocks noGrp="1"/>
          </p:cNvSpPr>
          <p:nvPr>
            <p:ph idx="1"/>
          </p:nvPr>
        </p:nvSpPr>
        <p:spPr>
          <a:xfrm>
            <a:off x="251520" y="1484784"/>
            <a:ext cx="8640960" cy="4752528"/>
          </a:xfrm>
        </p:spPr>
        <p:txBody>
          <a:bodyPr>
            <a:normAutofit/>
          </a:bodyPr>
          <a:lstStyle/>
          <a:p>
            <a:pPr marL="0" indent="0" defTabSz="914400">
              <a:buNone/>
            </a:pPr>
            <a:r>
              <a:rPr lang="en-GB" sz="2800" dirty="0">
                <a:solidFill>
                  <a:schemeClr val="bg1"/>
                </a:solidFill>
              </a:rPr>
              <a:t>In the longer term we may have a need for greater use of UKMOD</a:t>
            </a:r>
          </a:p>
          <a:p>
            <a:pPr marL="342900" indent="-342900" defTabSz="914400"/>
            <a:endParaRPr lang="en-GB" sz="2800" dirty="0">
              <a:solidFill>
                <a:schemeClr val="bg1"/>
              </a:solidFill>
            </a:endParaRPr>
          </a:p>
          <a:p>
            <a:pPr marL="342900" indent="-342900" defTabSz="914400"/>
            <a:r>
              <a:rPr lang="en-GB" sz="2800" dirty="0">
                <a:solidFill>
                  <a:schemeClr val="bg1"/>
                </a:solidFill>
              </a:rPr>
              <a:t>Minimum Income Guarantee developments in Scotland</a:t>
            </a:r>
          </a:p>
          <a:p>
            <a:pPr marL="342900" indent="-342900" defTabSz="914400"/>
            <a:r>
              <a:rPr lang="en-GB" sz="2800" dirty="0">
                <a:solidFill>
                  <a:schemeClr val="bg1"/>
                </a:solidFill>
              </a:rPr>
              <a:t>Or other new uses of devolved social security powers</a:t>
            </a:r>
          </a:p>
          <a:p>
            <a:pPr marL="342900" indent="-342900" defTabSz="914400"/>
            <a:r>
              <a:rPr lang="en-GB" sz="2800" dirty="0">
                <a:solidFill>
                  <a:schemeClr val="bg1"/>
                </a:solidFill>
              </a:rPr>
              <a:t>UK changes to relationship between disability and incapacity benefits</a:t>
            </a:r>
          </a:p>
          <a:p>
            <a:pPr marL="0" indent="0" defTabSz="914400">
              <a:buNone/>
            </a:pPr>
            <a:endParaRPr lang="en-GB" sz="2800" dirty="0">
              <a:solidFill>
                <a:schemeClr val="bg1"/>
              </a:solidFill>
            </a:endParaRPr>
          </a:p>
          <a:p>
            <a:pPr marL="0" indent="0" defTabSz="914400">
              <a:buNone/>
            </a:pPr>
            <a:endParaRPr lang="en-GB" sz="2800" dirty="0">
              <a:solidFill>
                <a:schemeClr val="bg1"/>
              </a:solidFill>
            </a:endParaRPr>
          </a:p>
        </p:txBody>
      </p:sp>
    </p:spTree>
    <p:extLst>
      <p:ext uri="{BB962C8B-B14F-4D97-AF65-F5344CB8AC3E}">
        <p14:creationId xmlns:p14="http://schemas.microsoft.com/office/powerpoint/2010/main" val="304004806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1_SFC colours">
  <a:themeElements>
    <a:clrScheme name="SFC colours">
      <a:dk1>
        <a:srgbClr val="000000"/>
      </a:dk1>
      <a:lt1>
        <a:srgbClr val="FFFFFF"/>
      </a:lt1>
      <a:dk2>
        <a:srgbClr val="FFFFFF"/>
      </a:dk2>
      <a:lt2>
        <a:srgbClr val="000000"/>
      </a:lt2>
      <a:accent1>
        <a:srgbClr val="FFA400"/>
      </a:accent1>
      <a:accent2>
        <a:srgbClr val="225B81"/>
      </a:accent2>
      <a:accent3>
        <a:srgbClr val="C57F22"/>
      </a:accent3>
      <a:accent4>
        <a:srgbClr val="533461"/>
      </a:accent4>
      <a:accent5>
        <a:srgbClr val="66CBC0"/>
      </a:accent5>
      <a:accent6>
        <a:srgbClr val="000000"/>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etadata xmlns="http://www.objective.com/ecm/document/metadata/53D26341A57B383EE0540010E0463CCA" version="1.0.0">
  <systemFields>
    <field name="Objective-Id">
      <value order="0">A44208137</value>
    </field>
    <field name="Objective-Title">
      <value order="0">Template - Powerpoint Presentation 2023</value>
    </field>
    <field name="Objective-Description">
      <value order="0"/>
    </field>
    <field name="Objective-CreationStamp">
      <value order="0">2023-06-23T12:48:59Z</value>
    </field>
    <field name="Objective-IsApproved">
      <value order="0">false</value>
    </field>
    <field name="Objective-IsPublished">
      <value order="0">false</value>
    </field>
    <field name="Objective-DatePublished">
      <value order="0"/>
    </field>
    <field name="Objective-ModificationStamp">
      <value order="0">2023-06-23T12:49:01Z</value>
    </field>
    <field name="Objective-Owner">
      <value order="0">Jones, Will W (U451811)</value>
    </field>
    <field name="Objective-Path">
      <value order="0">Objective Global Folder:Scottish Fiscal Commission File Plan:Administration:Administration of the Scottish Fiscal Commission:Administration of the Scottish Fiscal Commission:Scottish Fiscal Commission: Administration 2023:Commission Wide Folder 2023</value>
    </field>
    <field name="Objective-Parent">
      <value order="0">Commission Wide Folder 2023</value>
    </field>
    <field name="Objective-State">
      <value order="0">Being Drafted</value>
    </field>
    <field name="Objective-VersionId">
      <value order="0">vA66090481</value>
    </field>
    <field name="Objective-Version">
      <value order="0">0.1</value>
    </field>
    <field name="Objective-VersionNumber">
      <value order="0">1</value>
    </field>
    <field name="Objective-VersionComment">
      <value order="0"/>
    </field>
    <field name="Objective-FileNumber">
      <value order="0">OFFICE/10964</value>
    </field>
    <field name="Objective-Classification">
      <value order="0">OFFICIAL</value>
    </field>
    <field name="Objective-Caveats">
      <value order="0">Caveat for access to Scottish Fiscal Commission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Props1.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docProps/app.xml><?xml version="1.0" encoding="utf-8"?>
<Properties xmlns="http://schemas.openxmlformats.org/officeDocument/2006/extended-properties" xmlns:vt="http://schemas.openxmlformats.org/officeDocument/2006/docPropsVTypes">
  <Template/>
  <TotalTime>1538</TotalTime>
  <Words>511</Words>
  <Application>Microsoft Office PowerPoint</Application>
  <PresentationFormat>On-screen Show (4:3)</PresentationFormat>
  <Paragraphs>108</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Helvetica</vt:lpstr>
      <vt:lpstr>1_SFC colours</vt:lpstr>
      <vt:lpstr>Scottish Fiscal Commission use of UKMOD</vt:lpstr>
      <vt:lpstr>Who are the SFC?</vt:lpstr>
      <vt:lpstr>SFC social security forecasts</vt:lpstr>
      <vt:lpstr>Where do we use UKMOD?</vt:lpstr>
      <vt:lpstr>Where do we use UKMOD?</vt:lpstr>
      <vt:lpstr>Where don’t we use UKMOD?</vt:lpstr>
      <vt:lpstr>But still valuable to use and to be in PUG</vt:lpstr>
      <vt:lpstr>Potential future work</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Economic Forecasting Forum</dc:title>
  <dc:creator>u416940</dc:creator>
  <cp:lastModifiedBy>Lewis Smith</cp:lastModifiedBy>
  <cp:revision>118</cp:revision>
  <cp:lastPrinted>2018-03-19T11:35:13Z</cp:lastPrinted>
  <dcterms:created xsi:type="dcterms:W3CDTF">2018-03-07T11:20:21Z</dcterms:created>
  <dcterms:modified xsi:type="dcterms:W3CDTF">2023-06-28T15:28:31Z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A44208137</vt:lpwstr>
  </property>
  <property fmtid="{D5CDD505-2E9C-101B-9397-08002B2CF9AE}" pid="4" name="Objective-Title">
    <vt:lpwstr>Template - Powerpoint Presentation 2023</vt:lpwstr>
  </property>
  <property fmtid="{D5CDD505-2E9C-101B-9397-08002B2CF9AE}" pid="5" name="Objective-Description">
    <vt:lpwstr/>
  </property>
  <property fmtid="{D5CDD505-2E9C-101B-9397-08002B2CF9AE}" pid="6" name="Objective-CreationStamp">
    <vt:filetime>2023-06-23T12:48:59Z</vt:filetime>
  </property>
  <property fmtid="{D5CDD505-2E9C-101B-9397-08002B2CF9AE}" pid="7" name="Objective-IsApproved">
    <vt:bool>false</vt:bool>
  </property>
  <property fmtid="{D5CDD505-2E9C-101B-9397-08002B2CF9AE}" pid="8" name="Objective-IsPublished">
    <vt:bool>false</vt:bool>
  </property>
  <property fmtid="{D5CDD505-2E9C-101B-9397-08002B2CF9AE}" pid="9" name="Objective-DatePublished">
    <vt:lpwstr/>
  </property>
  <property fmtid="{D5CDD505-2E9C-101B-9397-08002B2CF9AE}" pid="10" name="Objective-ModificationStamp">
    <vt:filetime>2023-06-23T12:49:01Z</vt:filetime>
  </property>
  <property fmtid="{D5CDD505-2E9C-101B-9397-08002B2CF9AE}" pid="11" name="Objective-Owner">
    <vt:lpwstr>Jones, Will W (U451811)</vt:lpwstr>
  </property>
  <property fmtid="{D5CDD505-2E9C-101B-9397-08002B2CF9AE}" pid="12" name="Objective-Path">
    <vt:lpwstr>Objective Global Folder:Scottish Fiscal Commission File Plan:Administration:Administration of the Scottish Fiscal Commission:Administration of the Scottish Fiscal Commission:Scottish Fiscal Commission: Administration 2023:Commission Wide Folder 2023</vt:lpwstr>
  </property>
  <property fmtid="{D5CDD505-2E9C-101B-9397-08002B2CF9AE}" pid="13" name="Objective-Parent">
    <vt:lpwstr>Commission Wide Folder 2023</vt:lpwstr>
  </property>
  <property fmtid="{D5CDD505-2E9C-101B-9397-08002B2CF9AE}" pid="14" name="Objective-State">
    <vt:lpwstr>Being Drafted</vt:lpwstr>
  </property>
  <property fmtid="{D5CDD505-2E9C-101B-9397-08002B2CF9AE}" pid="15" name="Objective-VersionId">
    <vt:lpwstr>vA66090481</vt:lpwstr>
  </property>
  <property fmtid="{D5CDD505-2E9C-101B-9397-08002B2CF9AE}" pid="16" name="Objective-Version">
    <vt:lpwstr>0.1</vt:lpwstr>
  </property>
  <property fmtid="{D5CDD505-2E9C-101B-9397-08002B2CF9AE}" pid="17" name="Objective-VersionNumber">
    <vt:r8>1</vt:r8>
  </property>
  <property fmtid="{D5CDD505-2E9C-101B-9397-08002B2CF9AE}" pid="18" name="Objective-VersionComment">
    <vt:lpwstr/>
  </property>
  <property fmtid="{D5CDD505-2E9C-101B-9397-08002B2CF9AE}" pid="19" name="Objective-FileNumber">
    <vt:lpwstr>OFFICE/10964</vt:lpwstr>
  </property>
  <property fmtid="{D5CDD505-2E9C-101B-9397-08002B2CF9AE}" pid="20" name="Objective-Classification">
    <vt:lpwstr>OFFICIAL</vt:lpwstr>
  </property>
  <property fmtid="{D5CDD505-2E9C-101B-9397-08002B2CF9AE}" pid="21" name="Objective-Caveats">
    <vt:lpwstr>Caveat for access to Scottish Fiscal Commission</vt:lpwstr>
  </property>
  <property fmtid="{D5CDD505-2E9C-101B-9397-08002B2CF9AE}" pid="22" name="Objective-Connect Creator">
    <vt:lpwstr/>
  </property>
  <property fmtid="{D5CDD505-2E9C-101B-9397-08002B2CF9AE}" pid="23" name="Objective-Date Received">
    <vt:lpwstr/>
  </property>
  <property fmtid="{D5CDD505-2E9C-101B-9397-08002B2CF9AE}" pid="24" name="Objective-Date of Original">
    <vt:lpwstr/>
  </property>
  <property fmtid="{D5CDD505-2E9C-101B-9397-08002B2CF9AE}" pid="25" name="Objective-SG Web Publication - Category">
    <vt:lpwstr/>
  </property>
  <property fmtid="{D5CDD505-2E9C-101B-9397-08002B2CF9AE}" pid="26" name="Objective-SG Web Publication - Category 2 Classification">
    <vt:lpwstr/>
  </property>
  <property fmtid="{D5CDD505-2E9C-101B-9397-08002B2CF9AE}" pid="27" name="Objective-Comment">
    <vt:lpwstr/>
  </property>
  <property fmtid="{D5CDD505-2E9C-101B-9397-08002B2CF9AE}" pid="28" name="Objective-Date of Original [system]">
    <vt:lpwstr/>
  </property>
  <property fmtid="{D5CDD505-2E9C-101B-9397-08002B2CF9AE}" pid="29" name="Objective-Date Received [system]">
    <vt:lpwstr/>
  </property>
  <property fmtid="{D5CDD505-2E9C-101B-9397-08002B2CF9AE}" pid="30" name="Objective-SG Web Publication - Category [system]">
    <vt:lpwstr/>
  </property>
  <property fmtid="{D5CDD505-2E9C-101B-9397-08002B2CF9AE}" pid="31" name="Objective-SG Web Publication - Category 2 Classification [system]">
    <vt:lpwstr/>
  </property>
  <property fmtid="{D5CDD505-2E9C-101B-9397-08002B2CF9AE}" pid="32" name="Objective-Connect Creator [system]">
    <vt:lpwstr/>
  </property>
  <property fmtid="{D5CDD505-2E9C-101B-9397-08002B2CF9AE}" pid="33" name="Objective-Required Redaction">
    <vt:lpwstr/>
  </property>
</Properties>
</file>