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77" r:id="rId2"/>
    <p:sldId id="1552" r:id="rId3"/>
    <p:sldId id="1553" r:id="rId4"/>
    <p:sldId id="1554" r:id="rId5"/>
    <p:sldId id="1555" r:id="rId6"/>
    <p:sldId id="15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6" d="100"/>
          <a:sy n="96" d="100"/>
        </p:scale>
        <p:origin x="4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0147BC-879E-4B34-8C3B-95898B2C65F5}" type="datetimeFigureOut">
              <a:rPr lang="en-GB" smtClean="0"/>
              <a:t>01/02/2023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9F355D-500F-4937-A661-89CE7DC13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555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78417C5-4C61-8B3F-CF43-44A59AE10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9745" y="457200"/>
            <a:ext cx="4284672" cy="5069305"/>
          </a:xfrm>
          <a:prstGeom prst="rect">
            <a:avLst/>
          </a:prstGeom>
        </p:spPr>
      </p:pic>
      <p:pic>
        <p:nvPicPr>
          <p:cNvPr id="6" name="图片 3">
            <a:extLst>
              <a:ext uri="{FF2B5EF4-FFF2-40B4-BE49-F238E27FC236}">
                <a16:creationId xmlns:a16="http://schemas.microsoft.com/office/drawing/2014/main" id="{27A9ABB2-5A89-4FAF-ABEC-F398A3BBCED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032" y="5403054"/>
            <a:ext cx="7715949" cy="6651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2FFBBF-B792-450B-BD64-CD5AD5F94D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25575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FDC9BD-01AC-4F21-B4AF-3A8660F7D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03032" y="3602038"/>
            <a:ext cx="6464968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76D65D-AA00-418E-9615-0ED112A78F2A}"/>
              </a:ext>
            </a:extLst>
          </p:cNvPr>
          <p:cNvSpPr txBox="1"/>
          <p:nvPr userDrawn="1"/>
        </p:nvSpPr>
        <p:spPr>
          <a:xfrm>
            <a:off x="4397479" y="5550970"/>
            <a:ext cx="7375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Winter Microsimulation Workshop – 1 </a:t>
            </a:r>
            <a:r>
              <a:rPr lang="en-GB" dirty="0" err="1">
                <a:solidFill>
                  <a:schemeClr val="bg1"/>
                </a:solidFill>
              </a:rPr>
              <a:t>Febuary</a:t>
            </a:r>
            <a:r>
              <a:rPr lang="en-GB" dirty="0">
                <a:solidFill>
                  <a:schemeClr val="bg1"/>
                </a:solidFill>
              </a:rPr>
              <a:t> 2023, Turin</a:t>
            </a:r>
          </a:p>
        </p:txBody>
      </p:sp>
    </p:spTree>
    <p:extLst>
      <p:ext uri="{BB962C8B-B14F-4D97-AF65-F5344CB8AC3E}">
        <p14:creationId xmlns:p14="http://schemas.microsoft.com/office/powerpoint/2010/main" val="3838387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A1669415-CADB-41C9-945F-AD33C619B0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45902" y="43069"/>
            <a:ext cx="1582973" cy="1872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8E78AF-237E-4C71-BF62-844E5F95A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114" y="367630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177F3-DFB0-4DEF-882E-B528195E6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032" y="1915925"/>
            <a:ext cx="10515600" cy="4261038"/>
          </a:xfrm>
        </p:spPr>
        <p:txBody>
          <a:bodyPr/>
          <a:lstStyle>
            <a:lvl1pPr>
              <a:buSzPct val="50000"/>
              <a:defRPr/>
            </a:lvl1pPr>
            <a:lvl2pPr>
              <a:buSzPct val="50000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75F65-F4C3-4C16-B511-797CB3EA1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F5FA8-502F-4040-BB3A-C027D4B0F64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561D47A0-CC6A-43B8-9978-F85D6918DB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14950" y="6356350"/>
            <a:ext cx="5505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10" name="图片 3">
            <a:extLst>
              <a:ext uri="{FF2B5EF4-FFF2-40B4-BE49-F238E27FC236}">
                <a16:creationId xmlns:a16="http://schemas.microsoft.com/office/drawing/2014/main" id="{B296D8B7-C67E-4D63-9FB9-FACBB5E4298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5526" y="136525"/>
            <a:ext cx="3866474" cy="9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788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jp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0CAB3D-C790-4CB3-B6BC-C638E9CF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95C14E-29FB-445A-93F0-5302860F69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D4E3A-02B6-4F26-BF78-27AC730198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06126" y="6356350"/>
            <a:ext cx="4476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D939E-3BB8-48E0-9D9F-DC1C7BF8C5A7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A9BC46A0-62CE-4B53-87D5-932E9B919A0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02209"/>
            <a:ext cx="1324122" cy="523707"/>
          </a:xfrm>
          <a:prstGeom prst="rect">
            <a:avLst/>
          </a:prstGeom>
        </p:spPr>
      </p:pic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747FF145-AD1C-4765-A3F4-B0BCD2BFE0B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866" y="6052532"/>
            <a:ext cx="805468" cy="805468"/>
          </a:xfrm>
          <a:prstGeom prst="rect">
            <a:avLst/>
          </a:prstGeom>
        </p:spPr>
      </p:pic>
      <p:pic>
        <p:nvPicPr>
          <p:cNvPr id="10" name="Picture 9" descr="Logo, company name&#10;&#10;Description automatically generated">
            <a:extLst>
              <a:ext uri="{FF2B5EF4-FFF2-40B4-BE49-F238E27FC236}">
                <a16:creationId xmlns:a16="http://schemas.microsoft.com/office/drawing/2014/main" id="{23766383-50B5-4AF0-9817-5A8374ADFC5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4136" y="6326891"/>
            <a:ext cx="1150770" cy="41649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564B70C-D641-42CE-AF62-6E65BA032DE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6690" y="6212999"/>
            <a:ext cx="1658620" cy="60896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03E1283-2575-4968-A12D-834A35E40565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754" y="6234271"/>
            <a:ext cx="849630" cy="56642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6095B3A-5F30-445D-A729-7360EFE6E9B7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2332" y="6211570"/>
            <a:ext cx="1910715" cy="562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004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75000"/>
        <a:buFontTx/>
        <a:buBlip>
          <a:blip r:embed="rId10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75000"/>
        <a:buFontTx/>
        <a:buBlip>
          <a:blip r:embed="rId11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Modelling key behavioural margins of interest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1726692"/>
            <a:ext cx="9784080" cy="4581236"/>
          </a:xfrm>
        </p:spPr>
        <p:txBody>
          <a:bodyPr>
            <a:normAutofit/>
          </a:bodyPr>
          <a:lstStyle/>
          <a:p>
            <a:r>
              <a:rPr lang="en-AU" dirty="0"/>
              <a:t>Expenditure and time use are projected to maximise expected lifetime utility, subject to a budget constraint</a:t>
            </a:r>
            <a:endParaRPr lang="en-GB" dirty="0"/>
          </a:p>
          <a:p>
            <a:r>
              <a:rPr lang="en-GB" dirty="0"/>
              <a:t>Preferences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Budget constraints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ject 2">
                <a:extLst>
                  <a:ext uri="{FF2B5EF4-FFF2-40B4-BE49-F238E27FC236}">
                    <a16:creationId xmlns:a16="http://schemas.microsoft.com/office/drawing/2014/main" id="{6273E57A-DA57-4A31-9F8D-99B8BF3DF9A0}"/>
                  </a:ext>
                </a:extLst>
              </p:cNvPr>
              <p:cNvSpPr txBox="1"/>
              <p:nvPr/>
            </p:nvSpPr>
            <p:spPr bwMode="auto">
              <a:xfrm>
                <a:off x="1447535" y="3042247"/>
                <a:ext cx="8687223" cy="10222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en-AU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𝛾</m:t>
                          </m:r>
                        </m:den>
                      </m:f>
                      <m:sSub>
                        <m:sSubPr>
                          <m:ctrlP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nary>
                        <m:naryPr>
                          <m:chr m:val="∑"/>
                          <m:ctrlP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p>
                        <m:e>
                          <m:sSup>
                            <m:sSupPr>
                              <m:ctrlP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p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p>
                          </m:sSup>
                          <m:d>
                            <m:dPr>
                              <m:begChr m:val="{"/>
                              <m:endChr m:val="}"/>
                              <m:ctrlP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𝜑</m:t>
                                  </m:r>
                                </m:e>
                                <m:sub>
                                  <m: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  <m: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  <m:sup>
                                  <m: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sup>
                              </m:sSubSup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sSup>
                                <m:sSupPr>
                                  <m:ctrlP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AU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AU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AU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𝑐</m:t>
                                          </m:r>
                                        </m:e>
                                        <m:sub>
                                          <m:r>
                                            <a:rPr lang="en-AU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  <m:r>
                                            <a:rPr lang="en-AU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AU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  <m:r>
                                        <a:rPr lang="en-AU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sSub>
                                        <m:sSubPr>
                                          <m:ctrlPr>
                                            <a:rPr lang="en-AU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AU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𝑙</m:t>
                                          </m:r>
                                        </m:e>
                                        <m:sub>
                                          <m:r>
                                            <a:rPr lang="en-AU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  <m:r>
                                            <a:rPr lang="en-AU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AU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𝛾</m:t>
                                  </m:r>
                                </m:sup>
                              </m:sSup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sSubSup>
                                    <m:sSubSupPr>
                                      <m:ctrlPr>
                                        <a:rPr lang="en-AU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AU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𝜑</m:t>
                                      </m:r>
                                    </m:e>
                                    <m:sub>
                                      <m:r>
                                        <a:rPr lang="en-AU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  <m:r>
                                        <a:rPr lang="en-AU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AU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  <m:r>
                                        <a:rPr lang="en-AU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AU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sub>
                                    <m:sup>
                                      <m:r>
                                        <a:rPr lang="en-AU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sup>
                                  </m:sSubSup>
                                </m:e>
                              </m:d>
                              <m:r>
                                <m:rPr>
                                  <m:sty m:val="p"/>
                                </m:rP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Ζ</m:t>
                              </m:r>
                              <m:sSup>
                                <m:sSupPr>
                                  <m:ctrlP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AU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Sup>
                                        <m:sSubSupPr>
                                          <m:ctrlPr>
                                            <a:rPr lang="en-AU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AU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𝑤</m:t>
                                          </m:r>
                                        </m:e>
                                        <m:sub>
                                          <m:r>
                                            <a:rPr lang="en-AU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  <m:r>
                                            <a:rPr lang="en-AU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AU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sub>
                                        <m:sup>
                                          <m:r>
                                            <a:rPr lang="en-AU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</m:sup>
                                      </m:sSubSup>
                                    </m:e>
                                  </m:d>
                                </m:e>
                                <m:sup>
                                  <m: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𝛾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</m:oMath>
                  </m:oMathPara>
                </a14:m>
                <a:endParaRPr lang="en-AU" dirty="0"/>
              </a:p>
            </p:txBody>
          </p:sp>
        </mc:Choice>
        <mc:Fallback xmlns="">
          <p:sp>
            <p:nvSpPr>
              <p:cNvPr id="7" name="Object 2">
                <a:extLst>
                  <a:ext uri="{FF2B5EF4-FFF2-40B4-BE49-F238E27FC236}">
                    <a16:creationId xmlns:a16="http://schemas.microsoft.com/office/drawing/2014/main" id="{6273E57A-DA57-4A31-9F8D-99B8BF3DF9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47535" y="3042247"/>
                <a:ext cx="8687223" cy="10222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ject 3">
                <a:extLst>
                  <a:ext uri="{FF2B5EF4-FFF2-40B4-BE49-F238E27FC236}">
                    <a16:creationId xmlns:a16="http://schemas.microsoft.com/office/drawing/2014/main" id="{399C9236-0986-4310-B667-A247D8726A99}"/>
                  </a:ext>
                </a:extLst>
              </p:cNvPr>
              <p:cNvSpPr txBox="1"/>
              <p:nvPr/>
            </p:nvSpPr>
            <p:spPr bwMode="auto">
              <a:xfrm>
                <a:off x="1447536" y="3790507"/>
                <a:ext cx="3773735" cy="8803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AU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d>
                        <m:dPr>
                          <m:ctrlP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  <m:r>
                        <a:rPr lang="en-AU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1−1/</m:t>
                                  </m:r>
                                  <m: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𝜀</m:t>
                                  </m:r>
                                </m:sup>
                              </m:sSup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  <m:sSup>
                                <m:sSupPr>
                                  <m:ctrlP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p>
                                  <m: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1−1/</m:t>
                                  </m:r>
                                  <m:r>
                                    <a:rPr lang="en-AU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𝜀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1−1/</m:t>
                              </m:r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𝜀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AU" dirty="0"/>
              </a:p>
            </p:txBody>
          </p:sp>
        </mc:Choice>
        <mc:Fallback xmlns="">
          <p:sp>
            <p:nvSpPr>
              <p:cNvPr id="9" name="Object 3">
                <a:extLst>
                  <a:ext uri="{FF2B5EF4-FFF2-40B4-BE49-F238E27FC236}">
                    <a16:creationId xmlns:a16="http://schemas.microsoft.com/office/drawing/2014/main" id="{399C9236-0986-4310-B667-A247D8726A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47536" y="3790507"/>
                <a:ext cx="3773735" cy="88039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bject 1">
                <a:extLst>
                  <a:ext uri="{FF2B5EF4-FFF2-40B4-BE49-F238E27FC236}">
                    <a16:creationId xmlns:a16="http://schemas.microsoft.com/office/drawing/2014/main" id="{5DA3EA4E-3405-4FCB-920A-A29ED52D5EFE}"/>
                  </a:ext>
                </a:extLst>
              </p:cNvPr>
              <p:cNvSpPr txBox="1"/>
              <p:nvPr/>
            </p:nvSpPr>
            <p:spPr bwMode="auto">
              <a:xfrm>
                <a:off x="5304108" y="3836901"/>
                <a:ext cx="3507389" cy="4551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AU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Ζ</m:t>
                      </m:r>
                      <m:d>
                        <m:dPr>
                          <m:ctrlP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  <m:sup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sup>
                          </m:sSubSup>
                        </m:e>
                      </m:d>
                      <m:r>
                        <a:rPr lang="en-AU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U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𝜁</m:t>
                      </m:r>
                      <m:func>
                        <m:funcPr>
                          <m:ctrlP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AU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max</m:t>
                          </m:r>
                        </m:fName>
                        <m:e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</m:e>
                      </m:func>
                      <m:r>
                        <a:rPr lang="en-AU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1.0,</m:t>
                      </m:r>
                      <m:sSubSup>
                        <m:sSubSupPr>
                          <m:ctrlP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bSup>
                      <m:r>
                        <a:rPr lang="en-AU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AU" dirty="0"/>
              </a:p>
            </p:txBody>
          </p:sp>
        </mc:Choice>
        <mc:Fallback xmlns="">
          <p:sp>
            <p:nvSpPr>
              <p:cNvPr id="11" name="Object 1">
                <a:extLst>
                  <a:ext uri="{FF2B5EF4-FFF2-40B4-BE49-F238E27FC236}">
                    <a16:creationId xmlns:a16="http://schemas.microsoft.com/office/drawing/2014/main" id="{5DA3EA4E-3405-4FCB-920A-A29ED52D5E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04108" y="3836901"/>
                <a:ext cx="3507389" cy="4551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Object 4">
                <a:extLst>
                  <a:ext uri="{FF2B5EF4-FFF2-40B4-BE49-F238E27FC236}">
                    <a16:creationId xmlns:a16="http://schemas.microsoft.com/office/drawing/2014/main" id="{65B0FD1B-0B6F-4897-A14E-172836DA47A1}"/>
                  </a:ext>
                </a:extLst>
              </p:cNvPr>
              <p:cNvSpPr txBox="1"/>
              <p:nvPr/>
            </p:nvSpPr>
            <p:spPr bwMode="auto">
              <a:xfrm>
                <a:off x="1446901" y="5147154"/>
                <a:ext cx="3973513" cy="47148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AU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AU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AU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U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𝜏</m:t>
                      </m:r>
                      <m:d>
                        <m:dPr>
                          <m:ctrlP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AU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AU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AU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AU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</m:acc>
                        </m:e>
                        <m:sub>
                          <m:r>
                            <a:rPr lang="en-AU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AU" dirty="0"/>
              </a:p>
            </p:txBody>
          </p:sp>
        </mc:Choice>
        <mc:Fallback xmlns="">
          <p:sp>
            <p:nvSpPr>
              <p:cNvPr id="12" name="Object 4">
                <a:extLst>
                  <a:ext uri="{FF2B5EF4-FFF2-40B4-BE49-F238E27FC236}">
                    <a16:creationId xmlns:a16="http://schemas.microsoft.com/office/drawing/2014/main" id="{65B0FD1B-0B6F-4897-A14E-172836DA47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46901" y="5147154"/>
                <a:ext cx="3973513" cy="471488"/>
              </a:xfrm>
              <a:prstGeom prst="rect">
                <a:avLst/>
              </a:prstGeom>
              <a:blipFill>
                <a:blip r:embed="rId5"/>
                <a:stretch>
                  <a:fillRect t="-5128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1517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978C6-11EB-B4B6-BEF5-A77F35DEC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Solving the lifetime decision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F6203-D7B9-4898-DA02-C4F17A89F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/>
              <a:t>Standard optimal control (dynamic programming) problem</a:t>
            </a:r>
          </a:p>
          <a:p>
            <a:pPr lvl="1"/>
            <a:r>
              <a:rPr lang="en-AU" dirty="0"/>
              <a:t>No analytical solution in context of broadly realistic utility functions and stochastic dynamic processes</a:t>
            </a:r>
          </a:p>
          <a:p>
            <a:pPr lvl="1"/>
            <a:r>
              <a:rPr lang="en-AU" dirty="0"/>
              <a:t>Can be solved numerically by backward induction</a:t>
            </a:r>
          </a:p>
          <a:p>
            <a:r>
              <a:rPr lang="en-AU" dirty="0"/>
              <a:t>Curse of dimensionality</a:t>
            </a:r>
          </a:p>
          <a:p>
            <a:pPr lvl="1"/>
            <a:r>
              <a:rPr lang="en-AU" dirty="0"/>
              <a:t>In UK labour/leisure and consumption/savings decisions predicated on:</a:t>
            </a:r>
          </a:p>
          <a:p>
            <a:pPr lvl="2"/>
            <a:r>
              <a:rPr lang="en-AU" dirty="0"/>
              <a:t>age, time, relationship status, number and age of dependent children, wage potential, spousal age and wage potential (if they exist), liquid wealth, housing, and accrued pension rights</a:t>
            </a:r>
          </a:p>
          <a:p>
            <a:pPr lvl="1"/>
            <a:r>
              <a:rPr lang="en-AU" dirty="0"/>
              <a:t>Our analytical focus also introduces:</a:t>
            </a:r>
          </a:p>
          <a:p>
            <a:pPr lvl="2"/>
            <a:r>
              <a:rPr lang="en-AU" dirty="0"/>
              <a:t>health status, disability status/care needs, spousal health and care needs (if they exist), and parental age, health and assets (if they exist)</a:t>
            </a:r>
          </a:p>
          <a:p>
            <a:pPr lvl="1"/>
            <a:r>
              <a:rPr lang="en-AU" dirty="0"/>
              <a:t>High dimensionality in both the state space and potential distribution of uncertainty, necessitating simplifying assumptions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828B90-9DE7-4409-7088-DC2201446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0434E-D42B-4E3C-4C8C-B9377AE8F6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220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C2C83-142A-6CB0-B772-8AD33CCCA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Mitigating the curse of dimensionality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55C5D-50F1-6150-F2A5-CCBEAFB38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/>
              <a:t>Field of research referred to as “approximate dynamic programming”</a:t>
            </a:r>
          </a:p>
          <a:p>
            <a:pPr lvl="1"/>
            <a:r>
              <a:rPr lang="en-AU" dirty="0"/>
              <a:t>Powell (2011)</a:t>
            </a:r>
          </a:p>
          <a:p>
            <a:r>
              <a:rPr lang="en-AU" dirty="0"/>
              <a:t>Focus on obtaining solutions that “approximate” the optimum</a:t>
            </a:r>
          </a:p>
          <a:p>
            <a:pPr lvl="1"/>
            <a:r>
              <a:rPr lang="en-AU" dirty="0"/>
              <a:t>Common methods employed in economic context:</a:t>
            </a:r>
          </a:p>
          <a:p>
            <a:pPr lvl="2"/>
            <a:r>
              <a:rPr lang="en-AU" dirty="0"/>
              <a:t>Discretise continuous state variables (a state grid)</a:t>
            </a:r>
          </a:p>
          <a:p>
            <a:pPr lvl="2"/>
            <a:r>
              <a:rPr lang="en-AU" dirty="0"/>
              <a:t>Discretise continuous distributions of uncertainty (Gaussian quadrature for normal)</a:t>
            </a:r>
          </a:p>
          <a:p>
            <a:pPr lvl="2"/>
            <a:r>
              <a:rPr lang="en-AU" dirty="0"/>
              <a:t>Ignore states in order from least to most important until the problem is feasible</a:t>
            </a:r>
          </a:p>
          <a:p>
            <a:pPr lvl="1"/>
            <a:r>
              <a:rPr lang="en-AU" dirty="0"/>
              <a:t>This approach has been implemented in </a:t>
            </a:r>
            <a:r>
              <a:rPr lang="en-AU" dirty="0" err="1"/>
              <a:t>LABSim</a:t>
            </a:r>
            <a:endParaRPr lang="en-AU" dirty="0"/>
          </a:p>
          <a:p>
            <a:pPr lvl="2"/>
            <a:r>
              <a:rPr lang="en-AU" dirty="0"/>
              <a:t>States accounted for in solution of decision problem:</a:t>
            </a:r>
          </a:p>
          <a:p>
            <a:pPr lvl="3"/>
            <a:r>
              <a:rPr lang="en-AU" dirty="0"/>
              <a:t>age, time, relationship status, number and age of dependent children, wage potential, liquid wealth, health status, disability status/care needs</a:t>
            </a:r>
          </a:p>
          <a:p>
            <a:pPr lvl="2"/>
            <a:r>
              <a:rPr lang="en-AU" dirty="0"/>
              <a:t>Ignored states in solution of decision problem:</a:t>
            </a:r>
          </a:p>
          <a:p>
            <a:pPr lvl="3"/>
            <a:r>
              <a:rPr lang="en-AU" dirty="0"/>
              <a:t>spousal age, wage potential, health and care needs (if they exist), housing, and accrued pension rights, and parental </a:t>
            </a:r>
          </a:p>
          <a:p>
            <a:pPr lvl="2"/>
            <a:r>
              <a:rPr lang="en-AU" b="1" dirty="0"/>
              <a:t>Raises questions about sensitivity of results to stylisations employed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486417-5D1E-BB36-52A9-0F30856E5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6FEABD-23BF-181F-A60C-06A704A25E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4765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9C504-0F63-A5A7-3C61-3BD64BFDC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Mitigating the curse of dimensionality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45851-917B-AAEA-A682-82494825E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/>
              <a:t>Dimensionality of the state space is the key factor complicating our analysis</a:t>
            </a:r>
          </a:p>
          <a:p>
            <a:pPr lvl="1"/>
            <a:r>
              <a:rPr lang="en-AU" dirty="0"/>
              <a:t>Consider how the state space could be limited to focus on margins of interest</a:t>
            </a:r>
          </a:p>
          <a:p>
            <a:r>
              <a:rPr lang="en-AU" dirty="0"/>
              <a:t>A standard approach to limiting the considered state space is to omit sparsely populated regions</a:t>
            </a:r>
          </a:p>
          <a:p>
            <a:pPr lvl="1"/>
            <a:r>
              <a:rPr lang="en-AU" dirty="0"/>
              <a:t>It is generally difficult </a:t>
            </a:r>
            <a:r>
              <a:rPr lang="en-AU" i="1" dirty="0" err="1"/>
              <a:t>apriori</a:t>
            </a:r>
            <a:r>
              <a:rPr lang="en-AU" i="1" dirty="0"/>
              <a:t> </a:t>
            </a:r>
            <a:r>
              <a:rPr lang="en-AU" dirty="0"/>
              <a:t>to distinguish these regions with any sophistication in economic contexts</a:t>
            </a:r>
          </a:p>
          <a:p>
            <a:r>
              <a:rPr lang="en-AU" dirty="0"/>
              <a:t>We are also interested in a limited time horizon: e.g. up to 20 years</a:t>
            </a:r>
          </a:p>
          <a:p>
            <a:pPr lvl="1"/>
            <a:r>
              <a:rPr lang="en-AU" dirty="0"/>
              <a:t>Backward induction requires evaluation of solutions for all ages from the last potential period of life</a:t>
            </a:r>
          </a:p>
          <a:p>
            <a:pPr lvl="1"/>
            <a:r>
              <a:rPr lang="en-AU" dirty="0"/>
              <a:t>For people aged 20 in the reference cross-section, we are interested in projections to age 40, but backward induction also requires solutions for ages 41 – maximum feasible age (e.g. 130) for these individuals.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AC9C3F-4D2F-995B-957B-F8F4FAE03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9C7E8-FB84-8DC3-572B-4F6D48CEAE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215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D4C01-44BF-504E-72BE-ED9550B96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Solutions based on social learning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09BCF-BBA6-4FC5-D031-4D5E0F8AD3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Proposition: social learning can be used to economise the computational burden of the lifetime utility maximisation problem</a:t>
            </a:r>
          </a:p>
          <a:p>
            <a:r>
              <a:rPr lang="en-AU" dirty="0"/>
              <a:t>Social learning algorithm: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AU" dirty="0"/>
              <a:t>Start with the oldest (age-band of) represented individuals, and treat as though they have reached the end of their feasible lives – solve their (static) utility maximisation problem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AU" dirty="0"/>
              <a:t>Use regression methods to summarise the relationship between state variables and utility evaluated under step (1)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AU" dirty="0"/>
              <a:t>Proceed to the second oldest set of represented individuals, and solve their utility maximisation problem by evaluating expectations with reference to the regression estimates obtained in step (2)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AU" dirty="0"/>
              <a:t>Repeat steps (2) and (3) for each successive birth cohort, until all cohorts in the population cross-section have been considered.</a:t>
            </a:r>
          </a:p>
          <a:p>
            <a:pPr lvl="2"/>
            <a:endParaRPr lang="en-AU" dirty="0"/>
          </a:p>
          <a:p>
            <a:pPr lvl="1"/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74837F-29C1-9E1E-A173-3032D8C88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06447-098D-40F8-5B94-463D1EE4DC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2974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85FFE-2624-6EE1-D310-657887B55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Solutions based on social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F9D46-71CD-9B13-720F-EF65C2799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Advantages of the social learning algorithm:</a:t>
            </a:r>
          </a:p>
          <a:p>
            <a:pPr lvl="1"/>
            <a:r>
              <a:rPr lang="en-AU" dirty="0"/>
              <a:t>Focusses exclusively on the “populated state space”</a:t>
            </a:r>
          </a:p>
          <a:p>
            <a:pPr lvl="1"/>
            <a:r>
              <a:rPr lang="en-AU" dirty="0"/>
              <a:t>Solves only for state combinations that are of interest</a:t>
            </a:r>
          </a:p>
          <a:p>
            <a:pPr lvl="1"/>
            <a:r>
              <a:rPr lang="en-AU" dirty="0"/>
              <a:t>The computational burden of the numerical solution is proportional to the simulated population size, rather than increasing geometrically with the dimensionality of the state space</a:t>
            </a:r>
          </a:p>
          <a:p>
            <a:r>
              <a:rPr lang="en-AU" dirty="0"/>
              <a:t>Disadvantages:</a:t>
            </a:r>
          </a:p>
          <a:p>
            <a:pPr lvl="1"/>
            <a:r>
              <a:rPr lang="en-AU" dirty="0"/>
              <a:t>Complicates accounting for differences between birth cohorts</a:t>
            </a:r>
          </a:p>
          <a:p>
            <a:pPr lvl="1"/>
            <a:r>
              <a:rPr lang="en-AU" dirty="0"/>
              <a:t>Precision is positively related to the density of the simulated population over the state space</a:t>
            </a:r>
          </a:p>
          <a:p>
            <a:pPr lvl="2"/>
            <a:r>
              <a:rPr lang="en-AU" dirty="0"/>
              <a:t>Use Monte Carlo methods to account for this precision</a:t>
            </a:r>
          </a:p>
          <a:p>
            <a:pPr lvl="1"/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F8EEA-71EA-303C-1552-A81B669FF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5FDD4B-8660-8FD3-FA5A-2427DC7EE4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7175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2883</TotalTime>
  <Words>714</Words>
  <Application>Microsoft Office PowerPoint</Application>
  <PresentationFormat>Widescreen</PresentationFormat>
  <Paragraphs>65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 Theme</vt:lpstr>
      <vt:lpstr>Modelling key behavioural margins of interest</vt:lpstr>
      <vt:lpstr>Solving the lifetime decision problem</vt:lpstr>
      <vt:lpstr>Mitigating the curse of dimensionality</vt:lpstr>
      <vt:lpstr>Mitigating the curse of dimensionality</vt:lpstr>
      <vt:lpstr>Solutions based on social learning </vt:lpstr>
      <vt:lpstr>Solutions based on social learning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richiardi</dc:creator>
  <cp:lastModifiedBy>Justin van de Ven</cp:lastModifiedBy>
  <cp:revision>40</cp:revision>
  <dcterms:created xsi:type="dcterms:W3CDTF">2021-05-06T13:22:28Z</dcterms:created>
  <dcterms:modified xsi:type="dcterms:W3CDTF">2023-02-01T09:24:41Z</dcterms:modified>
</cp:coreProperties>
</file>