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00" r:id="rId3"/>
    <p:sldId id="257" r:id="rId4"/>
    <p:sldId id="328" r:id="rId5"/>
    <p:sldId id="312" r:id="rId6"/>
    <p:sldId id="315" r:id="rId7"/>
    <p:sldId id="316" r:id="rId8"/>
    <p:sldId id="317" r:id="rId9"/>
    <p:sldId id="326" r:id="rId10"/>
    <p:sldId id="318" r:id="rId11"/>
    <p:sldId id="320" r:id="rId12"/>
    <p:sldId id="314" r:id="rId13"/>
    <p:sldId id="313" r:id="rId14"/>
    <p:sldId id="323" r:id="rId15"/>
    <p:sldId id="324" r:id="rId16"/>
    <p:sldId id="329" r:id="rId17"/>
    <p:sldId id="330" r:id="rId18"/>
    <p:sldId id="291" r:id="rId19"/>
    <p:sldId id="331" r:id="rId20"/>
    <p:sldId id="332" r:id="rId21"/>
    <p:sldId id="267" r:id="rId22"/>
    <p:sldId id="258"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i Thomas" initials="LT" lastIdx="1" clrIdx="0">
    <p:extLst>
      <p:ext uri="{19B8F6BF-5375-455C-9EA6-DF929625EA0E}">
        <p15:presenceInfo xmlns:p15="http://schemas.microsoft.com/office/powerpoint/2012/main" userId="S-1-5-21-3477018782-3139031998-1455493525-69957" providerId="AD"/>
      </p:ext>
    </p:extLst>
  </p:cmAuthor>
  <p:cmAuthor id="2" name="Thomas Leoni" initials="TL" lastIdx="2" clrIdx="1">
    <p:extLst>
      <p:ext uri="{19B8F6BF-5375-455C-9EA6-DF929625EA0E}">
        <p15:presenceInfo xmlns:p15="http://schemas.microsoft.com/office/powerpoint/2012/main" userId="S::thomas.leoni@wifo.ac.at::ce5885c0-14cb-4a12-9899-9f8616367a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04" autoAdjust="0"/>
    <p:restoredTop sz="94660"/>
  </p:normalViewPr>
  <p:slideViewPr>
    <p:cSldViewPr snapToGrid="0">
      <p:cViewPr varScale="1">
        <p:scale>
          <a:sx n="74" d="100"/>
          <a:sy n="74" d="100"/>
        </p:scale>
        <p:origin x="1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int.wsr.at\Nabu\ext_Projekte\Weltransim_PN-7316\2023_NTA_Conference\Results\Figures\02-Indicators-Figure-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nt.wsr.at\Nabu\ext_Projekte\Weltransim_PN-7316\2023_NTA_Conference\Results\Figures\02-Indicators-Figure-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int.wsr.at\Nabu\ext_Projekte\Weltransim_PN-7316\2023_NTA_Conference\Results\Figures\02-Indicators-Figure-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nt.wsr.at\Nabu\ext_Projekte\Weltransim_PN-7316\2023_NTA_Conference\Results\Figures\02-Indicators-Figure-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nt.wsr.at\Nabu\ext_Projekte\Weltransim_PN-7316\2023_NTA_Conference\Results\Figures\03-PV-Fig-4-FamilyEduc.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a:t>Labour Income and Total</a:t>
            </a:r>
            <a:r>
              <a:rPr lang="de-AT" baseline="0"/>
              <a:t> Consumption</a:t>
            </a:r>
            <a:br>
              <a:rPr lang="de-AT" baseline="0"/>
            </a:br>
            <a:r>
              <a:rPr lang="de-AT" baseline="0"/>
              <a:t>AUSTRIA 2010</a:t>
            </a:r>
            <a:endParaRPr lang="de-A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lineChart>
        <c:grouping val="standard"/>
        <c:varyColors val="0"/>
        <c:ser>
          <c:idx val="0"/>
          <c:order val="0"/>
          <c:tx>
            <c:strRef>
              <c:f>AT!$B$3</c:f>
              <c:strCache>
                <c:ptCount val="1"/>
                <c:pt idx="0">
                  <c:v>Average</c:v>
                </c:pt>
              </c:strCache>
            </c:strRef>
          </c:tx>
          <c:spPr>
            <a:ln w="28575" cap="rnd">
              <a:solidFill>
                <a:schemeClr val="bg1">
                  <a:lumMod val="50000"/>
                </a:schemeClr>
              </a:solidFill>
              <a:round/>
            </a:ln>
            <a:effectLst/>
          </c:spPr>
          <c:marker>
            <c:symbol val="none"/>
          </c:marker>
          <c:cat>
            <c:multiLvlStrRef>
              <c:f>AT!$C$1:$FI$2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Labor Income (YL)</c:v>
                  </c:pt>
                  <c:pt idx="82">
                    <c:v>Total Consumption (C)</c:v>
                  </c:pt>
                </c:lvl>
              </c:multiLvlStrCache>
            </c:multiLvlStrRef>
          </c:cat>
          <c:val>
            <c:numRef>
              <c:f>AT!$C$3:$FI$3</c:f>
              <c:numCache>
                <c:formatCode>General</c:formatCode>
                <c:ptCount val="163"/>
                <c:pt idx="0">
                  <c:v>0</c:v>
                </c:pt>
                <c:pt idx="1">
                  <c:v>0</c:v>
                </c:pt>
                <c:pt idx="2">
                  <c:v>0</c:v>
                </c:pt>
                <c:pt idx="3">
                  <c:v>0</c:v>
                </c:pt>
                <c:pt idx="4">
                  <c:v>0</c:v>
                </c:pt>
                <c:pt idx="5">
                  <c:v>0</c:v>
                </c:pt>
                <c:pt idx="6">
                  <c:v>0</c:v>
                </c:pt>
                <c:pt idx="7">
                  <c:v>0</c:v>
                </c:pt>
                <c:pt idx="8">
                  <c:v>0</c:v>
                </c:pt>
                <c:pt idx="9">
                  <c:v>0</c:v>
                </c:pt>
                <c:pt idx="10">
                  <c:v>0</c:v>
                </c:pt>
                <c:pt idx="11">
                  <c:v>0</c:v>
                </c:pt>
                <c:pt idx="12">
                  <c:v>1382.4320816766624</c:v>
                </c:pt>
                <c:pt idx="13">
                  <c:v>1376.7929978649356</c:v>
                </c:pt>
                <c:pt idx="14">
                  <c:v>1386.695262584823</c:v>
                </c:pt>
                <c:pt idx="15">
                  <c:v>1373.9061061569546</c:v>
                </c:pt>
                <c:pt idx="16">
                  <c:v>1383.6104109214841</c:v>
                </c:pt>
                <c:pt idx="17">
                  <c:v>5818.808133060269</c:v>
                </c:pt>
                <c:pt idx="18">
                  <c:v>8549.6849570819413</c:v>
                </c:pt>
                <c:pt idx="19">
                  <c:v>11631.874245110377</c:v>
                </c:pt>
                <c:pt idx="20">
                  <c:v>14132.254934638189</c:v>
                </c:pt>
                <c:pt idx="21">
                  <c:v>15662.168156054377</c:v>
                </c:pt>
                <c:pt idx="22">
                  <c:v>19749.26323690591</c:v>
                </c:pt>
                <c:pt idx="23">
                  <c:v>20852.283366104082</c:v>
                </c:pt>
                <c:pt idx="24">
                  <c:v>20973.315937395248</c:v>
                </c:pt>
                <c:pt idx="25">
                  <c:v>23093.216176347643</c:v>
                </c:pt>
                <c:pt idx="26">
                  <c:v>28139.046533389424</c:v>
                </c:pt>
                <c:pt idx="27">
                  <c:v>27766.060811104202</c:v>
                </c:pt>
                <c:pt idx="28">
                  <c:v>26157.631724065603</c:v>
                </c:pt>
                <c:pt idx="29">
                  <c:v>26640.380779948246</c:v>
                </c:pt>
                <c:pt idx="30">
                  <c:v>33643.810012431321</c:v>
                </c:pt>
                <c:pt idx="31">
                  <c:v>31587.636108803978</c:v>
                </c:pt>
                <c:pt idx="32">
                  <c:v>30775.090500595707</c:v>
                </c:pt>
                <c:pt idx="33">
                  <c:v>31705.69077937484</c:v>
                </c:pt>
                <c:pt idx="34">
                  <c:v>30846.265208360186</c:v>
                </c:pt>
                <c:pt idx="35">
                  <c:v>34836.501014853471</c:v>
                </c:pt>
                <c:pt idx="36">
                  <c:v>36002.57366092255</c:v>
                </c:pt>
                <c:pt idx="37">
                  <c:v>35138.661542543625</c:v>
                </c:pt>
                <c:pt idx="38">
                  <c:v>35081.008922383393</c:v>
                </c:pt>
                <c:pt idx="39">
                  <c:v>35059.407894179567</c:v>
                </c:pt>
                <c:pt idx="40">
                  <c:v>38047.664507908281</c:v>
                </c:pt>
                <c:pt idx="41">
                  <c:v>38186.496345363696</c:v>
                </c:pt>
                <c:pt idx="42">
                  <c:v>38002.807850157136</c:v>
                </c:pt>
                <c:pt idx="43">
                  <c:v>38140.486725559189</c:v>
                </c:pt>
                <c:pt idx="44">
                  <c:v>38410.446621858071</c:v>
                </c:pt>
                <c:pt idx="45">
                  <c:v>39744.257199647138</c:v>
                </c:pt>
                <c:pt idx="46">
                  <c:v>39941.222416634191</c:v>
                </c:pt>
                <c:pt idx="47">
                  <c:v>38646.93158851254</c:v>
                </c:pt>
                <c:pt idx="48">
                  <c:v>38629.954409363309</c:v>
                </c:pt>
                <c:pt idx="49">
                  <c:v>39686.762867465819</c:v>
                </c:pt>
                <c:pt idx="50">
                  <c:v>37858.622676728803</c:v>
                </c:pt>
                <c:pt idx="51">
                  <c:v>38800.5625958007</c:v>
                </c:pt>
                <c:pt idx="52">
                  <c:v>39043.560433277729</c:v>
                </c:pt>
                <c:pt idx="53">
                  <c:v>39041.99852830013</c:v>
                </c:pt>
                <c:pt idx="54">
                  <c:v>38939.4872752183</c:v>
                </c:pt>
                <c:pt idx="55">
                  <c:v>28946.984146260853</c:v>
                </c:pt>
                <c:pt idx="56">
                  <c:v>28969.366054742171</c:v>
                </c:pt>
                <c:pt idx="57">
                  <c:v>27824.675637289816</c:v>
                </c:pt>
                <c:pt idx="58">
                  <c:v>26978.167597400199</c:v>
                </c:pt>
                <c:pt idx="59">
                  <c:v>28223.236210908726</c:v>
                </c:pt>
                <c:pt idx="60">
                  <c:v>11133.920562906069</c:v>
                </c:pt>
                <c:pt idx="61">
                  <c:v>11640.707946391194</c:v>
                </c:pt>
                <c:pt idx="62">
                  <c:v>11996.87500905165</c:v>
                </c:pt>
                <c:pt idx="63">
                  <c:v>11454.726133755663</c:v>
                </c:pt>
                <c:pt idx="64">
                  <c:v>11290.789424235296</c:v>
                </c:pt>
                <c:pt idx="65">
                  <c:v>3005.6944765829303</c:v>
                </c:pt>
                <c:pt idx="66">
                  <c:v>3045.3012448312929</c:v>
                </c:pt>
                <c:pt idx="67">
                  <c:v>2948.7822444169319</c:v>
                </c:pt>
                <c:pt idx="68">
                  <c:v>2907.0149646863842</c:v>
                </c:pt>
                <c:pt idx="69">
                  <c:v>2972.3257749407026</c:v>
                </c:pt>
                <c:pt idx="70">
                  <c:v>977.21863458725977</c:v>
                </c:pt>
                <c:pt idx="71">
                  <c:v>942.79703064544867</c:v>
                </c:pt>
                <c:pt idx="72">
                  <c:v>976.11188949802602</c:v>
                </c:pt>
                <c:pt idx="73">
                  <c:v>985.06796191287094</c:v>
                </c:pt>
                <c:pt idx="74">
                  <c:v>867.42483922465317</c:v>
                </c:pt>
                <c:pt idx="75">
                  <c:v>389.43579862081509</c:v>
                </c:pt>
                <c:pt idx="76">
                  <c:v>398.43866414493624</c:v>
                </c:pt>
                <c:pt idx="77">
                  <c:v>450.90995004708134</c:v>
                </c:pt>
                <c:pt idx="78">
                  <c:v>449.60599554145131</c:v>
                </c:pt>
                <c:pt idx="79">
                  <c:v>421.13951223773824</c:v>
                </c:pt>
                <c:pt idx="80">
                  <c:v>16.851587237170705</c:v>
                </c:pt>
                <c:pt idx="82">
                  <c:v>11321.984314107651</c:v>
                </c:pt>
                <c:pt idx="83">
                  <c:v>11341.997092207936</c:v>
                </c:pt>
                <c:pt idx="84">
                  <c:v>11247.235736741261</c:v>
                </c:pt>
                <c:pt idx="85">
                  <c:v>11242.072679986806</c:v>
                </c:pt>
                <c:pt idx="86">
                  <c:v>17694.270314451118</c:v>
                </c:pt>
                <c:pt idx="87">
                  <c:v>17561.787567388277</c:v>
                </c:pt>
                <c:pt idx="88">
                  <c:v>17454.094608961324</c:v>
                </c:pt>
                <c:pt idx="89">
                  <c:v>17469.809479858253</c:v>
                </c:pt>
                <c:pt idx="90">
                  <c:v>21104.79704325187</c:v>
                </c:pt>
                <c:pt idx="91">
                  <c:v>21062.771753373112</c:v>
                </c:pt>
                <c:pt idx="92">
                  <c:v>20925.077937454153</c:v>
                </c:pt>
                <c:pt idx="93">
                  <c:v>20905.096052401663</c:v>
                </c:pt>
                <c:pt idx="94">
                  <c:v>24289.269356285535</c:v>
                </c:pt>
                <c:pt idx="95">
                  <c:v>24215.930643609372</c:v>
                </c:pt>
                <c:pt idx="96">
                  <c:v>24098.481539769993</c:v>
                </c:pt>
                <c:pt idx="97">
                  <c:v>24200.335895408632</c:v>
                </c:pt>
                <c:pt idx="98">
                  <c:v>24084.802878094284</c:v>
                </c:pt>
                <c:pt idx="99">
                  <c:v>21560.929912072563</c:v>
                </c:pt>
                <c:pt idx="100">
                  <c:v>21504.574766193025</c:v>
                </c:pt>
                <c:pt idx="101">
                  <c:v>20758.134744967436</c:v>
                </c:pt>
                <c:pt idx="102">
                  <c:v>19925.687210181211</c:v>
                </c:pt>
                <c:pt idx="103">
                  <c:v>19408.607059603324</c:v>
                </c:pt>
                <c:pt idx="104">
                  <c:v>21170.616896210679</c:v>
                </c:pt>
                <c:pt idx="105">
                  <c:v>20820.454055171525</c:v>
                </c:pt>
                <c:pt idx="106">
                  <c:v>20466.558846427801</c:v>
                </c:pt>
                <c:pt idx="107">
                  <c:v>19951.901193736099</c:v>
                </c:pt>
                <c:pt idx="108">
                  <c:v>22117.752881856424</c:v>
                </c:pt>
                <c:pt idx="109">
                  <c:v>21876.826650242343</c:v>
                </c:pt>
                <c:pt idx="110">
                  <c:v>21218.389094949718</c:v>
                </c:pt>
                <c:pt idx="111">
                  <c:v>21248.373397452218</c:v>
                </c:pt>
                <c:pt idx="112">
                  <c:v>21899.090031952906</c:v>
                </c:pt>
                <c:pt idx="113">
                  <c:v>21122.245662914083</c:v>
                </c:pt>
                <c:pt idx="114">
                  <c:v>20961.023682710445</c:v>
                </c:pt>
                <c:pt idx="115">
                  <c:v>20976.447595053847</c:v>
                </c:pt>
                <c:pt idx="116">
                  <c:v>20809.67773341692</c:v>
                </c:pt>
                <c:pt idx="117">
                  <c:v>21396.796287354227</c:v>
                </c:pt>
                <c:pt idx="118">
                  <c:v>21328.580667991264</c:v>
                </c:pt>
                <c:pt idx="119">
                  <c:v>21117.132135870528</c:v>
                </c:pt>
                <c:pt idx="120">
                  <c:v>21084.278413014359</c:v>
                </c:pt>
                <c:pt idx="121">
                  <c:v>21032.493397137707</c:v>
                </c:pt>
                <c:pt idx="122">
                  <c:v>21097.013935199371</c:v>
                </c:pt>
                <c:pt idx="123">
                  <c:v>21191.573515330489</c:v>
                </c:pt>
                <c:pt idx="124">
                  <c:v>21354.221412522525</c:v>
                </c:pt>
                <c:pt idx="125">
                  <c:v>21384.784298665301</c:v>
                </c:pt>
                <c:pt idx="126">
                  <c:v>21457.362435692197</c:v>
                </c:pt>
                <c:pt idx="127">
                  <c:v>21780.683710325171</c:v>
                </c:pt>
                <c:pt idx="128">
                  <c:v>21908.699093265728</c:v>
                </c:pt>
                <c:pt idx="129">
                  <c:v>21871.413232110572</c:v>
                </c:pt>
                <c:pt idx="130">
                  <c:v>22131.313191430047</c:v>
                </c:pt>
                <c:pt idx="131">
                  <c:v>22528.960561968019</c:v>
                </c:pt>
                <c:pt idx="132">
                  <c:v>23105.569948042921</c:v>
                </c:pt>
                <c:pt idx="133">
                  <c:v>23394.628102419341</c:v>
                </c:pt>
                <c:pt idx="134">
                  <c:v>23477.441578327504</c:v>
                </c:pt>
                <c:pt idx="135">
                  <c:v>23553.198802974264</c:v>
                </c:pt>
                <c:pt idx="136">
                  <c:v>23638.205562341402</c:v>
                </c:pt>
                <c:pt idx="137">
                  <c:v>24675.991739540339</c:v>
                </c:pt>
                <c:pt idx="138">
                  <c:v>24480.922979740306</c:v>
                </c:pt>
                <c:pt idx="139">
                  <c:v>24175.170269609975</c:v>
                </c:pt>
                <c:pt idx="140">
                  <c:v>24170.060799898798</c:v>
                </c:pt>
                <c:pt idx="141">
                  <c:v>24227.239379307652</c:v>
                </c:pt>
                <c:pt idx="142">
                  <c:v>25275.191109936757</c:v>
                </c:pt>
                <c:pt idx="143">
                  <c:v>25696.446218461369</c:v>
                </c:pt>
                <c:pt idx="144">
                  <c:v>26368.98122613124</c:v>
                </c:pt>
                <c:pt idx="145">
                  <c:v>26026.781142466036</c:v>
                </c:pt>
                <c:pt idx="146">
                  <c:v>25793.869793031736</c:v>
                </c:pt>
                <c:pt idx="147">
                  <c:v>26214.975800310847</c:v>
                </c:pt>
                <c:pt idx="148">
                  <c:v>26225.830446504995</c:v>
                </c:pt>
                <c:pt idx="149">
                  <c:v>26093.127149708936</c:v>
                </c:pt>
                <c:pt idx="150">
                  <c:v>25754.313983468106</c:v>
                </c:pt>
                <c:pt idx="151">
                  <c:v>25334.272098236055</c:v>
                </c:pt>
                <c:pt idx="152">
                  <c:v>25181.28745023816</c:v>
                </c:pt>
                <c:pt idx="153">
                  <c:v>24563.801279545798</c:v>
                </c:pt>
                <c:pt idx="154">
                  <c:v>24209.982740268635</c:v>
                </c:pt>
                <c:pt idx="155">
                  <c:v>24554.341471232234</c:v>
                </c:pt>
                <c:pt idx="156">
                  <c:v>23986.592611031436</c:v>
                </c:pt>
                <c:pt idx="157">
                  <c:v>23309.352549726864</c:v>
                </c:pt>
                <c:pt idx="158">
                  <c:v>23629.089624385051</c:v>
                </c:pt>
                <c:pt idx="159">
                  <c:v>24073.824826899669</c:v>
                </c:pt>
                <c:pt idx="160">
                  <c:v>24727.296671774595</c:v>
                </c:pt>
                <c:pt idx="161">
                  <c:v>24289.916602735542</c:v>
                </c:pt>
                <c:pt idx="162">
                  <c:v>24517.902038801443</c:v>
                </c:pt>
              </c:numCache>
            </c:numRef>
          </c:val>
          <c:smooth val="0"/>
          <c:extLst>
            <c:ext xmlns:c16="http://schemas.microsoft.com/office/drawing/2014/chart" uri="{C3380CC4-5D6E-409C-BE32-E72D297353CC}">
              <c16:uniqueId val="{00000000-E503-44E7-A10F-1B0C50AFDE4B}"/>
            </c:ext>
          </c:extLst>
        </c:ser>
        <c:ser>
          <c:idx val="1"/>
          <c:order val="1"/>
          <c:tx>
            <c:strRef>
              <c:f>AT!$B$4</c:f>
              <c:strCache>
                <c:ptCount val="1"/>
                <c:pt idx="0">
                  <c:v>Education Low</c:v>
                </c:pt>
              </c:strCache>
            </c:strRef>
          </c:tx>
          <c:spPr>
            <a:ln w="28575" cap="rnd">
              <a:solidFill>
                <a:schemeClr val="accent2"/>
              </a:solidFill>
              <a:round/>
            </a:ln>
            <a:effectLst/>
          </c:spPr>
          <c:marker>
            <c:symbol val="none"/>
          </c:marker>
          <c:cat>
            <c:multiLvlStrRef>
              <c:f>AT!$C$1:$FI$2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Labor Income (YL)</c:v>
                  </c:pt>
                  <c:pt idx="82">
                    <c:v>Total Consumption (C)</c:v>
                  </c:pt>
                </c:lvl>
              </c:multiLvlStrCache>
            </c:multiLvlStrRef>
          </c:cat>
          <c:val>
            <c:numRef>
              <c:f>AT!$C$4:$FI$4</c:f>
              <c:numCache>
                <c:formatCode>General</c:formatCode>
                <c:ptCount val="163"/>
                <c:pt idx="0">
                  <c:v>0</c:v>
                </c:pt>
                <c:pt idx="1">
                  <c:v>0</c:v>
                </c:pt>
                <c:pt idx="2">
                  <c:v>0</c:v>
                </c:pt>
                <c:pt idx="3">
                  <c:v>0</c:v>
                </c:pt>
                <c:pt idx="4">
                  <c:v>0</c:v>
                </c:pt>
                <c:pt idx="5">
                  <c:v>0</c:v>
                </c:pt>
                <c:pt idx="6">
                  <c:v>0</c:v>
                </c:pt>
                <c:pt idx="7">
                  <c:v>0</c:v>
                </c:pt>
                <c:pt idx="8">
                  <c:v>0</c:v>
                </c:pt>
                <c:pt idx="9">
                  <c:v>0</c:v>
                </c:pt>
                <c:pt idx="10">
                  <c:v>0</c:v>
                </c:pt>
                <c:pt idx="11">
                  <c:v>0</c:v>
                </c:pt>
                <c:pt idx="12">
                  <c:v>1595.961907571666</c:v>
                </c:pt>
                <c:pt idx="13">
                  <c:v>1595.9619077709847</c:v>
                </c:pt>
                <c:pt idx="14">
                  <c:v>1595.9619107160261</c:v>
                </c:pt>
                <c:pt idx="15">
                  <c:v>1595.9619401996515</c:v>
                </c:pt>
                <c:pt idx="16">
                  <c:v>1595.9618673116247</c:v>
                </c:pt>
                <c:pt idx="17">
                  <c:v>7842.6334115416112</c:v>
                </c:pt>
                <c:pt idx="18">
                  <c:v>9242.6256773186888</c:v>
                </c:pt>
                <c:pt idx="19">
                  <c:v>10178.635794789841</c:v>
                </c:pt>
                <c:pt idx="20">
                  <c:v>10961.589546323379</c:v>
                </c:pt>
                <c:pt idx="21">
                  <c:v>12751.437185156348</c:v>
                </c:pt>
                <c:pt idx="22">
                  <c:v>14328.040026818939</c:v>
                </c:pt>
                <c:pt idx="23">
                  <c:v>13223.733298741325</c:v>
                </c:pt>
                <c:pt idx="24">
                  <c:v>13657.548120162201</c:v>
                </c:pt>
                <c:pt idx="25">
                  <c:v>13758.771237938487</c:v>
                </c:pt>
                <c:pt idx="26">
                  <c:v>13250.705170658191</c:v>
                </c:pt>
                <c:pt idx="27">
                  <c:v>12302.12516321779</c:v>
                </c:pt>
                <c:pt idx="28">
                  <c:v>14704.299043523624</c:v>
                </c:pt>
                <c:pt idx="29">
                  <c:v>15849.444520317269</c:v>
                </c:pt>
                <c:pt idx="30">
                  <c:v>16883.559077592319</c:v>
                </c:pt>
                <c:pt idx="31">
                  <c:v>16730.839490645372</c:v>
                </c:pt>
                <c:pt idx="32">
                  <c:v>16204.954888396231</c:v>
                </c:pt>
                <c:pt idx="33">
                  <c:v>16680.031157832276</c:v>
                </c:pt>
                <c:pt idx="34">
                  <c:v>16816.553271304867</c:v>
                </c:pt>
                <c:pt idx="35">
                  <c:v>18721.970839899928</c:v>
                </c:pt>
                <c:pt idx="36">
                  <c:v>19935.473418224927</c:v>
                </c:pt>
                <c:pt idx="37">
                  <c:v>19482.597702965115</c:v>
                </c:pt>
                <c:pt idx="38">
                  <c:v>19231.317734909917</c:v>
                </c:pt>
                <c:pt idx="39">
                  <c:v>18989.327433940955</c:v>
                </c:pt>
                <c:pt idx="40">
                  <c:v>21022.475293326326</c:v>
                </c:pt>
                <c:pt idx="41">
                  <c:v>20895.637646136336</c:v>
                </c:pt>
                <c:pt idx="42">
                  <c:v>20128.367372817782</c:v>
                </c:pt>
                <c:pt idx="43">
                  <c:v>21000.709304436474</c:v>
                </c:pt>
                <c:pt idx="44">
                  <c:v>21093.76546464115</c:v>
                </c:pt>
                <c:pt idx="45">
                  <c:v>21135.732491971507</c:v>
                </c:pt>
                <c:pt idx="46">
                  <c:v>20500.144598879626</c:v>
                </c:pt>
                <c:pt idx="47">
                  <c:v>21412.329098320206</c:v>
                </c:pt>
                <c:pt idx="48">
                  <c:v>22347.565042062637</c:v>
                </c:pt>
                <c:pt idx="49">
                  <c:v>21236.458646922332</c:v>
                </c:pt>
                <c:pt idx="50">
                  <c:v>21706.354662444814</c:v>
                </c:pt>
                <c:pt idx="51">
                  <c:v>22288.475242260127</c:v>
                </c:pt>
                <c:pt idx="52">
                  <c:v>21408.36122734844</c:v>
                </c:pt>
                <c:pt idx="53">
                  <c:v>20562.500588023133</c:v>
                </c:pt>
                <c:pt idx="54">
                  <c:v>21011.176572929166</c:v>
                </c:pt>
                <c:pt idx="55">
                  <c:v>16781.155652711805</c:v>
                </c:pt>
                <c:pt idx="56">
                  <c:v>17260.644775225679</c:v>
                </c:pt>
                <c:pt idx="57">
                  <c:v>18337.60911192188</c:v>
                </c:pt>
                <c:pt idx="58">
                  <c:v>17654.202757703035</c:v>
                </c:pt>
                <c:pt idx="59">
                  <c:v>17599.173217562216</c:v>
                </c:pt>
                <c:pt idx="60">
                  <c:v>5444.8486469742702</c:v>
                </c:pt>
                <c:pt idx="61">
                  <c:v>5164.1874856139129</c:v>
                </c:pt>
                <c:pt idx="62">
                  <c:v>5722.8785606274532</c:v>
                </c:pt>
                <c:pt idx="63">
                  <c:v>5903.9879449634918</c:v>
                </c:pt>
                <c:pt idx="64">
                  <c:v>4873.4858006760041</c:v>
                </c:pt>
                <c:pt idx="65">
                  <c:v>1394.3987991681395</c:v>
                </c:pt>
                <c:pt idx="66">
                  <c:v>1407.4144996943169</c:v>
                </c:pt>
                <c:pt idx="67">
                  <c:v>1076.8040968871262</c:v>
                </c:pt>
                <c:pt idx="68">
                  <c:v>1177.4080490230713</c:v>
                </c:pt>
                <c:pt idx="69">
                  <c:v>1482.8377726912288</c:v>
                </c:pt>
                <c:pt idx="70">
                  <c:v>530.2042135062984</c:v>
                </c:pt>
                <c:pt idx="71">
                  <c:v>477.32028020566639</c:v>
                </c:pt>
                <c:pt idx="72">
                  <c:v>506.58688724202909</c:v>
                </c:pt>
                <c:pt idx="73">
                  <c:v>504.38664510798588</c:v>
                </c:pt>
                <c:pt idx="74">
                  <c:v>499.51473910332152</c:v>
                </c:pt>
                <c:pt idx="75">
                  <c:v>266.94824017645107</c:v>
                </c:pt>
                <c:pt idx="76">
                  <c:v>274.98933906322878</c:v>
                </c:pt>
                <c:pt idx="77">
                  <c:v>260.74003866242612</c:v>
                </c:pt>
                <c:pt idx="78">
                  <c:v>251.89034254008283</c:v>
                </c:pt>
                <c:pt idx="79">
                  <c:v>313.89169463710033</c:v>
                </c:pt>
                <c:pt idx="80">
                  <c:v>12.540017846775745</c:v>
                </c:pt>
                <c:pt idx="82">
                  <c:v>9078.05041537131</c:v>
                </c:pt>
                <c:pt idx="83">
                  <c:v>9078.0504366499554</c:v>
                </c:pt>
                <c:pt idx="84">
                  <c:v>9078.050538043155</c:v>
                </c:pt>
                <c:pt idx="85">
                  <c:v>9078.0500315794998</c:v>
                </c:pt>
                <c:pt idx="86">
                  <c:v>14944.934298119644</c:v>
                </c:pt>
                <c:pt idx="87">
                  <c:v>14944.935794163603</c:v>
                </c:pt>
                <c:pt idx="88">
                  <c:v>14944.936694494498</c:v>
                </c:pt>
                <c:pt idx="89">
                  <c:v>14944.935966563546</c:v>
                </c:pt>
                <c:pt idx="90">
                  <c:v>17899.963899301874</c:v>
                </c:pt>
                <c:pt idx="91">
                  <c:v>17899.964036949819</c:v>
                </c:pt>
                <c:pt idx="92">
                  <c:v>17899.972138288307</c:v>
                </c:pt>
                <c:pt idx="93">
                  <c:v>17899.964227540895</c:v>
                </c:pt>
                <c:pt idx="94">
                  <c:v>20388.321120300036</c:v>
                </c:pt>
                <c:pt idx="95">
                  <c:v>20388.323716126186</c:v>
                </c:pt>
                <c:pt idx="96">
                  <c:v>20388.324947170007</c:v>
                </c:pt>
                <c:pt idx="97">
                  <c:v>20388.321302021184</c:v>
                </c:pt>
                <c:pt idx="98">
                  <c:v>20388.318131193602</c:v>
                </c:pt>
                <c:pt idx="99">
                  <c:v>15602.5282316145</c:v>
                </c:pt>
                <c:pt idx="100">
                  <c:v>14765.383358228311</c:v>
                </c:pt>
                <c:pt idx="101">
                  <c:v>14168.44025518178</c:v>
                </c:pt>
                <c:pt idx="102">
                  <c:v>13856.071231410864</c:v>
                </c:pt>
                <c:pt idx="103">
                  <c:v>13322.008600476165</c:v>
                </c:pt>
                <c:pt idx="104">
                  <c:v>14022.930152116041</c:v>
                </c:pt>
                <c:pt idx="105">
                  <c:v>14662.540609967247</c:v>
                </c:pt>
                <c:pt idx="106">
                  <c:v>14577.53390617189</c:v>
                </c:pt>
                <c:pt idx="107">
                  <c:v>14154.891697370316</c:v>
                </c:pt>
                <c:pt idx="108">
                  <c:v>15213.893073394187</c:v>
                </c:pt>
                <c:pt idx="109">
                  <c:v>15014.079294456036</c:v>
                </c:pt>
                <c:pt idx="110">
                  <c:v>15246.500985387647</c:v>
                </c:pt>
                <c:pt idx="111">
                  <c:v>15255.803311666394</c:v>
                </c:pt>
                <c:pt idx="112">
                  <c:v>15814.951490862832</c:v>
                </c:pt>
                <c:pt idx="113">
                  <c:v>15817.255662105668</c:v>
                </c:pt>
                <c:pt idx="114">
                  <c:v>15892.025059128635</c:v>
                </c:pt>
                <c:pt idx="115">
                  <c:v>15621.097271555449</c:v>
                </c:pt>
                <c:pt idx="116">
                  <c:v>15906.581860632843</c:v>
                </c:pt>
                <c:pt idx="117">
                  <c:v>16473.422948077452</c:v>
                </c:pt>
                <c:pt idx="118">
                  <c:v>16156.150375664876</c:v>
                </c:pt>
                <c:pt idx="119">
                  <c:v>16006.073553539618</c:v>
                </c:pt>
                <c:pt idx="120">
                  <c:v>16296.867139275222</c:v>
                </c:pt>
                <c:pt idx="121">
                  <c:v>16356.358859301519</c:v>
                </c:pt>
                <c:pt idx="122">
                  <c:v>16296.544979255228</c:v>
                </c:pt>
                <c:pt idx="123">
                  <c:v>16374.636898543335</c:v>
                </c:pt>
                <c:pt idx="124">
                  <c:v>16836.864843347485</c:v>
                </c:pt>
                <c:pt idx="125">
                  <c:v>16925.26088225103</c:v>
                </c:pt>
                <c:pt idx="126">
                  <c:v>17089.926288534942</c:v>
                </c:pt>
                <c:pt idx="127">
                  <c:v>17271.648566641343</c:v>
                </c:pt>
                <c:pt idx="128">
                  <c:v>17422.12433229397</c:v>
                </c:pt>
                <c:pt idx="129">
                  <c:v>17462.764141186286</c:v>
                </c:pt>
                <c:pt idx="130">
                  <c:v>17330.291512029893</c:v>
                </c:pt>
                <c:pt idx="131">
                  <c:v>17642.904307705106</c:v>
                </c:pt>
                <c:pt idx="132">
                  <c:v>18017.77517774385</c:v>
                </c:pt>
                <c:pt idx="133">
                  <c:v>18284.775960119332</c:v>
                </c:pt>
                <c:pt idx="134">
                  <c:v>18479.625210896102</c:v>
                </c:pt>
                <c:pt idx="135">
                  <c:v>18472.275474583603</c:v>
                </c:pt>
                <c:pt idx="136">
                  <c:v>18418.407317257937</c:v>
                </c:pt>
                <c:pt idx="137">
                  <c:v>19168.529282787375</c:v>
                </c:pt>
                <c:pt idx="138">
                  <c:v>19265.845492032622</c:v>
                </c:pt>
                <c:pt idx="139">
                  <c:v>19177.698766776368</c:v>
                </c:pt>
                <c:pt idx="140">
                  <c:v>19159.090774072185</c:v>
                </c:pt>
                <c:pt idx="141">
                  <c:v>19376.331163763323</c:v>
                </c:pt>
                <c:pt idx="142">
                  <c:v>20339.562108831269</c:v>
                </c:pt>
                <c:pt idx="143">
                  <c:v>20341.040623763347</c:v>
                </c:pt>
                <c:pt idx="144">
                  <c:v>20373.922355772876</c:v>
                </c:pt>
                <c:pt idx="145">
                  <c:v>20499.015397839321</c:v>
                </c:pt>
                <c:pt idx="146">
                  <c:v>20658.321905308636</c:v>
                </c:pt>
                <c:pt idx="147">
                  <c:v>20731.551549100132</c:v>
                </c:pt>
                <c:pt idx="148">
                  <c:v>20583.01414075568</c:v>
                </c:pt>
                <c:pt idx="149">
                  <c:v>20834.364070850956</c:v>
                </c:pt>
                <c:pt idx="150">
                  <c:v>20909.037644389206</c:v>
                </c:pt>
                <c:pt idx="151">
                  <c:v>20753.338426130547</c:v>
                </c:pt>
                <c:pt idx="152">
                  <c:v>20363.945102922433</c:v>
                </c:pt>
                <c:pt idx="153">
                  <c:v>20582.36096621777</c:v>
                </c:pt>
                <c:pt idx="154">
                  <c:v>20736.985806493445</c:v>
                </c:pt>
                <c:pt idx="155">
                  <c:v>20755.07394134489</c:v>
                </c:pt>
                <c:pt idx="156">
                  <c:v>21024.751707580974</c:v>
                </c:pt>
                <c:pt idx="157">
                  <c:v>20307.097186839619</c:v>
                </c:pt>
                <c:pt idx="158">
                  <c:v>20294.143695414616</c:v>
                </c:pt>
                <c:pt idx="159">
                  <c:v>20676.809799264211</c:v>
                </c:pt>
                <c:pt idx="160">
                  <c:v>20864.042161816866</c:v>
                </c:pt>
                <c:pt idx="161">
                  <c:v>20809.351313413175</c:v>
                </c:pt>
                <c:pt idx="162">
                  <c:v>21370.531966292074</c:v>
                </c:pt>
              </c:numCache>
            </c:numRef>
          </c:val>
          <c:smooth val="0"/>
          <c:extLst>
            <c:ext xmlns:c16="http://schemas.microsoft.com/office/drawing/2014/chart" uri="{C3380CC4-5D6E-409C-BE32-E72D297353CC}">
              <c16:uniqueId val="{00000001-E503-44E7-A10F-1B0C50AFDE4B}"/>
            </c:ext>
          </c:extLst>
        </c:ser>
        <c:ser>
          <c:idx val="2"/>
          <c:order val="2"/>
          <c:tx>
            <c:strRef>
              <c:f>AT!$B$5</c:f>
              <c:strCache>
                <c:ptCount val="1"/>
                <c:pt idx="0">
                  <c:v>Education Medium</c:v>
                </c:pt>
              </c:strCache>
            </c:strRef>
          </c:tx>
          <c:spPr>
            <a:ln w="28575" cap="rnd">
              <a:solidFill>
                <a:srgbClr val="FFC000"/>
              </a:solidFill>
              <a:round/>
            </a:ln>
            <a:effectLst/>
          </c:spPr>
          <c:marker>
            <c:symbol val="none"/>
          </c:marker>
          <c:cat>
            <c:multiLvlStrRef>
              <c:f>AT!$C$1:$FI$2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Labor Income (YL)</c:v>
                  </c:pt>
                  <c:pt idx="82">
                    <c:v>Total Consumption (C)</c:v>
                  </c:pt>
                </c:lvl>
              </c:multiLvlStrCache>
            </c:multiLvlStrRef>
          </c:cat>
          <c:val>
            <c:numRef>
              <c:f>AT!$C$5:$FI$5</c:f>
              <c:numCache>
                <c:formatCode>General</c:formatCode>
                <c:ptCount val="163"/>
                <c:pt idx="0">
                  <c:v>0</c:v>
                </c:pt>
                <c:pt idx="1">
                  <c:v>0</c:v>
                </c:pt>
                <c:pt idx="2">
                  <c:v>0</c:v>
                </c:pt>
                <c:pt idx="3">
                  <c:v>0</c:v>
                </c:pt>
                <c:pt idx="4">
                  <c:v>0</c:v>
                </c:pt>
                <c:pt idx="5">
                  <c:v>0</c:v>
                </c:pt>
                <c:pt idx="6">
                  <c:v>0</c:v>
                </c:pt>
                <c:pt idx="7">
                  <c:v>0</c:v>
                </c:pt>
                <c:pt idx="8">
                  <c:v>0</c:v>
                </c:pt>
                <c:pt idx="9">
                  <c:v>0</c:v>
                </c:pt>
                <c:pt idx="10">
                  <c:v>0</c:v>
                </c:pt>
                <c:pt idx="11">
                  <c:v>0</c:v>
                </c:pt>
                <c:pt idx="12">
                  <c:v>1534.0689591448099</c:v>
                </c:pt>
                <c:pt idx="13">
                  <c:v>1534.0689825235315</c:v>
                </c:pt>
                <c:pt idx="14">
                  <c:v>1534.0690818008013</c:v>
                </c:pt>
                <c:pt idx="15">
                  <c:v>1534.0688493966206</c:v>
                </c:pt>
                <c:pt idx="16">
                  <c:v>1534.0688289291597</c:v>
                </c:pt>
                <c:pt idx="17">
                  <c:v>5024.2120333272869</c:v>
                </c:pt>
                <c:pt idx="18">
                  <c:v>9711.8851505825514</c:v>
                </c:pt>
                <c:pt idx="19">
                  <c:v>16939.90266616362</c:v>
                </c:pt>
                <c:pt idx="20">
                  <c:v>20200.995415729449</c:v>
                </c:pt>
                <c:pt idx="21">
                  <c:v>21246.897739256012</c:v>
                </c:pt>
                <c:pt idx="22">
                  <c:v>25754.057273188751</c:v>
                </c:pt>
                <c:pt idx="23">
                  <c:v>25595.229079676541</c:v>
                </c:pt>
                <c:pt idx="24">
                  <c:v>25196.731241218098</c:v>
                </c:pt>
                <c:pt idx="25">
                  <c:v>25669.054816104428</c:v>
                </c:pt>
                <c:pt idx="26">
                  <c:v>26779.192681740686</c:v>
                </c:pt>
                <c:pt idx="27">
                  <c:v>26829.654791199286</c:v>
                </c:pt>
                <c:pt idx="28">
                  <c:v>26189.441531753291</c:v>
                </c:pt>
                <c:pt idx="29">
                  <c:v>26242.165588021562</c:v>
                </c:pt>
                <c:pt idx="30">
                  <c:v>32017.771761579883</c:v>
                </c:pt>
                <c:pt idx="31">
                  <c:v>31747.723824164539</c:v>
                </c:pt>
                <c:pt idx="32">
                  <c:v>30805.833584025397</c:v>
                </c:pt>
                <c:pt idx="33">
                  <c:v>30230.7807579898</c:v>
                </c:pt>
                <c:pt idx="34">
                  <c:v>29756.269268232219</c:v>
                </c:pt>
                <c:pt idx="35">
                  <c:v>33996.464196938941</c:v>
                </c:pt>
                <c:pt idx="36">
                  <c:v>33873.5435740877</c:v>
                </c:pt>
                <c:pt idx="37">
                  <c:v>33084.910516551798</c:v>
                </c:pt>
                <c:pt idx="38">
                  <c:v>33908.404632668942</c:v>
                </c:pt>
                <c:pt idx="39">
                  <c:v>33082.688104881265</c:v>
                </c:pt>
                <c:pt idx="40">
                  <c:v>35003.353989611314</c:v>
                </c:pt>
                <c:pt idx="41">
                  <c:v>36035.064212080877</c:v>
                </c:pt>
                <c:pt idx="42">
                  <c:v>36830.199814452477</c:v>
                </c:pt>
                <c:pt idx="43">
                  <c:v>37115.472115267497</c:v>
                </c:pt>
                <c:pt idx="44">
                  <c:v>36996.062182105932</c:v>
                </c:pt>
                <c:pt idx="45">
                  <c:v>37250.267747167956</c:v>
                </c:pt>
                <c:pt idx="46">
                  <c:v>37663.981965100393</c:v>
                </c:pt>
                <c:pt idx="47">
                  <c:v>37275.401210966666</c:v>
                </c:pt>
                <c:pt idx="48">
                  <c:v>37306.320937792923</c:v>
                </c:pt>
                <c:pt idx="49">
                  <c:v>37361.490034437149</c:v>
                </c:pt>
                <c:pt idx="50">
                  <c:v>34483.872509160668</c:v>
                </c:pt>
                <c:pt idx="51">
                  <c:v>35777.12358352758</c:v>
                </c:pt>
                <c:pt idx="52">
                  <c:v>36018.784878202401</c:v>
                </c:pt>
                <c:pt idx="53">
                  <c:v>35304.033541311474</c:v>
                </c:pt>
                <c:pt idx="54">
                  <c:v>35392.775155147756</c:v>
                </c:pt>
                <c:pt idx="55">
                  <c:v>26197.518544237115</c:v>
                </c:pt>
                <c:pt idx="56">
                  <c:v>27282.938661684133</c:v>
                </c:pt>
                <c:pt idx="57">
                  <c:v>26897.076830931444</c:v>
                </c:pt>
                <c:pt idx="58">
                  <c:v>26545.015039982307</c:v>
                </c:pt>
                <c:pt idx="59">
                  <c:v>27418.041336145285</c:v>
                </c:pt>
                <c:pt idx="60">
                  <c:v>10873.467169888487</c:v>
                </c:pt>
                <c:pt idx="61">
                  <c:v>10893.755653568422</c:v>
                </c:pt>
                <c:pt idx="62">
                  <c:v>10568.520440404393</c:v>
                </c:pt>
                <c:pt idx="63">
                  <c:v>10656.23493985477</c:v>
                </c:pt>
                <c:pt idx="64">
                  <c:v>10699.630035356984</c:v>
                </c:pt>
                <c:pt idx="65">
                  <c:v>2354.7635781111198</c:v>
                </c:pt>
                <c:pt idx="66">
                  <c:v>2274.0193082607179</c:v>
                </c:pt>
                <c:pt idx="67">
                  <c:v>2437.6972788472972</c:v>
                </c:pt>
                <c:pt idx="68">
                  <c:v>2568.7892106853342</c:v>
                </c:pt>
                <c:pt idx="69">
                  <c:v>2559.7618919361253</c:v>
                </c:pt>
                <c:pt idx="70">
                  <c:v>705.26830892424982</c:v>
                </c:pt>
                <c:pt idx="71">
                  <c:v>761.9753684634378</c:v>
                </c:pt>
                <c:pt idx="72">
                  <c:v>797.50375903407587</c:v>
                </c:pt>
                <c:pt idx="73">
                  <c:v>741.50202706198604</c:v>
                </c:pt>
                <c:pt idx="74">
                  <c:v>851.05669034036771</c:v>
                </c:pt>
                <c:pt idx="75">
                  <c:v>319.11358337319575</c:v>
                </c:pt>
                <c:pt idx="76">
                  <c:v>271.07275660574521</c:v>
                </c:pt>
                <c:pt idx="77">
                  <c:v>286.69393285196708</c:v>
                </c:pt>
                <c:pt idx="78">
                  <c:v>269.91127269048155</c:v>
                </c:pt>
                <c:pt idx="79">
                  <c:v>252.26377888444293</c:v>
                </c:pt>
                <c:pt idx="80">
                  <c:v>2.1926779528508122</c:v>
                </c:pt>
                <c:pt idx="82">
                  <c:v>10623.282918484991</c:v>
                </c:pt>
                <c:pt idx="83">
                  <c:v>10623.282890224093</c:v>
                </c:pt>
                <c:pt idx="84">
                  <c:v>10623.28338630106</c:v>
                </c:pt>
                <c:pt idx="85">
                  <c:v>10623.282449968874</c:v>
                </c:pt>
                <c:pt idx="86">
                  <c:v>17063.098917385087</c:v>
                </c:pt>
                <c:pt idx="87">
                  <c:v>17063.101990368552</c:v>
                </c:pt>
                <c:pt idx="88">
                  <c:v>17063.0985512884</c:v>
                </c:pt>
                <c:pt idx="89">
                  <c:v>17063.100284942884</c:v>
                </c:pt>
                <c:pt idx="90">
                  <c:v>20629.870878276291</c:v>
                </c:pt>
                <c:pt idx="91">
                  <c:v>20629.870755460382</c:v>
                </c:pt>
                <c:pt idx="92">
                  <c:v>20629.875131307028</c:v>
                </c:pt>
                <c:pt idx="93">
                  <c:v>20629.867165411837</c:v>
                </c:pt>
                <c:pt idx="94">
                  <c:v>23897.541159369001</c:v>
                </c:pt>
                <c:pt idx="95">
                  <c:v>23897.545103555552</c:v>
                </c:pt>
                <c:pt idx="96">
                  <c:v>23897.548794586823</c:v>
                </c:pt>
                <c:pt idx="97">
                  <c:v>23897.541251996616</c:v>
                </c:pt>
                <c:pt idx="98">
                  <c:v>23897.539617692131</c:v>
                </c:pt>
                <c:pt idx="99">
                  <c:v>22018.759847546116</c:v>
                </c:pt>
                <c:pt idx="100">
                  <c:v>20827.945451613232</c:v>
                </c:pt>
                <c:pt idx="101">
                  <c:v>19036.25119531446</c:v>
                </c:pt>
                <c:pt idx="102">
                  <c:v>18197.726859445949</c:v>
                </c:pt>
                <c:pt idx="103">
                  <c:v>18051.161544951483</c:v>
                </c:pt>
                <c:pt idx="104">
                  <c:v>19518.462078432556</c:v>
                </c:pt>
                <c:pt idx="105">
                  <c:v>19387.280054548763</c:v>
                </c:pt>
                <c:pt idx="106">
                  <c:v>19196.366545772245</c:v>
                </c:pt>
                <c:pt idx="107">
                  <c:v>19265.964516936365</c:v>
                </c:pt>
                <c:pt idx="108">
                  <c:v>20968.218196125326</c:v>
                </c:pt>
                <c:pt idx="109">
                  <c:v>20731.97236828645</c:v>
                </c:pt>
                <c:pt idx="110">
                  <c:v>20482.30332073446</c:v>
                </c:pt>
                <c:pt idx="111">
                  <c:v>20344.16258236855</c:v>
                </c:pt>
                <c:pt idx="112">
                  <c:v>20736.870427153663</c:v>
                </c:pt>
                <c:pt idx="113">
                  <c:v>20401.69906046828</c:v>
                </c:pt>
                <c:pt idx="114">
                  <c:v>20463.545790399789</c:v>
                </c:pt>
                <c:pt idx="115">
                  <c:v>20347.783284702433</c:v>
                </c:pt>
                <c:pt idx="116">
                  <c:v>20192.182140494282</c:v>
                </c:pt>
                <c:pt idx="117">
                  <c:v>20900.785130611705</c:v>
                </c:pt>
                <c:pt idx="118">
                  <c:v>20898.267887566319</c:v>
                </c:pt>
                <c:pt idx="119">
                  <c:v>20866.138537100534</c:v>
                </c:pt>
                <c:pt idx="120">
                  <c:v>20786.671178558092</c:v>
                </c:pt>
                <c:pt idx="121">
                  <c:v>20758.927786763154</c:v>
                </c:pt>
                <c:pt idx="122">
                  <c:v>20939.96715631265</c:v>
                </c:pt>
                <c:pt idx="123">
                  <c:v>20961.573722622874</c:v>
                </c:pt>
                <c:pt idx="124">
                  <c:v>21134.329627369418</c:v>
                </c:pt>
                <c:pt idx="125">
                  <c:v>21245.411008911407</c:v>
                </c:pt>
                <c:pt idx="126">
                  <c:v>21220.320240778947</c:v>
                </c:pt>
                <c:pt idx="127">
                  <c:v>21446.560197731174</c:v>
                </c:pt>
                <c:pt idx="128">
                  <c:v>21757.252031952754</c:v>
                </c:pt>
                <c:pt idx="129">
                  <c:v>21934.184014075556</c:v>
                </c:pt>
                <c:pt idx="130">
                  <c:v>22112.534414606875</c:v>
                </c:pt>
                <c:pt idx="131">
                  <c:v>22438.44346981146</c:v>
                </c:pt>
                <c:pt idx="132">
                  <c:v>23185.120863862539</c:v>
                </c:pt>
                <c:pt idx="133">
                  <c:v>23206.580311064045</c:v>
                </c:pt>
                <c:pt idx="134">
                  <c:v>23230.28109488442</c:v>
                </c:pt>
                <c:pt idx="135">
                  <c:v>23361.197497650817</c:v>
                </c:pt>
                <c:pt idx="136">
                  <c:v>23559.858146438943</c:v>
                </c:pt>
                <c:pt idx="137">
                  <c:v>25094.321672882408</c:v>
                </c:pt>
                <c:pt idx="138">
                  <c:v>24852.093167044022</c:v>
                </c:pt>
                <c:pt idx="139">
                  <c:v>25024.737467522118</c:v>
                </c:pt>
                <c:pt idx="140">
                  <c:v>25307.246167349695</c:v>
                </c:pt>
                <c:pt idx="141">
                  <c:v>24990.752481225394</c:v>
                </c:pt>
                <c:pt idx="142">
                  <c:v>26466.49524085996</c:v>
                </c:pt>
                <c:pt idx="143">
                  <c:v>26661.753425133658</c:v>
                </c:pt>
                <c:pt idx="144">
                  <c:v>26913.478716654892</c:v>
                </c:pt>
                <c:pt idx="145">
                  <c:v>26675.834542329987</c:v>
                </c:pt>
                <c:pt idx="146">
                  <c:v>26697.857111242276</c:v>
                </c:pt>
                <c:pt idx="147">
                  <c:v>27092.904060044882</c:v>
                </c:pt>
                <c:pt idx="148">
                  <c:v>27289.777707400244</c:v>
                </c:pt>
                <c:pt idx="149">
                  <c:v>27022.932448330226</c:v>
                </c:pt>
                <c:pt idx="150">
                  <c:v>26786.366526433674</c:v>
                </c:pt>
                <c:pt idx="151">
                  <c:v>26827.281056582855</c:v>
                </c:pt>
                <c:pt idx="152">
                  <c:v>26393.679381584912</c:v>
                </c:pt>
                <c:pt idx="153">
                  <c:v>26302.449646510577</c:v>
                </c:pt>
                <c:pt idx="154">
                  <c:v>26176.295727925961</c:v>
                </c:pt>
                <c:pt idx="155">
                  <c:v>26587.338001238015</c:v>
                </c:pt>
                <c:pt idx="156">
                  <c:v>26123.60432681406</c:v>
                </c:pt>
                <c:pt idx="157">
                  <c:v>25102.676171242842</c:v>
                </c:pt>
                <c:pt idx="158">
                  <c:v>25409.381330108896</c:v>
                </c:pt>
                <c:pt idx="159">
                  <c:v>25306.705634246271</c:v>
                </c:pt>
                <c:pt idx="160">
                  <c:v>25765.052339469545</c:v>
                </c:pt>
                <c:pt idx="161">
                  <c:v>25978.034962785052</c:v>
                </c:pt>
                <c:pt idx="162">
                  <c:v>26001.711143037333</c:v>
                </c:pt>
              </c:numCache>
            </c:numRef>
          </c:val>
          <c:smooth val="0"/>
          <c:extLst>
            <c:ext xmlns:c16="http://schemas.microsoft.com/office/drawing/2014/chart" uri="{C3380CC4-5D6E-409C-BE32-E72D297353CC}">
              <c16:uniqueId val="{00000002-E503-44E7-A10F-1B0C50AFDE4B}"/>
            </c:ext>
          </c:extLst>
        </c:ser>
        <c:ser>
          <c:idx val="3"/>
          <c:order val="3"/>
          <c:tx>
            <c:strRef>
              <c:f>AT!$B$6</c:f>
              <c:strCache>
                <c:ptCount val="1"/>
                <c:pt idx="0">
                  <c:v>Education High</c:v>
                </c:pt>
              </c:strCache>
            </c:strRef>
          </c:tx>
          <c:spPr>
            <a:ln w="28575" cap="rnd">
              <a:solidFill>
                <a:srgbClr val="92D050"/>
              </a:solidFill>
              <a:round/>
            </a:ln>
            <a:effectLst/>
          </c:spPr>
          <c:marker>
            <c:symbol val="none"/>
          </c:marker>
          <c:cat>
            <c:multiLvlStrRef>
              <c:f>AT!$C$1:$FI$2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Labor Income (YL)</c:v>
                  </c:pt>
                  <c:pt idx="82">
                    <c:v>Total Consumption (C)</c:v>
                  </c:pt>
                </c:lvl>
              </c:multiLvlStrCache>
            </c:multiLvlStrRef>
          </c:cat>
          <c:val>
            <c:numRef>
              <c:f>AT!$C$6:$FI$6</c:f>
              <c:numCache>
                <c:formatCode>General</c:formatCode>
                <c:ptCount val="163"/>
                <c:pt idx="0">
                  <c:v>0</c:v>
                </c:pt>
                <c:pt idx="1">
                  <c:v>0</c:v>
                </c:pt>
                <c:pt idx="2">
                  <c:v>0</c:v>
                </c:pt>
                <c:pt idx="3">
                  <c:v>0</c:v>
                </c:pt>
                <c:pt idx="4">
                  <c:v>0</c:v>
                </c:pt>
                <c:pt idx="5">
                  <c:v>0</c:v>
                </c:pt>
                <c:pt idx="6">
                  <c:v>0</c:v>
                </c:pt>
                <c:pt idx="7">
                  <c:v>0</c:v>
                </c:pt>
                <c:pt idx="8">
                  <c:v>0</c:v>
                </c:pt>
                <c:pt idx="9">
                  <c:v>0</c:v>
                </c:pt>
                <c:pt idx="10">
                  <c:v>0</c:v>
                </c:pt>
                <c:pt idx="11">
                  <c:v>0</c:v>
                </c:pt>
                <c:pt idx="12">
                  <c:v>964.25617107437733</c:v>
                </c:pt>
                <c:pt idx="13">
                  <c:v>964.25616106702319</c:v>
                </c:pt>
                <c:pt idx="14">
                  <c:v>964.25623050656657</c:v>
                </c:pt>
                <c:pt idx="15">
                  <c:v>964.25611059133246</c:v>
                </c:pt>
                <c:pt idx="16">
                  <c:v>964.25611345406219</c:v>
                </c:pt>
                <c:pt idx="17">
                  <c:v>2556.2205832031773</c:v>
                </c:pt>
                <c:pt idx="18">
                  <c:v>2556.2201265162016</c:v>
                </c:pt>
                <c:pt idx="19">
                  <c:v>2556.2206804819398</c:v>
                </c:pt>
                <c:pt idx="20">
                  <c:v>2556.2207624792741</c:v>
                </c:pt>
                <c:pt idx="21">
                  <c:v>2556.2195838227926</c:v>
                </c:pt>
                <c:pt idx="22">
                  <c:v>24181.005032145582</c:v>
                </c:pt>
                <c:pt idx="23">
                  <c:v>27931.310118509831</c:v>
                </c:pt>
                <c:pt idx="24">
                  <c:v>28047.148054529924</c:v>
                </c:pt>
                <c:pt idx="25">
                  <c:v>29856.836436872196</c:v>
                </c:pt>
                <c:pt idx="26">
                  <c:v>34135.075074573746</c:v>
                </c:pt>
                <c:pt idx="27">
                  <c:v>33244.359527201887</c:v>
                </c:pt>
                <c:pt idx="28">
                  <c:v>31403.711906478555</c:v>
                </c:pt>
                <c:pt idx="29">
                  <c:v>31542.94977115557</c:v>
                </c:pt>
                <c:pt idx="30">
                  <c:v>42512.195948122913</c:v>
                </c:pt>
                <c:pt idx="31">
                  <c:v>39307.578251767191</c:v>
                </c:pt>
                <c:pt idx="32">
                  <c:v>39178.974340411492</c:v>
                </c:pt>
                <c:pt idx="33">
                  <c:v>42625.063903942297</c:v>
                </c:pt>
                <c:pt idx="34">
                  <c:v>42016.024960880794</c:v>
                </c:pt>
                <c:pt idx="35">
                  <c:v>48557.875227729106</c:v>
                </c:pt>
                <c:pt idx="36">
                  <c:v>51069.573003313795</c:v>
                </c:pt>
                <c:pt idx="37">
                  <c:v>51008.03119937388</c:v>
                </c:pt>
                <c:pt idx="38">
                  <c:v>50727.001243438441</c:v>
                </c:pt>
                <c:pt idx="39">
                  <c:v>53530.95611414493</c:v>
                </c:pt>
                <c:pt idx="40">
                  <c:v>59319.629975112257</c:v>
                </c:pt>
                <c:pt idx="41">
                  <c:v>57915.383882000053</c:v>
                </c:pt>
                <c:pt idx="42">
                  <c:v>54220.392220205147</c:v>
                </c:pt>
                <c:pt idx="43">
                  <c:v>53570.150129139292</c:v>
                </c:pt>
                <c:pt idx="44">
                  <c:v>55999.884265627959</c:v>
                </c:pt>
                <c:pt idx="45">
                  <c:v>60094.131393794029</c:v>
                </c:pt>
                <c:pt idx="46">
                  <c:v>61417.066736157416</c:v>
                </c:pt>
                <c:pt idx="47">
                  <c:v>59700.728128860399</c:v>
                </c:pt>
                <c:pt idx="48">
                  <c:v>57969.167005520976</c:v>
                </c:pt>
                <c:pt idx="49">
                  <c:v>61756.251558002026</c:v>
                </c:pt>
                <c:pt idx="50">
                  <c:v>63327.816037617362</c:v>
                </c:pt>
                <c:pt idx="51">
                  <c:v>61476.358577795487</c:v>
                </c:pt>
                <c:pt idx="52">
                  <c:v>63939.173768119676</c:v>
                </c:pt>
                <c:pt idx="53">
                  <c:v>65880.245118843421</c:v>
                </c:pt>
                <c:pt idx="54">
                  <c:v>64303.039259236262</c:v>
                </c:pt>
                <c:pt idx="55">
                  <c:v>51075.279525521575</c:v>
                </c:pt>
                <c:pt idx="56">
                  <c:v>51998.781313050727</c:v>
                </c:pt>
                <c:pt idx="57">
                  <c:v>52505.832786147526</c:v>
                </c:pt>
                <c:pt idx="58">
                  <c:v>53107.738916913389</c:v>
                </c:pt>
                <c:pt idx="59">
                  <c:v>53759.173500918674</c:v>
                </c:pt>
                <c:pt idx="60">
                  <c:v>25260.560634855356</c:v>
                </c:pt>
                <c:pt idx="61">
                  <c:v>26483.458041220263</c:v>
                </c:pt>
                <c:pt idx="62">
                  <c:v>24889.663278147098</c:v>
                </c:pt>
                <c:pt idx="63">
                  <c:v>24163.464721515302</c:v>
                </c:pt>
                <c:pt idx="64">
                  <c:v>27278.351333937881</c:v>
                </c:pt>
                <c:pt idx="65">
                  <c:v>9016.0612130691607</c:v>
                </c:pt>
                <c:pt idx="66">
                  <c:v>9090.2196052238178</c:v>
                </c:pt>
                <c:pt idx="67">
                  <c:v>8352.8053020523075</c:v>
                </c:pt>
                <c:pt idx="68">
                  <c:v>8051.6600219836491</c:v>
                </c:pt>
                <c:pt idx="69">
                  <c:v>8497.1644652045416</c:v>
                </c:pt>
                <c:pt idx="70">
                  <c:v>3114.0972012156553</c:v>
                </c:pt>
                <c:pt idx="71">
                  <c:v>3388.1366696111163</c:v>
                </c:pt>
                <c:pt idx="72">
                  <c:v>3689.9213353240834</c:v>
                </c:pt>
                <c:pt idx="73">
                  <c:v>3648.520314226676</c:v>
                </c:pt>
                <c:pt idx="74">
                  <c:v>3425.2650578346475</c:v>
                </c:pt>
                <c:pt idx="75">
                  <c:v>1829.7049872919833</c:v>
                </c:pt>
                <c:pt idx="76">
                  <c:v>2350.5924178773848</c:v>
                </c:pt>
                <c:pt idx="77">
                  <c:v>2041.4298454208918</c:v>
                </c:pt>
                <c:pt idx="78">
                  <c:v>1836.508029806191</c:v>
                </c:pt>
                <c:pt idx="79">
                  <c:v>2054.1726869504878</c:v>
                </c:pt>
                <c:pt idx="80">
                  <c:v>140.00435234000753</c:v>
                </c:pt>
                <c:pt idx="82">
                  <c:v>12306.580837497386</c:v>
                </c:pt>
                <c:pt idx="83">
                  <c:v>12306.580877687295</c:v>
                </c:pt>
                <c:pt idx="84">
                  <c:v>12306.580854490956</c:v>
                </c:pt>
                <c:pt idx="85">
                  <c:v>12306.58081559313</c:v>
                </c:pt>
                <c:pt idx="86">
                  <c:v>18882.480651805134</c:v>
                </c:pt>
                <c:pt idx="87">
                  <c:v>18882.482059385213</c:v>
                </c:pt>
                <c:pt idx="88">
                  <c:v>18882.485920262305</c:v>
                </c:pt>
                <c:pt idx="89">
                  <c:v>18882.480024372569</c:v>
                </c:pt>
                <c:pt idx="90">
                  <c:v>22690.31600407483</c:v>
                </c:pt>
                <c:pt idx="91">
                  <c:v>22690.311629168773</c:v>
                </c:pt>
                <c:pt idx="92">
                  <c:v>22690.316174083349</c:v>
                </c:pt>
                <c:pt idx="93">
                  <c:v>22690.311538582682</c:v>
                </c:pt>
                <c:pt idx="94">
                  <c:v>26281.402242519132</c:v>
                </c:pt>
                <c:pt idx="95">
                  <c:v>26281.407159154118</c:v>
                </c:pt>
                <c:pt idx="96">
                  <c:v>26281.418561074417</c:v>
                </c:pt>
                <c:pt idx="97">
                  <c:v>26281.395252340524</c:v>
                </c:pt>
                <c:pt idx="98">
                  <c:v>26281.410029785828</c:v>
                </c:pt>
                <c:pt idx="99">
                  <c:v>24141.695143046196</c:v>
                </c:pt>
                <c:pt idx="100">
                  <c:v>24141.708113052304</c:v>
                </c:pt>
                <c:pt idx="101">
                  <c:v>24141.708662829431</c:v>
                </c:pt>
                <c:pt idx="102">
                  <c:v>24141.678128450905</c:v>
                </c:pt>
                <c:pt idx="103">
                  <c:v>24141.701337693863</c:v>
                </c:pt>
                <c:pt idx="104">
                  <c:v>22081.15120133747</c:v>
                </c:pt>
                <c:pt idx="105">
                  <c:v>21328.569157080834</c:v>
                </c:pt>
                <c:pt idx="106">
                  <c:v>20870.702562427447</c:v>
                </c:pt>
                <c:pt idx="107">
                  <c:v>20657.717359948052</c:v>
                </c:pt>
                <c:pt idx="108">
                  <c:v>25572.915564927989</c:v>
                </c:pt>
                <c:pt idx="109">
                  <c:v>25287.824584743095</c:v>
                </c:pt>
                <c:pt idx="110">
                  <c:v>24962.613807587095</c:v>
                </c:pt>
                <c:pt idx="111">
                  <c:v>24896.575835689862</c:v>
                </c:pt>
                <c:pt idx="112">
                  <c:v>26151.196925569944</c:v>
                </c:pt>
                <c:pt idx="113">
                  <c:v>25795.837639297795</c:v>
                </c:pt>
                <c:pt idx="114">
                  <c:v>25061.900776040253</c:v>
                </c:pt>
                <c:pt idx="115">
                  <c:v>25122.096758471005</c:v>
                </c:pt>
                <c:pt idx="116">
                  <c:v>25365.104176166999</c:v>
                </c:pt>
                <c:pt idx="117">
                  <c:v>26180.300450422128</c:v>
                </c:pt>
                <c:pt idx="118">
                  <c:v>25610.111985925399</c:v>
                </c:pt>
                <c:pt idx="119">
                  <c:v>25188.836923824783</c:v>
                </c:pt>
                <c:pt idx="120">
                  <c:v>25644.050853378565</c:v>
                </c:pt>
                <c:pt idx="121">
                  <c:v>25583.341631717041</c:v>
                </c:pt>
                <c:pt idx="122">
                  <c:v>25192.408523720464</c:v>
                </c:pt>
                <c:pt idx="123">
                  <c:v>25556.321638279333</c:v>
                </c:pt>
                <c:pt idx="124">
                  <c:v>25208.419586800414</c:v>
                </c:pt>
                <c:pt idx="125">
                  <c:v>25002.918357250233</c:v>
                </c:pt>
                <c:pt idx="126">
                  <c:v>25527.364276050965</c:v>
                </c:pt>
                <c:pt idx="127">
                  <c:v>25821.908128677322</c:v>
                </c:pt>
                <c:pt idx="128">
                  <c:v>25625.032528408887</c:v>
                </c:pt>
                <c:pt idx="129">
                  <c:v>25733.949040245509</c:v>
                </c:pt>
                <c:pt idx="130">
                  <c:v>26531.45436286087</c:v>
                </c:pt>
                <c:pt idx="131">
                  <c:v>26934.621383372185</c:v>
                </c:pt>
                <c:pt idx="132">
                  <c:v>27991.154239867745</c:v>
                </c:pt>
                <c:pt idx="133">
                  <c:v>28527.134989191305</c:v>
                </c:pt>
                <c:pt idx="134">
                  <c:v>28755.938822076936</c:v>
                </c:pt>
                <c:pt idx="135">
                  <c:v>28781.891195651631</c:v>
                </c:pt>
                <c:pt idx="136">
                  <c:v>28880.802899746173</c:v>
                </c:pt>
                <c:pt idx="137">
                  <c:v>30319.542763607038</c:v>
                </c:pt>
                <c:pt idx="138">
                  <c:v>30837.233500086317</c:v>
                </c:pt>
                <c:pt idx="139">
                  <c:v>30971.85586978056</c:v>
                </c:pt>
                <c:pt idx="140">
                  <c:v>31189.936957115598</c:v>
                </c:pt>
                <c:pt idx="141">
                  <c:v>30912.231989741624</c:v>
                </c:pt>
                <c:pt idx="142">
                  <c:v>31049.617901462927</c:v>
                </c:pt>
                <c:pt idx="143">
                  <c:v>30963.494267473841</c:v>
                </c:pt>
                <c:pt idx="144">
                  <c:v>31277.18025258663</c:v>
                </c:pt>
                <c:pt idx="145">
                  <c:v>31601.701666001678</c:v>
                </c:pt>
                <c:pt idx="146">
                  <c:v>30818.854435901263</c:v>
                </c:pt>
                <c:pt idx="147">
                  <c:v>31590.386983426208</c:v>
                </c:pt>
                <c:pt idx="148">
                  <c:v>31608.197426811887</c:v>
                </c:pt>
                <c:pt idx="149">
                  <c:v>31984.466747579158</c:v>
                </c:pt>
                <c:pt idx="150">
                  <c:v>32381.968468183859</c:v>
                </c:pt>
                <c:pt idx="151">
                  <c:v>32248.476204566508</c:v>
                </c:pt>
                <c:pt idx="152">
                  <c:v>34252.843761783835</c:v>
                </c:pt>
                <c:pt idx="153">
                  <c:v>33462.070235787178</c:v>
                </c:pt>
                <c:pt idx="154">
                  <c:v>32634.850039098616</c:v>
                </c:pt>
                <c:pt idx="155">
                  <c:v>33165.273534616608</c:v>
                </c:pt>
                <c:pt idx="156">
                  <c:v>33940.753441665889</c:v>
                </c:pt>
                <c:pt idx="157">
                  <c:v>34702.637231524895</c:v>
                </c:pt>
                <c:pt idx="158">
                  <c:v>33380.790465710124</c:v>
                </c:pt>
                <c:pt idx="159">
                  <c:v>34725.438645609502</c:v>
                </c:pt>
                <c:pt idx="160">
                  <c:v>35642.444337916895</c:v>
                </c:pt>
                <c:pt idx="161">
                  <c:v>34111.147887413317</c:v>
                </c:pt>
                <c:pt idx="162">
                  <c:v>34358.396637882666</c:v>
                </c:pt>
              </c:numCache>
            </c:numRef>
          </c:val>
          <c:smooth val="0"/>
          <c:extLst>
            <c:ext xmlns:c16="http://schemas.microsoft.com/office/drawing/2014/chart" uri="{C3380CC4-5D6E-409C-BE32-E72D297353CC}">
              <c16:uniqueId val="{00000003-E503-44E7-A10F-1B0C50AFDE4B}"/>
            </c:ext>
          </c:extLst>
        </c:ser>
        <c:dLbls>
          <c:showLegendKey val="0"/>
          <c:showVal val="0"/>
          <c:showCatName val="0"/>
          <c:showSerName val="0"/>
          <c:showPercent val="0"/>
          <c:showBubbleSize val="0"/>
        </c:dLbls>
        <c:smooth val="0"/>
        <c:axId val="218263295"/>
        <c:axId val="278061023"/>
      </c:lineChart>
      <c:catAx>
        <c:axId val="218263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278061023"/>
        <c:crosses val="autoZero"/>
        <c:auto val="1"/>
        <c:lblAlgn val="ctr"/>
        <c:lblOffset val="100"/>
        <c:noMultiLvlLbl val="0"/>
      </c:catAx>
      <c:valAx>
        <c:axId val="278061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218263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A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a:t>Labour Income and Total</a:t>
            </a:r>
            <a:r>
              <a:rPr lang="de-AT" baseline="0"/>
              <a:t> Consumption</a:t>
            </a:r>
            <a:br>
              <a:rPr lang="de-AT" baseline="0"/>
            </a:br>
            <a:r>
              <a:rPr lang="de-AT" baseline="0"/>
              <a:t>SPAIN 2010</a:t>
            </a:r>
            <a:endParaRPr lang="de-A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lineChart>
        <c:grouping val="standard"/>
        <c:varyColors val="0"/>
        <c:ser>
          <c:idx val="0"/>
          <c:order val="0"/>
          <c:tx>
            <c:strRef>
              <c:f>ES!$B$3</c:f>
              <c:strCache>
                <c:ptCount val="1"/>
                <c:pt idx="0">
                  <c:v>Average</c:v>
                </c:pt>
              </c:strCache>
            </c:strRef>
          </c:tx>
          <c:spPr>
            <a:ln w="28575" cap="rnd">
              <a:solidFill>
                <a:schemeClr val="bg1">
                  <a:lumMod val="50000"/>
                </a:schemeClr>
              </a:solidFill>
              <a:round/>
            </a:ln>
            <a:effectLst/>
          </c:spPr>
          <c:marker>
            <c:symbol val="none"/>
          </c:marker>
          <c:cat>
            <c:multiLvlStrRef>
              <c:f>ES!$C$1:$FI$2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Labor Income (YL)</c:v>
                  </c:pt>
                  <c:pt idx="82">
                    <c:v>Total Consumption (C)</c:v>
                  </c:pt>
                </c:lvl>
              </c:multiLvlStrCache>
            </c:multiLvlStrRef>
          </c:cat>
          <c:val>
            <c:numRef>
              <c:f>ES!$C$3:$FI$3</c:f>
              <c:numCache>
                <c:formatCode>General</c:formatCode>
                <c:ptCount val="163"/>
                <c:pt idx="0">
                  <c:v>0</c:v>
                </c:pt>
                <c:pt idx="1">
                  <c:v>0</c:v>
                </c:pt>
                <c:pt idx="2">
                  <c:v>0</c:v>
                </c:pt>
                <c:pt idx="3">
                  <c:v>0</c:v>
                </c:pt>
                <c:pt idx="4">
                  <c:v>0</c:v>
                </c:pt>
                <c:pt idx="5">
                  <c:v>0</c:v>
                </c:pt>
                <c:pt idx="6">
                  <c:v>0</c:v>
                </c:pt>
                <c:pt idx="7">
                  <c:v>0</c:v>
                </c:pt>
                <c:pt idx="8">
                  <c:v>0</c:v>
                </c:pt>
                <c:pt idx="9">
                  <c:v>0</c:v>
                </c:pt>
                <c:pt idx="10">
                  <c:v>0</c:v>
                </c:pt>
                <c:pt idx="11">
                  <c:v>0</c:v>
                </c:pt>
                <c:pt idx="12">
                  <c:v>7.7493308538644063</c:v>
                </c:pt>
                <c:pt idx="13">
                  <c:v>7.7456978699686054</c:v>
                </c:pt>
                <c:pt idx="14">
                  <c:v>7.9029585064124532</c:v>
                </c:pt>
                <c:pt idx="15">
                  <c:v>7.9207128941606335</c:v>
                </c:pt>
                <c:pt idx="16">
                  <c:v>7.9071164315782898</c:v>
                </c:pt>
                <c:pt idx="17">
                  <c:v>1542.6847298422888</c:v>
                </c:pt>
                <c:pt idx="18">
                  <c:v>2093.4355612105383</c:v>
                </c:pt>
                <c:pt idx="19">
                  <c:v>2595.4047380702541</c:v>
                </c:pt>
                <c:pt idx="20">
                  <c:v>3134.6938603864464</c:v>
                </c:pt>
                <c:pt idx="21">
                  <c:v>3561.5089252468679</c:v>
                </c:pt>
                <c:pt idx="22">
                  <c:v>8750.091255072075</c:v>
                </c:pt>
                <c:pt idx="23">
                  <c:v>10586.238564393763</c:v>
                </c:pt>
                <c:pt idx="24">
                  <c:v>12547.53748203342</c:v>
                </c:pt>
                <c:pt idx="25">
                  <c:v>15529.992145782548</c:v>
                </c:pt>
                <c:pt idx="26">
                  <c:v>18779.926955435414</c:v>
                </c:pt>
                <c:pt idx="27">
                  <c:v>19436.627423750113</c:v>
                </c:pt>
                <c:pt idx="28">
                  <c:v>19943.667305597406</c:v>
                </c:pt>
                <c:pt idx="29">
                  <c:v>20221.725688403974</c:v>
                </c:pt>
                <c:pt idx="30">
                  <c:v>23006.981487855428</c:v>
                </c:pt>
                <c:pt idx="31">
                  <c:v>22928.901854215281</c:v>
                </c:pt>
                <c:pt idx="32">
                  <c:v>23332.772692185579</c:v>
                </c:pt>
                <c:pt idx="33">
                  <c:v>23894.179890856965</c:v>
                </c:pt>
                <c:pt idx="34">
                  <c:v>23586.033250032669</c:v>
                </c:pt>
                <c:pt idx="35">
                  <c:v>25015.009187667045</c:v>
                </c:pt>
                <c:pt idx="36">
                  <c:v>25051.042394353983</c:v>
                </c:pt>
                <c:pt idx="37">
                  <c:v>24091.902088652598</c:v>
                </c:pt>
                <c:pt idx="38">
                  <c:v>24130.635383763129</c:v>
                </c:pt>
                <c:pt idx="39">
                  <c:v>24602.170894977382</c:v>
                </c:pt>
                <c:pt idx="40">
                  <c:v>26047.433051547909</c:v>
                </c:pt>
                <c:pt idx="41">
                  <c:v>25308.783382630801</c:v>
                </c:pt>
                <c:pt idx="42">
                  <c:v>25450.972476907285</c:v>
                </c:pt>
                <c:pt idx="43">
                  <c:v>25819.959897410594</c:v>
                </c:pt>
                <c:pt idx="44">
                  <c:v>25328.533577535272</c:v>
                </c:pt>
                <c:pt idx="45">
                  <c:v>25964.847238845858</c:v>
                </c:pt>
                <c:pt idx="46">
                  <c:v>25136.525801959968</c:v>
                </c:pt>
                <c:pt idx="47">
                  <c:v>24399.566321498216</c:v>
                </c:pt>
                <c:pt idx="48">
                  <c:v>24430.61029039984</c:v>
                </c:pt>
                <c:pt idx="49">
                  <c:v>24928.088232393206</c:v>
                </c:pt>
                <c:pt idx="50">
                  <c:v>26074.945018841499</c:v>
                </c:pt>
                <c:pt idx="51">
                  <c:v>25601.251479442144</c:v>
                </c:pt>
                <c:pt idx="52">
                  <c:v>25490.546245749494</c:v>
                </c:pt>
                <c:pt idx="53">
                  <c:v>26040.894779012644</c:v>
                </c:pt>
                <c:pt idx="54">
                  <c:v>25322.703737507833</c:v>
                </c:pt>
                <c:pt idx="55">
                  <c:v>20795.218369072278</c:v>
                </c:pt>
                <c:pt idx="56">
                  <c:v>20532.957452391616</c:v>
                </c:pt>
                <c:pt idx="57">
                  <c:v>20452.848243613294</c:v>
                </c:pt>
                <c:pt idx="58">
                  <c:v>21280.462043961648</c:v>
                </c:pt>
                <c:pt idx="59">
                  <c:v>21000.248660275432</c:v>
                </c:pt>
                <c:pt idx="60">
                  <c:v>11008.06457277019</c:v>
                </c:pt>
                <c:pt idx="61">
                  <c:v>11029.537892140124</c:v>
                </c:pt>
                <c:pt idx="62">
                  <c:v>11176.548657652414</c:v>
                </c:pt>
                <c:pt idx="63">
                  <c:v>11155.186115596387</c:v>
                </c:pt>
                <c:pt idx="64">
                  <c:v>11397.404827819666</c:v>
                </c:pt>
                <c:pt idx="65">
                  <c:v>2313.7367909224272</c:v>
                </c:pt>
                <c:pt idx="66">
                  <c:v>2226.8456164128302</c:v>
                </c:pt>
                <c:pt idx="67">
                  <c:v>2245.5151640109598</c:v>
                </c:pt>
                <c:pt idx="68">
                  <c:v>2305.8543893491083</c:v>
                </c:pt>
                <c:pt idx="69">
                  <c:v>2188.2319859952554</c:v>
                </c:pt>
                <c:pt idx="70">
                  <c:v>499.09784242810042</c:v>
                </c:pt>
                <c:pt idx="71">
                  <c:v>511.16083663596197</c:v>
                </c:pt>
                <c:pt idx="72">
                  <c:v>514.16936315918826</c:v>
                </c:pt>
                <c:pt idx="73">
                  <c:v>494.35281777318136</c:v>
                </c:pt>
                <c:pt idx="74">
                  <c:v>485.06368492150426</c:v>
                </c:pt>
                <c:pt idx="75">
                  <c:v>447.78244697852011</c:v>
                </c:pt>
                <c:pt idx="76">
                  <c:v>452.36144064875327</c:v>
                </c:pt>
                <c:pt idx="77">
                  <c:v>434.43387895482795</c:v>
                </c:pt>
                <c:pt idx="78">
                  <c:v>409.81774914645223</c:v>
                </c:pt>
                <c:pt idx="79">
                  <c:v>396.06799981338037</c:v>
                </c:pt>
                <c:pt idx="80">
                  <c:v>65.778581152730339</c:v>
                </c:pt>
                <c:pt idx="82">
                  <c:v>10842.465791588304</c:v>
                </c:pt>
                <c:pt idx="83">
                  <c:v>10769.148824181437</c:v>
                </c:pt>
                <c:pt idx="84">
                  <c:v>10654.795086355209</c:v>
                </c:pt>
                <c:pt idx="85">
                  <c:v>10690.631256009849</c:v>
                </c:pt>
                <c:pt idx="86">
                  <c:v>12987.553024166487</c:v>
                </c:pt>
                <c:pt idx="87">
                  <c:v>12973.709737441635</c:v>
                </c:pt>
                <c:pt idx="88">
                  <c:v>12937.760016004238</c:v>
                </c:pt>
                <c:pt idx="89">
                  <c:v>12760.699488414797</c:v>
                </c:pt>
                <c:pt idx="90">
                  <c:v>14104.186483560083</c:v>
                </c:pt>
                <c:pt idx="91">
                  <c:v>14048.081765956607</c:v>
                </c:pt>
                <c:pt idx="92">
                  <c:v>14042.722550326838</c:v>
                </c:pt>
                <c:pt idx="93">
                  <c:v>13940.662449489766</c:v>
                </c:pt>
                <c:pt idx="94">
                  <c:v>16904.055365566855</c:v>
                </c:pt>
                <c:pt idx="95">
                  <c:v>16888.828990961501</c:v>
                </c:pt>
                <c:pt idx="96">
                  <c:v>16772.692485922107</c:v>
                </c:pt>
                <c:pt idx="97">
                  <c:v>16795.782907493482</c:v>
                </c:pt>
                <c:pt idx="98">
                  <c:v>16706.319328182293</c:v>
                </c:pt>
                <c:pt idx="99">
                  <c:v>18045.451441530869</c:v>
                </c:pt>
                <c:pt idx="100">
                  <c:v>17467.643961268655</c:v>
                </c:pt>
                <c:pt idx="101">
                  <c:v>16930.262150186638</c:v>
                </c:pt>
                <c:pt idx="102">
                  <c:v>16471.772480195767</c:v>
                </c:pt>
                <c:pt idx="103">
                  <c:v>16026.671009681817</c:v>
                </c:pt>
                <c:pt idx="104">
                  <c:v>16317.561556254605</c:v>
                </c:pt>
                <c:pt idx="105">
                  <c:v>16123.291659110451</c:v>
                </c:pt>
                <c:pt idx="106">
                  <c:v>15870.76552383216</c:v>
                </c:pt>
                <c:pt idx="107">
                  <c:v>15404.81813720947</c:v>
                </c:pt>
                <c:pt idx="108">
                  <c:v>15865.018517361994</c:v>
                </c:pt>
                <c:pt idx="109">
                  <c:v>15970.842542210436</c:v>
                </c:pt>
                <c:pt idx="110">
                  <c:v>16106.838716727518</c:v>
                </c:pt>
                <c:pt idx="111">
                  <c:v>16076.129814820848</c:v>
                </c:pt>
                <c:pt idx="112">
                  <c:v>16689.866039918274</c:v>
                </c:pt>
                <c:pt idx="113">
                  <c:v>16572.136365235776</c:v>
                </c:pt>
                <c:pt idx="114">
                  <c:v>16609.054443304656</c:v>
                </c:pt>
                <c:pt idx="115">
                  <c:v>16542.068360777128</c:v>
                </c:pt>
                <c:pt idx="116">
                  <c:v>16447.676166581656</c:v>
                </c:pt>
                <c:pt idx="117">
                  <c:v>16573.75602896867</c:v>
                </c:pt>
                <c:pt idx="118">
                  <c:v>16386.73510575921</c:v>
                </c:pt>
                <c:pt idx="119">
                  <c:v>16088.109252441031</c:v>
                </c:pt>
                <c:pt idx="120">
                  <c:v>15983.051124016405</c:v>
                </c:pt>
                <c:pt idx="121">
                  <c:v>15972.862272260039</c:v>
                </c:pt>
                <c:pt idx="122">
                  <c:v>16097.965206523657</c:v>
                </c:pt>
                <c:pt idx="123">
                  <c:v>16010.701627347236</c:v>
                </c:pt>
                <c:pt idx="124">
                  <c:v>15957.263318315367</c:v>
                </c:pt>
                <c:pt idx="125">
                  <c:v>15892.237685236167</c:v>
                </c:pt>
                <c:pt idx="126">
                  <c:v>15839.745035368698</c:v>
                </c:pt>
                <c:pt idx="127">
                  <c:v>16243.448211315514</c:v>
                </c:pt>
                <c:pt idx="128">
                  <c:v>16148.534845315226</c:v>
                </c:pt>
                <c:pt idx="129">
                  <c:v>15956.975442680399</c:v>
                </c:pt>
                <c:pt idx="130">
                  <c:v>16025.373125728374</c:v>
                </c:pt>
                <c:pt idx="131">
                  <c:v>16223.609133036138</c:v>
                </c:pt>
                <c:pt idx="132">
                  <c:v>16743.20332736789</c:v>
                </c:pt>
                <c:pt idx="133">
                  <c:v>16689.977621443886</c:v>
                </c:pt>
                <c:pt idx="134">
                  <c:v>16741.713958405315</c:v>
                </c:pt>
                <c:pt idx="135">
                  <c:v>16913.468907402214</c:v>
                </c:pt>
                <c:pt idx="136">
                  <c:v>16773.798720178613</c:v>
                </c:pt>
                <c:pt idx="137">
                  <c:v>17932.41130631962</c:v>
                </c:pt>
                <c:pt idx="138">
                  <c:v>17783.709532345441</c:v>
                </c:pt>
                <c:pt idx="139">
                  <c:v>17690.26904140849</c:v>
                </c:pt>
                <c:pt idx="140">
                  <c:v>17984.855830996894</c:v>
                </c:pt>
                <c:pt idx="141">
                  <c:v>17913.777824098528</c:v>
                </c:pt>
                <c:pt idx="142">
                  <c:v>18242.587339359074</c:v>
                </c:pt>
                <c:pt idx="143">
                  <c:v>18229.743898259374</c:v>
                </c:pt>
                <c:pt idx="144">
                  <c:v>18301.59334206245</c:v>
                </c:pt>
                <c:pt idx="145">
                  <c:v>18308.69684719832</c:v>
                </c:pt>
                <c:pt idx="146">
                  <c:v>18435.536563814305</c:v>
                </c:pt>
                <c:pt idx="147">
                  <c:v>18252.628750363303</c:v>
                </c:pt>
                <c:pt idx="148">
                  <c:v>18128.115658145205</c:v>
                </c:pt>
                <c:pt idx="149">
                  <c:v>18186.213068806319</c:v>
                </c:pt>
                <c:pt idx="150">
                  <c:v>18141.876650338996</c:v>
                </c:pt>
                <c:pt idx="151">
                  <c:v>17802.344390620179</c:v>
                </c:pt>
                <c:pt idx="152">
                  <c:v>16935.773148263146</c:v>
                </c:pt>
                <c:pt idx="153">
                  <c:v>17021.918031181271</c:v>
                </c:pt>
                <c:pt idx="154">
                  <c:v>17125.453841802646</c:v>
                </c:pt>
                <c:pt idx="155">
                  <c:v>17065.446961957001</c:v>
                </c:pt>
                <c:pt idx="156">
                  <c:v>16878.480256634284</c:v>
                </c:pt>
                <c:pt idx="157">
                  <c:v>16891.378334138302</c:v>
                </c:pt>
                <c:pt idx="158">
                  <c:v>17187.675986556635</c:v>
                </c:pt>
                <c:pt idx="159">
                  <c:v>17045.143149938529</c:v>
                </c:pt>
                <c:pt idx="160">
                  <c:v>17082.097662429656</c:v>
                </c:pt>
                <c:pt idx="161">
                  <c:v>17142.700761243115</c:v>
                </c:pt>
                <c:pt idx="162">
                  <c:v>16799.967169877516</c:v>
                </c:pt>
              </c:numCache>
            </c:numRef>
          </c:val>
          <c:smooth val="0"/>
          <c:extLst>
            <c:ext xmlns:c16="http://schemas.microsoft.com/office/drawing/2014/chart" uri="{C3380CC4-5D6E-409C-BE32-E72D297353CC}">
              <c16:uniqueId val="{00000000-4F2F-4733-8242-3A3EFE0185C2}"/>
            </c:ext>
          </c:extLst>
        </c:ser>
        <c:ser>
          <c:idx val="1"/>
          <c:order val="1"/>
          <c:tx>
            <c:strRef>
              <c:f>ES!$B$4</c:f>
              <c:strCache>
                <c:ptCount val="1"/>
                <c:pt idx="0">
                  <c:v>Education Low</c:v>
                </c:pt>
              </c:strCache>
            </c:strRef>
          </c:tx>
          <c:spPr>
            <a:ln w="28575" cap="rnd">
              <a:solidFill>
                <a:schemeClr val="accent2"/>
              </a:solidFill>
              <a:round/>
            </a:ln>
            <a:effectLst/>
          </c:spPr>
          <c:marker>
            <c:symbol val="none"/>
          </c:marker>
          <c:cat>
            <c:multiLvlStrRef>
              <c:f>ES!$C$1:$FI$2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Labor Income (YL)</c:v>
                  </c:pt>
                  <c:pt idx="82">
                    <c:v>Total Consumption (C)</c:v>
                  </c:pt>
                </c:lvl>
              </c:multiLvlStrCache>
            </c:multiLvlStrRef>
          </c:cat>
          <c:val>
            <c:numRef>
              <c:f>ES!$C$4:$FI$4</c:f>
              <c:numCache>
                <c:formatCode>General</c:formatCode>
                <c:ptCount val="163"/>
                <c:pt idx="0">
                  <c:v>0</c:v>
                </c:pt>
                <c:pt idx="1">
                  <c:v>0</c:v>
                </c:pt>
                <c:pt idx="2">
                  <c:v>0</c:v>
                </c:pt>
                <c:pt idx="3">
                  <c:v>0</c:v>
                </c:pt>
                <c:pt idx="4">
                  <c:v>0</c:v>
                </c:pt>
                <c:pt idx="5">
                  <c:v>0</c:v>
                </c:pt>
                <c:pt idx="6">
                  <c:v>0</c:v>
                </c:pt>
                <c:pt idx="7">
                  <c:v>0</c:v>
                </c:pt>
                <c:pt idx="8">
                  <c:v>0</c:v>
                </c:pt>
                <c:pt idx="9">
                  <c:v>0</c:v>
                </c:pt>
                <c:pt idx="10">
                  <c:v>0</c:v>
                </c:pt>
                <c:pt idx="11">
                  <c:v>0</c:v>
                </c:pt>
                <c:pt idx="12">
                  <c:v>11.440584215171869</c:v>
                </c:pt>
                <c:pt idx="13">
                  <c:v>11.440584102655754</c:v>
                </c:pt>
                <c:pt idx="14">
                  <c:v>11.440586101629862</c:v>
                </c:pt>
                <c:pt idx="15">
                  <c:v>11.440582360904029</c:v>
                </c:pt>
                <c:pt idx="16">
                  <c:v>11.440586143156679</c:v>
                </c:pt>
                <c:pt idx="17">
                  <c:v>2723.3430560321922</c:v>
                </c:pt>
                <c:pt idx="18">
                  <c:v>3761.9055589999216</c:v>
                </c:pt>
                <c:pt idx="19">
                  <c:v>4095.3761575350381</c:v>
                </c:pt>
                <c:pt idx="20">
                  <c:v>4642.067412602024</c:v>
                </c:pt>
                <c:pt idx="21">
                  <c:v>4958.8506609960314</c:v>
                </c:pt>
                <c:pt idx="22">
                  <c:v>10266.8925748767</c:v>
                </c:pt>
                <c:pt idx="23">
                  <c:v>10829.77055137392</c:v>
                </c:pt>
                <c:pt idx="24">
                  <c:v>11089.165920427629</c:v>
                </c:pt>
                <c:pt idx="25">
                  <c:v>11889.378197170721</c:v>
                </c:pt>
                <c:pt idx="26">
                  <c:v>14318.957317651995</c:v>
                </c:pt>
                <c:pt idx="27">
                  <c:v>14819.339999237431</c:v>
                </c:pt>
                <c:pt idx="28">
                  <c:v>15339.309953337086</c:v>
                </c:pt>
                <c:pt idx="29">
                  <c:v>16378.907483527419</c:v>
                </c:pt>
                <c:pt idx="30">
                  <c:v>17065.854110887205</c:v>
                </c:pt>
                <c:pt idx="31">
                  <c:v>16732.224657927014</c:v>
                </c:pt>
                <c:pt idx="32">
                  <c:v>16214.279235576521</c:v>
                </c:pt>
                <c:pt idx="33">
                  <c:v>17482.498724008397</c:v>
                </c:pt>
                <c:pt idx="34">
                  <c:v>17772.110014609221</c:v>
                </c:pt>
                <c:pt idx="35">
                  <c:v>16730.82713644144</c:v>
                </c:pt>
                <c:pt idx="36">
                  <c:v>16708.864940898537</c:v>
                </c:pt>
                <c:pt idx="37">
                  <c:v>16604.102445737535</c:v>
                </c:pt>
                <c:pt idx="38">
                  <c:v>17201.479604583834</c:v>
                </c:pt>
                <c:pt idx="39">
                  <c:v>16949.504364841589</c:v>
                </c:pt>
                <c:pt idx="40">
                  <c:v>17082.536302221088</c:v>
                </c:pt>
                <c:pt idx="41">
                  <c:v>16808.277606075091</c:v>
                </c:pt>
                <c:pt idx="42">
                  <c:v>16391.21393831175</c:v>
                </c:pt>
                <c:pt idx="43">
                  <c:v>16806.70242836581</c:v>
                </c:pt>
                <c:pt idx="44">
                  <c:v>16986.27382371479</c:v>
                </c:pt>
                <c:pt idx="45">
                  <c:v>15763.281263155528</c:v>
                </c:pt>
                <c:pt idx="46">
                  <c:v>15347.492140375482</c:v>
                </c:pt>
                <c:pt idx="47">
                  <c:v>15721.216420040219</c:v>
                </c:pt>
                <c:pt idx="48">
                  <c:v>16518.574518307949</c:v>
                </c:pt>
                <c:pt idx="49">
                  <c:v>16641.191505741317</c:v>
                </c:pt>
                <c:pt idx="50">
                  <c:v>16035.044608934861</c:v>
                </c:pt>
                <c:pt idx="51">
                  <c:v>16665.799783103292</c:v>
                </c:pt>
                <c:pt idx="52">
                  <c:v>16579.579285145541</c:v>
                </c:pt>
                <c:pt idx="53">
                  <c:v>15884.985210591607</c:v>
                </c:pt>
                <c:pt idx="54">
                  <c:v>16017.480962466389</c:v>
                </c:pt>
                <c:pt idx="55">
                  <c:v>12814.062644239113</c:v>
                </c:pt>
                <c:pt idx="56">
                  <c:v>12746.168350130398</c:v>
                </c:pt>
                <c:pt idx="57">
                  <c:v>12726.950109842252</c:v>
                </c:pt>
                <c:pt idx="58">
                  <c:v>12925.113436622632</c:v>
                </c:pt>
                <c:pt idx="59">
                  <c:v>13229.647659900131</c:v>
                </c:pt>
                <c:pt idx="60">
                  <c:v>7832.030595991273</c:v>
                </c:pt>
                <c:pt idx="61">
                  <c:v>7819.2504370499983</c:v>
                </c:pt>
                <c:pt idx="62">
                  <c:v>7719.8726437475252</c:v>
                </c:pt>
                <c:pt idx="63">
                  <c:v>7698.0509746860544</c:v>
                </c:pt>
                <c:pt idx="64">
                  <c:v>7738.6187726899743</c:v>
                </c:pt>
                <c:pt idx="65">
                  <c:v>1621.1891950326151</c:v>
                </c:pt>
                <c:pt idx="66">
                  <c:v>1636.9822356690047</c:v>
                </c:pt>
                <c:pt idx="67">
                  <c:v>1642.1377102541862</c:v>
                </c:pt>
                <c:pt idx="68">
                  <c:v>1674.4500996174472</c:v>
                </c:pt>
                <c:pt idx="69">
                  <c:v>1640.5864111582343</c:v>
                </c:pt>
                <c:pt idx="70">
                  <c:v>418.59820344460206</c:v>
                </c:pt>
                <c:pt idx="71">
                  <c:v>427.90797346569661</c:v>
                </c:pt>
                <c:pt idx="72">
                  <c:v>418.66151016640339</c:v>
                </c:pt>
                <c:pt idx="73">
                  <c:v>410.41217390200364</c:v>
                </c:pt>
                <c:pt idx="74">
                  <c:v>418.16112633018156</c:v>
                </c:pt>
                <c:pt idx="75">
                  <c:v>425.5767535613798</c:v>
                </c:pt>
                <c:pt idx="76">
                  <c:v>415.28330663876335</c:v>
                </c:pt>
                <c:pt idx="77">
                  <c:v>401.41112354972989</c:v>
                </c:pt>
                <c:pt idx="78">
                  <c:v>378.94883097041259</c:v>
                </c:pt>
                <c:pt idx="79">
                  <c:v>368.0393630693697</c:v>
                </c:pt>
                <c:pt idx="80">
                  <c:v>53.240431935213437</c:v>
                </c:pt>
                <c:pt idx="82">
                  <c:v>8356.9617754415849</c:v>
                </c:pt>
                <c:pt idx="83">
                  <c:v>8356.9617001204169</c:v>
                </c:pt>
                <c:pt idx="84">
                  <c:v>8356.9614466393141</c:v>
                </c:pt>
                <c:pt idx="85">
                  <c:v>8356.9621265138176</c:v>
                </c:pt>
                <c:pt idx="86">
                  <c:v>10899.054943117006</c:v>
                </c:pt>
                <c:pt idx="87">
                  <c:v>10899.052602638429</c:v>
                </c:pt>
                <c:pt idx="88">
                  <c:v>10899.056290843349</c:v>
                </c:pt>
                <c:pt idx="89">
                  <c:v>10899.053319237415</c:v>
                </c:pt>
                <c:pt idx="90">
                  <c:v>12155.92605288372</c:v>
                </c:pt>
                <c:pt idx="91">
                  <c:v>12155.920056051673</c:v>
                </c:pt>
                <c:pt idx="92">
                  <c:v>12155.920079080461</c:v>
                </c:pt>
                <c:pt idx="93">
                  <c:v>12155.925704253981</c:v>
                </c:pt>
                <c:pt idx="94">
                  <c:v>14736.174820161174</c:v>
                </c:pt>
                <c:pt idx="95">
                  <c:v>14736.168734337141</c:v>
                </c:pt>
                <c:pt idx="96">
                  <c:v>14736.174688446414</c:v>
                </c:pt>
                <c:pt idx="97">
                  <c:v>14736.172099289808</c:v>
                </c:pt>
                <c:pt idx="98">
                  <c:v>14736.17068289792</c:v>
                </c:pt>
                <c:pt idx="99">
                  <c:v>15227.506421194283</c:v>
                </c:pt>
                <c:pt idx="100">
                  <c:v>14408.271516124423</c:v>
                </c:pt>
                <c:pt idx="101">
                  <c:v>14106.049925686726</c:v>
                </c:pt>
                <c:pt idx="102">
                  <c:v>13700.089778157158</c:v>
                </c:pt>
                <c:pt idx="103">
                  <c:v>13548.675357521432</c:v>
                </c:pt>
                <c:pt idx="104">
                  <c:v>13633.521226383047</c:v>
                </c:pt>
                <c:pt idx="105">
                  <c:v>13493.782269155763</c:v>
                </c:pt>
                <c:pt idx="106">
                  <c:v>13363.685476161139</c:v>
                </c:pt>
                <c:pt idx="107">
                  <c:v>13034.337028389096</c:v>
                </c:pt>
                <c:pt idx="108">
                  <c:v>12844.280482824795</c:v>
                </c:pt>
                <c:pt idx="109">
                  <c:v>12836.771664779693</c:v>
                </c:pt>
                <c:pt idx="110">
                  <c:v>12859.249570752874</c:v>
                </c:pt>
                <c:pt idx="111">
                  <c:v>12971.607377013283</c:v>
                </c:pt>
                <c:pt idx="112">
                  <c:v>13539.959911216114</c:v>
                </c:pt>
                <c:pt idx="113">
                  <c:v>13351.761917597078</c:v>
                </c:pt>
                <c:pt idx="114">
                  <c:v>13345.528352873705</c:v>
                </c:pt>
                <c:pt idx="115">
                  <c:v>13266.650584757948</c:v>
                </c:pt>
                <c:pt idx="116">
                  <c:v>13310.520384631036</c:v>
                </c:pt>
                <c:pt idx="117">
                  <c:v>13414.50317787592</c:v>
                </c:pt>
                <c:pt idx="118">
                  <c:v>13359.42152363051</c:v>
                </c:pt>
                <c:pt idx="119">
                  <c:v>13308.65329741694</c:v>
                </c:pt>
                <c:pt idx="120">
                  <c:v>13258.741375939255</c:v>
                </c:pt>
                <c:pt idx="121">
                  <c:v>13312.338804076817</c:v>
                </c:pt>
                <c:pt idx="122">
                  <c:v>13508.475078429776</c:v>
                </c:pt>
                <c:pt idx="123">
                  <c:v>13450.359482578839</c:v>
                </c:pt>
                <c:pt idx="124">
                  <c:v>13495.674621212915</c:v>
                </c:pt>
                <c:pt idx="125">
                  <c:v>13505.762043645085</c:v>
                </c:pt>
                <c:pt idx="126">
                  <c:v>13514.908626812292</c:v>
                </c:pt>
                <c:pt idx="127">
                  <c:v>13681.925133094684</c:v>
                </c:pt>
                <c:pt idx="128">
                  <c:v>13719.901133484838</c:v>
                </c:pt>
                <c:pt idx="129">
                  <c:v>13810.867220935177</c:v>
                </c:pt>
                <c:pt idx="130">
                  <c:v>13838.721845288097</c:v>
                </c:pt>
                <c:pt idx="131">
                  <c:v>13940.912800884975</c:v>
                </c:pt>
                <c:pt idx="132">
                  <c:v>14235.487362994743</c:v>
                </c:pt>
                <c:pt idx="133">
                  <c:v>14315.76622533816</c:v>
                </c:pt>
                <c:pt idx="134">
                  <c:v>14367.004679339794</c:v>
                </c:pt>
                <c:pt idx="135">
                  <c:v>14419.164831976039</c:v>
                </c:pt>
                <c:pt idx="136">
                  <c:v>14465.063284569374</c:v>
                </c:pt>
                <c:pt idx="137">
                  <c:v>15549.255852282871</c:v>
                </c:pt>
                <c:pt idx="138">
                  <c:v>15576.431446321641</c:v>
                </c:pt>
                <c:pt idx="139">
                  <c:v>15603.230300715004</c:v>
                </c:pt>
                <c:pt idx="140">
                  <c:v>15631.475601515027</c:v>
                </c:pt>
                <c:pt idx="141">
                  <c:v>15695.745594391014</c:v>
                </c:pt>
                <c:pt idx="142">
                  <c:v>16563.11437301994</c:v>
                </c:pt>
                <c:pt idx="143">
                  <c:v>16575.577212695163</c:v>
                </c:pt>
                <c:pt idx="144">
                  <c:v>16576.848682110696</c:v>
                </c:pt>
                <c:pt idx="145">
                  <c:v>16577.786493731641</c:v>
                </c:pt>
                <c:pt idx="146">
                  <c:v>16583.558155344504</c:v>
                </c:pt>
                <c:pt idx="147">
                  <c:v>16578.507974228953</c:v>
                </c:pt>
                <c:pt idx="148">
                  <c:v>16570.91402903965</c:v>
                </c:pt>
                <c:pt idx="149">
                  <c:v>16584.158586261277</c:v>
                </c:pt>
                <c:pt idx="150">
                  <c:v>16563.831898700158</c:v>
                </c:pt>
                <c:pt idx="151">
                  <c:v>16587.708149406026</c:v>
                </c:pt>
                <c:pt idx="152">
                  <c:v>16105.522272064851</c:v>
                </c:pt>
                <c:pt idx="153">
                  <c:v>16094.633540421921</c:v>
                </c:pt>
                <c:pt idx="154">
                  <c:v>16139.476941114523</c:v>
                </c:pt>
                <c:pt idx="155">
                  <c:v>16236.559454887991</c:v>
                </c:pt>
                <c:pt idx="156">
                  <c:v>16231.968033569516</c:v>
                </c:pt>
                <c:pt idx="157">
                  <c:v>16112.448192518983</c:v>
                </c:pt>
                <c:pt idx="158">
                  <c:v>16183.764271657959</c:v>
                </c:pt>
                <c:pt idx="159">
                  <c:v>16259.784014650602</c:v>
                </c:pt>
                <c:pt idx="160">
                  <c:v>16345.36733649933</c:v>
                </c:pt>
                <c:pt idx="161">
                  <c:v>16364.205905051422</c:v>
                </c:pt>
                <c:pt idx="162">
                  <c:v>16107.263358044826</c:v>
                </c:pt>
              </c:numCache>
            </c:numRef>
          </c:val>
          <c:smooth val="0"/>
          <c:extLst>
            <c:ext xmlns:c16="http://schemas.microsoft.com/office/drawing/2014/chart" uri="{C3380CC4-5D6E-409C-BE32-E72D297353CC}">
              <c16:uniqueId val="{00000001-4F2F-4733-8242-3A3EFE0185C2}"/>
            </c:ext>
          </c:extLst>
        </c:ser>
        <c:ser>
          <c:idx val="2"/>
          <c:order val="2"/>
          <c:tx>
            <c:strRef>
              <c:f>ES!$B$5</c:f>
              <c:strCache>
                <c:ptCount val="1"/>
                <c:pt idx="0">
                  <c:v>Education Medium</c:v>
                </c:pt>
              </c:strCache>
            </c:strRef>
          </c:tx>
          <c:spPr>
            <a:ln w="28575" cap="rnd">
              <a:solidFill>
                <a:srgbClr val="FFC000"/>
              </a:solidFill>
              <a:round/>
            </a:ln>
            <a:effectLst/>
          </c:spPr>
          <c:marker>
            <c:symbol val="none"/>
          </c:marker>
          <c:cat>
            <c:multiLvlStrRef>
              <c:f>ES!$C$1:$FI$2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Labor Income (YL)</c:v>
                  </c:pt>
                  <c:pt idx="82">
                    <c:v>Total Consumption (C)</c:v>
                  </c:pt>
                </c:lvl>
              </c:multiLvlStrCache>
            </c:multiLvlStrRef>
          </c:cat>
          <c:val>
            <c:numRef>
              <c:f>ES!$C$5:$FI$5</c:f>
              <c:numCache>
                <c:formatCode>General</c:formatCode>
                <c:ptCount val="163"/>
                <c:pt idx="0">
                  <c:v>0</c:v>
                </c:pt>
                <c:pt idx="1">
                  <c:v>0</c:v>
                </c:pt>
                <c:pt idx="2">
                  <c:v>0</c:v>
                </c:pt>
                <c:pt idx="3">
                  <c:v>0</c:v>
                </c:pt>
                <c:pt idx="4">
                  <c:v>0</c:v>
                </c:pt>
                <c:pt idx="5">
                  <c:v>0</c:v>
                </c:pt>
                <c:pt idx="6">
                  <c:v>0</c:v>
                </c:pt>
                <c:pt idx="7">
                  <c:v>0</c:v>
                </c:pt>
                <c:pt idx="8">
                  <c:v>0</c:v>
                </c:pt>
                <c:pt idx="9">
                  <c:v>0</c:v>
                </c:pt>
                <c:pt idx="10">
                  <c:v>0</c:v>
                </c:pt>
                <c:pt idx="11">
                  <c:v>0</c:v>
                </c:pt>
                <c:pt idx="12">
                  <c:v>3.6861327278900382</c:v>
                </c:pt>
                <c:pt idx="13">
                  <c:v>3.6861326280234148</c:v>
                </c:pt>
                <c:pt idx="14">
                  <c:v>3.6861329030544803</c:v>
                </c:pt>
                <c:pt idx="15">
                  <c:v>3.6861324538123443</c:v>
                </c:pt>
                <c:pt idx="16">
                  <c:v>3.6861314413816491</c:v>
                </c:pt>
                <c:pt idx="17">
                  <c:v>844.5287423718695</c:v>
                </c:pt>
                <c:pt idx="18">
                  <c:v>2141.500374430856</c:v>
                </c:pt>
                <c:pt idx="19">
                  <c:v>3475.3640343344687</c:v>
                </c:pt>
                <c:pt idx="20">
                  <c:v>3753.4989347286169</c:v>
                </c:pt>
                <c:pt idx="21">
                  <c:v>4146.6070469306551</c:v>
                </c:pt>
                <c:pt idx="22">
                  <c:v>10174.234524133939</c:v>
                </c:pt>
                <c:pt idx="23">
                  <c:v>11173.859100822197</c:v>
                </c:pt>
                <c:pt idx="24">
                  <c:v>11484.011393355609</c:v>
                </c:pt>
                <c:pt idx="25">
                  <c:v>13308.123864713256</c:v>
                </c:pt>
                <c:pt idx="26">
                  <c:v>15707.142593401673</c:v>
                </c:pt>
                <c:pt idx="27">
                  <c:v>16166.147603957459</c:v>
                </c:pt>
                <c:pt idx="28">
                  <c:v>16357.330446634875</c:v>
                </c:pt>
                <c:pt idx="29">
                  <c:v>16323.886534779105</c:v>
                </c:pt>
                <c:pt idx="30">
                  <c:v>19762.512279147679</c:v>
                </c:pt>
                <c:pt idx="31">
                  <c:v>19832.167290207562</c:v>
                </c:pt>
                <c:pt idx="32">
                  <c:v>19939.804887090122</c:v>
                </c:pt>
                <c:pt idx="33">
                  <c:v>19774.133869611996</c:v>
                </c:pt>
                <c:pt idx="34">
                  <c:v>20405.719318019917</c:v>
                </c:pt>
                <c:pt idx="35">
                  <c:v>22338.993394403889</c:v>
                </c:pt>
                <c:pt idx="36">
                  <c:v>21915.366705087548</c:v>
                </c:pt>
                <c:pt idx="37">
                  <c:v>21130.367751480419</c:v>
                </c:pt>
                <c:pt idx="38">
                  <c:v>20731.961028741705</c:v>
                </c:pt>
                <c:pt idx="39">
                  <c:v>21808.457372229252</c:v>
                </c:pt>
                <c:pt idx="40">
                  <c:v>24319.33998409806</c:v>
                </c:pt>
                <c:pt idx="41">
                  <c:v>24238.673446252771</c:v>
                </c:pt>
                <c:pt idx="42">
                  <c:v>25063.661178000533</c:v>
                </c:pt>
                <c:pt idx="43">
                  <c:v>24506.36905298011</c:v>
                </c:pt>
                <c:pt idx="44">
                  <c:v>24022.092741062028</c:v>
                </c:pt>
                <c:pt idx="45">
                  <c:v>25809.380463001249</c:v>
                </c:pt>
                <c:pt idx="46">
                  <c:v>25577.438848763122</c:v>
                </c:pt>
                <c:pt idx="47">
                  <c:v>25539.001996892715</c:v>
                </c:pt>
                <c:pt idx="48">
                  <c:v>25143.60226793505</c:v>
                </c:pt>
                <c:pt idx="49">
                  <c:v>25256.454176660169</c:v>
                </c:pt>
                <c:pt idx="50">
                  <c:v>27048.074584879814</c:v>
                </c:pt>
                <c:pt idx="51">
                  <c:v>26054.467198567236</c:v>
                </c:pt>
                <c:pt idx="52">
                  <c:v>25822.471246984565</c:v>
                </c:pt>
                <c:pt idx="53">
                  <c:v>27237.942226968196</c:v>
                </c:pt>
                <c:pt idx="54">
                  <c:v>28163.237302742611</c:v>
                </c:pt>
                <c:pt idx="55">
                  <c:v>23583.868413848832</c:v>
                </c:pt>
                <c:pt idx="56">
                  <c:v>24474.425029097147</c:v>
                </c:pt>
                <c:pt idx="57">
                  <c:v>28097.804477121914</c:v>
                </c:pt>
                <c:pt idx="58">
                  <c:v>26677.418437035474</c:v>
                </c:pt>
                <c:pt idx="59">
                  <c:v>25847.373680711054</c:v>
                </c:pt>
                <c:pt idx="60">
                  <c:v>15160.341106185371</c:v>
                </c:pt>
                <c:pt idx="61">
                  <c:v>14896.181326930644</c:v>
                </c:pt>
                <c:pt idx="62">
                  <c:v>14818.216911955837</c:v>
                </c:pt>
                <c:pt idx="63">
                  <c:v>16254.877947224481</c:v>
                </c:pt>
                <c:pt idx="64">
                  <c:v>15349.64561703913</c:v>
                </c:pt>
                <c:pt idx="65">
                  <c:v>2944.8311279977765</c:v>
                </c:pt>
                <c:pt idx="66">
                  <c:v>2992.7210548044718</c:v>
                </c:pt>
                <c:pt idx="67">
                  <c:v>3108.7642605083734</c:v>
                </c:pt>
                <c:pt idx="68">
                  <c:v>3182.1917608324452</c:v>
                </c:pt>
                <c:pt idx="69">
                  <c:v>3342.316683233802</c:v>
                </c:pt>
                <c:pt idx="70">
                  <c:v>699.53643477682579</c:v>
                </c:pt>
                <c:pt idx="71">
                  <c:v>666.55571689737519</c:v>
                </c:pt>
                <c:pt idx="72">
                  <c:v>753.95011730942542</c:v>
                </c:pt>
                <c:pt idx="73">
                  <c:v>787.22294074052661</c:v>
                </c:pt>
                <c:pt idx="74">
                  <c:v>789.99406186851684</c:v>
                </c:pt>
                <c:pt idx="75">
                  <c:v>326.01958680133038</c:v>
                </c:pt>
                <c:pt idx="76">
                  <c:v>332.00186014710607</c:v>
                </c:pt>
                <c:pt idx="77">
                  <c:v>341.49108366071869</c:v>
                </c:pt>
                <c:pt idx="78">
                  <c:v>358.85664625830191</c:v>
                </c:pt>
                <c:pt idx="79">
                  <c:v>305.68865865004318</c:v>
                </c:pt>
                <c:pt idx="80">
                  <c:v>194.80602405704963</c:v>
                </c:pt>
                <c:pt idx="82">
                  <c:v>9894.366931896966</c:v>
                </c:pt>
                <c:pt idx="83">
                  <c:v>9894.3669276456949</c:v>
                </c:pt>
                <c:pt idx="84">
                  <c:v>9894.3664943634867</c:v>
                </c:pt>
                <c:pt idx="85">
                  <c:v>9894.3673891110884</c:v>
                </c:pt>
                <c:pt idx="86">
                  <c:v>12220.794571428334</c:v>
                </c:pt>
                <c:pt idx="87">
                  <c:v>12220.792644308105</c:v>
                </c:pt>
                <c:pt idx="88">
                  <c:v>12220.793948322224</c:v>
                </c:pt>
                <c:pt idx="89">
                  <c:v>12220.793225243526</c:v>
                </c:pt>
                <c:pt idx="90">
                  <c:v>13646.083442710486</c:v>
                </c:pt>
                <c:pt idx="91">
                  <c:v>13646.08301502961</c:v>
                </c:pt>
                <c:pt idx="92">
                  <c:v>13646.080449417354</c:v>
                </c:pt>
                <c:pt idx="93">
                  <c:v>13646.085143419741</c:v>
                </c:pt>
                <c:pt idx="94">
                  <c:v>16708.218227124471</c:v>
                </c:pt>
                <c:pt idx="95">
                  <c:v>16708.221102277181</c:v>
                </c:pt>
                <c:pt idx="96">
                  <c:v>16708.221925917391</c:v>
                </c:pt>
                <c:pt idx="97">
                  <c:v>16708.211874247048</c:v>
                </c:pt>
                <c:pt idx="98">
                  <c:v>16708.221953840755</c:v>
                </c:pt>
                <c:pt idx="99">
                  <c:v>18973.641504870706</c:v>
                </c:pt>
                <c:pt idx="100">
                  <c:v>17939.527909963464</c:v>
                </c:pt>
                <c:pt idx="101">
                  <c:v>16802.322361155984</c:v>
                </c:pt>
                <c:pt idx="102">
                  <c:v>16345.043350123213</c:v>
                </c:pt>
                <c:pt idx="103">
                  <c:v>16118.277109335195</c:v>
                </c:pt>
                <c:pt idx="104">
                  <c:v>16105.949996175128</c:v>
                </c:pt>
                <c:pt idx="105">
                  <c:v>15937.195545791941</c:v>
                </c:pt>
                <c:pt idx="106">
                  <c:v>15926.15611779272</c:v>
                </c:pt>
                <c:pt idx="107">
                  <c:v>15446.152775694833</c:v>
                </c:pt>
                <c:pt idx="108">
                  <c:v>15399.982270570315</c:v>
                </c:pt>
                <c:pt idx="109">
                  <c:v>15539.845646389345</c:v>
                </c:pt>
                <c:pt idx="110">
                  <c:v>15671.511565329845</c:v>
                </c:pt>
                <c:pt idx="111">
                  <c:v>15668.795877040357</c:v>
                </c:pt>
                <c:pt idx="112">
                  <c:v>16400.269472394422</c:v>
                </c:pt>
                <c:pt idx="113">
                  <c:v>16249.787983408805</c:v>
                </c:pt>
                <c:pt idx="114">
                  <c:v>16167.096675122912</c:v>
                </c:pt>
                <c:pt idx="115">
                  <c:v>16136.827490367081</c:v>
                </c:pt>
                <c:pt idx="116">
                  <c:v>16205.617350061199</c:v>
                </c:pt>
                <c:pt idx="117">
                  <c:v>16196.229503520724</c:v>
                </c:pt>
                <c:pt idx="118">
                  <c:v>16110.140996311566</c:v>
                </c:pt>
                <c:pt idx="119">
                  <c:v>16092.004337883815</c:v>
                </c:pt>
                <c:pt idx="120">
                  <c:v>15985.320352686233</c:v>
                </c:pt>
                <c:pt idx="121">
                  <c:v>15980.111150721865</c:v>
                </c:pt>
                <c:pt idx="122">
                  <c:v>16158.102774152843</c:v>
                </c:pt>
                <c:pt idx="123">
                  <c:v>16197.496172127474</c:v>
                </c:pt>
                <c:pt idx="124">
                  <c:v>16086.714108472486</c:v>
                </c:pt>
                <c:pt idx="125">
                  <c:v>16014.542842184994</c:v>
                </c:pt>
                <c:pt idx="126">
                  <c:v>16149.285048842317</c:v>
                </c:pt>
                <c:pt idx="127">
                  <c:v>16646.092901145003</c:v>
                </c:pt>
                <c:pt idx="128">
                  <c:v>16677.483017168455</c:v>
                </c:pt>
                <c:pt idx="129">
                  <c:v>16747.012605084135</c:v>
                </c:pt>
                <c:pt idx="130">
                  <c:v>16928.466893192599</c:v>
                </c:pt>
                <c:pt idx="131">
                  <c:v>16897.019499071983</c:v>
                </c:pt>
                <c:pt idx="132">
                  <c:v>17466.853867970498</c:v>
                </c:pt>
                <c:pt idx="133">
                  <c:v>17634.735504833454</c:v>
                </c:pt>
                <c:pt idx="134">
                  <c:v>17814.357007658724</c:v>
                </c:pt>
                <c:pt idx="135">
                  <c:v>17772.791893197566</c:v>
                </c:pt>
                <c:pt idx="136">
                  <c:v>17808.009007883855</c:v>
                </c:pt>
                <c:pt idx="137">
                  <c:v>19771.103385445705</c:v>
                </c:pt>
                <c:pt idx="138">
                  <c:v>19741.984782878419</c:v>
                </c:pt>
                <c:pt idx="139">
                  <c:v>19684.051981551627</c:v>
                </c:pt>
                <c:pt idx="140">
                  <c:v>19928.474022796061</c:v>
                </c:pt>
                <c:pt idx="141">
                  <c:v>20011.617538721126</c:v>
                </c:pt>
                <c:pt idx="142">
                  <c:v>20997.528921280442</c:v>
                </c:pt>
                <c:pt idx="143">
                  <c:v>21022.641626662786</c:v>
                </c:pt>
                <c:pt idx="144">
                  <c:v>21070.926995571615</c:v>
                </c:pt>
                <c:pt idx="145">
                  <c:v>20867.92583795403</c:v>
                </c:pt>
                <c:pt idx="146">
                  <c:v>20969.121510496039</c:v>
                </c:pt>
                <c:pt idx="147">
                  <c:v>21466.718005490526</c:v>
                </c:pt>
                <c:pt idx="148">
                  <c:v>21515.167310049226</c:v>
                </c:pt>
                <c:pt idx="149">
                  <c:v>21326.152200036726</c:v>
                </c:pt>
                <c:pt idx="150">
                  <c:v>21243.843724930288</c:v>
                </c:pt>
                <c:pt idx="151">
                  <c:v>20998.367374824556</c:v>
                </c:pt>
                <c:pt idx="152">
                  <c:v>20597.606652678576</c:v>
                </c:pt>
                <c:pt idx="153">
                  <c:v>20962.439535220696</c:v>
                </c:pt>
                <c:pt idx="154">
                  <c:v>20655.335791428864</c:v>
                </c:pt>
                <c:pt idx="155">
                  <c:v>20426.908079852565</c:v>
                </c:pt>
                <c:pt idx="156">
                  <c:v>20635.666452972007</c:v>
                </c:pt>
                <c:pt idx="157">
                  <c:v>20798.95486822597</c:v>
                </c:pt>
                <c:pt idx="158">
                  <c:v>20836.608519670619</c:v>
                </c:pt>
                <c:pt idx="159">
                  <c:v>20871.436531735235</c:v>
                </c:pt>
                <c:pt idx="160">
                  <c:v>20875.887030658418</c:v>
                </c:pt>
                <c:pt idx="161">
                  <c:v>20662.106476700097</c:v>
                </c:pt>
                <c:pt idx="162">
                  <c:v>20334.884525795831</c:v>
                </c:pt>
              </c:numCache>
            </c:numRef>
          </c:val>
          <c:smooth val="0"/>
          <c:extLst>
            <c:ext xmlns:c16="http://schemas.microsoft.com/office/drawing/2014/chart" uri="{C3380CC4-5D6E-409C-BE32-E72D297353CC}">
              <c16:uniqueId val="{00000002-4F2F-4733-8242-3A3EFE0185C2}"/>
            </c:ext>
          </c:extLst>
        </c:ser>
        <c:ser>
          <c:idx val="3"/>
          <c:order val="3"/>
          <c:tx>
            <c:strRef>
              <c:f>ES!$B$6</c:f>
              <c:strCache>
                <c:ptCount val="1"/>
                <c:pt idx="0">
                  <c:v>Education High</c:v>
                </c:pt>
              </c:strCache>
            </c:strRef>
          </c:tx>
          <c:spPr>
            <a:ln w="28575" cap="rnd">
              <a:solidFill>
                <a:srgbClr val="92D050"/>
              </a:solidFill>
              <a:round/>
            </a:ln>
            <a:effectLst/>
          </c:spPr>
          <c:marker>
            <c:symbol val="none"/>
          </c:marker>
          <c:cat>
            <c:multiLvlStrRef>
              <c:f>ES!$C$1:$FI$2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Labor Income (YL)</c:v>
                  </c:pt>
                  <c:pt idx="82">
                    <c:v>Total Consumption (C)</c:v>
                  </c:pt>
                </c:lvl>
              </c:multiLvlStrCache>
            </c:multiLvlStrRef>
          </c:cat>
          <c:val>
            <c:numRef>
              <c:f>ES!$C$6:$FI$6</c:f>
              <c:numCache>
                <c:formatCode>General</c:formatCode>
                <c:ptCount val="163"/>
                <c:pt idx="0">
                  <c:v>0</c:v>
                </c:pt>
                <c:pt idx="1">
                  <c:v>0</c:v>
                </c:pt>
                <c:pt idx="2">
                  <c:v>0</c:v>
                </c:pt>
                <c:pt idx="3">
                  <c:v>0</c:v>
                </c:pt>
                <c:pt idx="4">
                  <c:v>0</c:v>
                </c:pt>
                <c:pt idx="5">
                  <c:v>0</c:v>
                </c:pt>
                <c:pt idx="6">
                  <c:v>0</c:v>
                </c:pt>
                <c:pt idx="7">
                  <c:v>0</c:v>
                </c:pt>
                <c:pt idx="8">
                  <c:v>0</c:v>
                </c:pt>
                <c:pt idx="9">
                  <c:v>0</c:v>
                </c:pt>
                <c:pt idx="10">
                  <c:v>0</c:v>
                </c:pt>
                <c:pt idx="11">
                  <c:v>0</c:v>
                </c:pt>
                <c:pt idx="12">
                  <c:v>6.8580946537157743</c:v>
                </c:pt>
                <c:pt idx="13">
                  <c:v>6.8580947053525616</c:v>
                </c:pt>
                <c:pt idx="14">
                  <c:v>6.8580943095874991</c:v>
                </c:pt>
                <c:pt idx="15">
                  <c:v>6.8580951201709324</c:v>
                </c:pt>
                <c:pt idx="16">
                  <c:v>6.8580951370992747</c:v>
                </c:pt>
                <c:pt idx="17">
                  <c:v>430.30032155560099</c:v>
                </c:pt>
                <c:pt idx="18">
                  <c:v>430.30026448544896</c:v>
                </c:pt>
                <c:pt idx="19">
                  <c:v>430.30034467324094</c:v>
                </c:pt>
                <c:pt idx="20">
                  <c:v>430.30030955596339</c:v>
                </c:pt>
                <c:pt idx="21">
                  <c:v>430.30027324442449</c:v>
                </c:pt>
                <c:pt idx="22">
                  <c:v>4278.7472899122167</c:v>
                </c:pt>
                <c:pt idx="23">
                  <c:v>12068.318547527464</c:v>
                </c:pt>
                <c:pt idx="24">
                  <c:v>16702.688600435558</c:v>
                </c:pt>
                <c:pt idx="25">
                  <c:v>20088.304470095507</c:v>
                </c:pt>
                <c:pt idx="26">
                  <c:v>23726.007617047755</c:v>
                </c:pt>
                <c:pt idx="27">
                  <c:v>24569.51348602747</c:v>
                </c:pt>
                <c:pt idx="28">
                  <c:v>25201.883916895909</c:v>
                </c:pt>
                <c:pt idx="29">
                  <c:v>25241.759919370168</c:v>
                </c:pt>
                <c:pt idx="30">
                  <c:v>29914.210606365312</c:v>
                </c:pt>
                <c:pt idx="31">
                  <c:v>30639.519525646283</c:v>
                </c:pt>
                <c:pt idx="32">
                  <c:v>31131.307233927451</c:v>
                </c:pt>
                <c:pt idx="33">
                  <c:v>31121.168545403369</c:v>
                </c:pt>
                <c:pt idx="34">
                  <c:v>30574.188791301989</c:v>
                </c:pt>
                <c:pt idx="35">
                  <c:v>33563.85675775609</c:v>
                </c:pt>
                <c:pt idx="36">
                  <c:v>34447.045104650679</c:v>
                </c:pt>
                <c:pt idx="37">
                  <c:v>34607.605057163477</c:v>
                </c:pt>
                <c:pt idx="38">
                  <c:v>34565.189759287619</c:v>
                </c:pt>
                <c:pt idx="39">
                  <c:v>34944.766240215431</c:v>
                </c:pt>
                <c:pt idx="40">
                  <c:v>38601.742750460442</c:v>
                </c:pt>
                <c:pt idx="41">
                  <c:v>38041.985107999251</c:v>
                </c:pt>
                <c:pt idx="42">
                  <c:v>38371.364871103302</c:v>
                </c:pt>
                <c:pt idx="43">
                  <c:v>38990.380761513668</c:v>
                </c:pt>
                <c:pt idx="44">
                  <c:v>39109.461343158786</c:v>
                </c:pt>
                <c:pt idx="45">
                  <c:v>41309.07147395522</c:v>
                </c:pt>
                <c:pt idx="46">
                  <c:v>41014.845002930037</c:v>
                </c:pt>
                <c:pt idx="47">
                  <c:v>41027.61274885571</c:v>
                </c:pt>
                <c:pt idx="48">
                  <c:v>40337.76311559516</c:v>
                </c:pt>
                <c:pt idx="49">
                  <c:v>40331.78130634196</c:v>
                </c:pt>
                <c:pt idx="50">
                  <c:v>43127.502351763149</c:v>
                </c:pt>
                <c:pt idx="51">
                  <c:v>43247.813869844416</c:v>
                </c:pt>
                <c:pt idx="52">
                  <c:v>44103.683228613409</c:v>
                </c:pt>
                <c:pt idx="53">
                  <c:v>44829.902485786908</c:v>
                </c:pt>
                <c:pt idx="54">
                  <c:v>44814.199989591805</c:v>
                </c:pt>
                <c:pt idx="55">
                  <c:v>42220.711986375754</c:v>
                </c:pt>
                <c:pt idx="56">
                  <c:v>43135.631761002005</c:v>
                </c:pt>
                <c:pt idx="57">
                  <c:v>41893.955845813332</c:v>
                </c:pt>
                <c:pt idx="58">
                  <c:v>42839.835587962145</c:v>
                </c:pt>
                <c:pt idx="59">
                  <c:v>44561.095805481338</c:v>
                </c:pt>
                <c:pt idx="60">
                  <c:v>25409.511188021916</c:v>
                </c:pt>
                <c:pt idx="61">
                  <c:v>25753.602071730351</c:v>
                </c:pt>
                <c:pt idx="62">
                  <c:v>26043.020738203555</c:v>
                </c:pt>
                <c:pt idx="63">
                  <c:v>25089.72258535682</c:v>
                </c:pt>
                <c:pt idx="64">
                  <c:v>25556.459350484518</c:v>
                </c:pt>
                <c:pt idx="65">
                  <c:v>5630.4541017830661</c:v>
                </c:pt>
                <c:pt idx="66">
                  <c:v>5405.1966706597714</c:v>
                </c:pt>
                <c:pt idx="67">
                  <c:v>5309.1615633309748</c:v>
                </c:pt>
                <c:pt idx="68">
                  <c:v>5470.0895466767979</c:v>
                </c:pt>
                <c:pt idx="69">
                  <c:v>5619.22840890929</c:v>
                </c:pt>
                <c:pt idx="70">
                  <c:v>1415.4190254912996</c:v>
                </c:pt>
                <c:pt idx="71">
                  <c:v>1412.8280217769229</c:v>
                </c:pt>
                <c:pt idx="72">
                  <c:v>1300.4692114217237</c:v>
                </c:pt>
                <c:pt idx="73">
                  <c:v>1298.140917171301</c:v>
                </c:pt>
                <c:pt idx="74">
                  <c:v>1366.9540212208055</c:v>
                </c:pt>
                <c:pt idx="75">
                  <c:v>916.12007893612736</c:v>
                </c:pt>
                <c:pt idx="76">
                  <c:v>916.41232993632548</c:v>
                </c:pt>
                <c:pt idx="77">
                  <c:v>993.60840825034722</c:v>
                </c:pt>
                <c:pt idx="78">
                  <c:v>939.33690526970599</c:v>
                </c:pt>
                <c:pt idx="79">
                  <c:v>833.45785100359899</c:v>
                </c:pt>
                <c:pt idx="80">
                  <c:v>132.87724739182775</c:v>
                </c:pt>
                <c:pt idx="82">
                  <c:v>12163.380162057496</c:v>
                </c:pt>
                <c:pt idx="83">
                  <c:v>12163.380266313126</c:v>
                </c:pt>
                <c:pt idx="84">
                  <c:v>12163.38137822118</c:v>
                </c:pt>
                <c:pt idx="85">
                  <c:v>12163.378999649594</c:v>
                </c:pt>
                <c:pt idx="86">
                  <c:v>14470.3074465478</c:v>
                </c:pt>
                <c:pt idx="87">
                  <c:v>14470.303940513248</c:v>
                </c:pt>
                <c:pt idx="88">
                  <c:v>14470.308338918814</c:v>
                </c:pt>
                <c:pt idx="89">
                  <c:v>14470.30763486369</c:v>
                </c:pt>
                <c:pt idx="90">
                  <c:v>15856.418452520524</c:v>
                </c:pt>
                <c:pt idx="91">
                  <c:v>15856.417556750377</c:v>
                </c:pt>
                <c:pt idx="92">
                  <c:v>15856.41427139989</c:v>
                </c:pt>
                <c:pt idx="93">
                  <c:v>15856.417106314977</c:v>
                </c:pt>
                <c:pt idx="94">
                  <c:v>19360.984953541432</c:v>
                </c:pt>
                <c:pt idx="95">
                  <c:v>19360.99000272109</c:v>
                </c:pt>
                <c:pt idx="96">
                  <c:v>19360.985603244448</c:v>
                </c:pt>
                <c:pt idx="97">
                  <c:v>19360.980237395706</c:v>
                </c:pt>
                <c:pt idx="98">
                  <c:v>19360.991542106669</c:v>
                </c:pt>
                <c:pt idx="99">
                  <c:v>22548.719060776581</c:v>
                </c:pt>
                <c:pt idx="100">
                  <c:v>22548.723795209626</c:v>
                </c:pt>
                <c:pt idx="101">
                  <c:v>22548.708848395589</c:v>
                </c:pt>
                <c:pt idx="102">
                  <c:v>22548.726500027922</c:v>
                </c:pt>
                <c:pt idx="103">
                  <c:v>22548.710784882143</c:v>
                </c:pt>
                <c:pt idx="104">
                  <c:v>21638.867672694283</c:v>
                </c:pt>
                <c:pt idx="105">
                  <c:v>19488.397259110458</c:v>
                </c:pt>
                <c:pt idx="106">
                  <c:v>18242.098224415178</c:v>
                </c:pt>
                <c:pt idx="107">
                  <c:v>17214.250692753238</c:v>
                </c:pt>
                <c:pt idx="108">
                  <c:v>18350.979547995124</c:v>
                </c:pt>
                <c:pt idx="109">
                  <c:v>18506.230413293142</c:v>
                </c:pt>
                <c:pt idx="110">
                  <c:v>18678.123984955728</c:v>
                </c:pt>
                <c:pt idx="111">
                  <c:v>18626.519919155864</c:v>
                </c:pt>
                <c:pt idx="112">
                  <c:v>19476.01084660949</c:v>
                </c:pt>
                <c:pt idx="113">
                  <c:v>19665.03774827193</c:v>
                </c:pt>
                <c:pt idx="114">
                  <c:v>19504.70736800076</c:v>
                </c:pt>
                <c:pt idx="115">
                  <c:v>19318.37987661453</c:v>
                </c:pt>
                <c:pt idx="116">
                  <c:v>19258.67192061805</c:v>
                </c:pt>
                <c:pt idx="117">
                  <c:v>19390.766864320558</c:v>
                </c:pt>
                <c:pt idx="118">
                  <c:v>19178.291908170475</c:v>
                </c:pt>
                <c:pt idx="119">
                  <c:v>19073.316139595168</c:v>
                </c:pt>
                <c:pt idx="120">
                  <c:v>19039.422860919978</c:v>
                </c:pt>
                <c:pt idx="121">
                  <c:v>18892.218531706298</c:v>
                </c:pt>
                <c:pt idx="122">
                  <c:v>19256.448654799224</c:v>
                </c:pt>
                <c:pt idx="123">
                  <c:v>19381.592285866223</c:v>
                </c:pt>
                <c:pt idx="124">
                  <c:v>19279.307093905965</c:v>
                </c:pt>
                <c:pt idx="125">
                  <c:v>18993.219444849714</c:v>
                </c:pt>
                <c:pt idx="126">
                  <c:v>19072.354059245961</c:v>
                </c:pt>
                <c:pt idx="127">
                  <c:v>19708.059070478495</c:v>
                </c:pt>
                <c:pt idx="128">
                  <c:v>19678.159823332677</c:v>
                </c:pt>
                <c:pt idx="129">
                  <c:v>19519.956520450338</c:v>
                </c:pt>
                <c:pt idx="130">
                  <c:v>19649.686044683262</c:v>
                </c:pt>
                <c:pt idx="131">
                  <c:v>19845.701988033208</c:v>
                </c:pt>
                <c:pt idx="132">
                  <c:v>20570.179594175464</c:v>
                </c:pt>
                <c:pt idx="133">
                  <c:v>20636.41066548934</c:v>
                </c:pt>
                <c:pt idx="134">
                  <c:v>20839.078104110191</c:v>
                </c:pt>
                <c:pt idx="135">
                  <c:v>21047.506350640844</c:v>
                </c:pt>
                <c:pt idx="136">
                  <c:v>21295.135790878663</c:v>
                </c:pt>
                <c:pt idx="137">
                  <c:v>23432.469956488174</c:v>
                </c:pt>
                <c:pt idx="138">
                  <c:v>23502.607766515361</c:v>
                </c:pt>
                <c:pt idx="139">
                  <c:v>23539.968264593757</c:v>
                </c:pt>
                <c:pt idx="140">
                  <c:v>23710.404328111425</c:v>
                </c:pt>
                <c:pt idx="141">
                  <c:v>23896.432882834244</c:v>
                </c:pt>
                <c:pt idx="142">
                  <c:v>25207.48354611242</c:v>
                </c:pt>
                <c:pt idx="143">
                  <c:v>25095.94847204709</c:v>
                </c:pt>
                <c:pt idx="144">
                  <c:v>24976.014242181758</c:v>
                </c:pt>
                <c:pt idx="145">
                  <c:v>25280.203307721436</c:v>
                </c:pt>
                <c:pt idx="146">
                  <c:v>25249.753614651167</c:v>
                </c:pt>
                <c:pt idx="147">
                  <c:v>25200.745954637841</c:v>
                </c:pt>
                <c:pt idx="148">
                  <c:v>25375.568620016722</c:v>
                </c:pt>
                <c:pt idx="149">
                  <c:v>25463.786384985957</c:v>
                </c:pt>
                <c:pt idx="150">
                  <c:v>25283.35994503073</c:v>
                </c:pt>
                <c:pt idx="151">
                  <c:v>24974.458948658925</c:v>
                </c:pt>
                <c:pt idx="152">
                  <c:v>24016.899880365083</c:v>
                </c:pt>
                <c:pt idx="153">
                  <c:v>24447.917468192241</c:v>
                </c:pt>
                <c:pt idx="154">
                  <c:v>24461.135733337789</c:v>
                </c:pt>
                <c:pt idx="155">
                  <c:v>24595.83977809978</c:v>
                </c:pt>
                <c:pt idx="156">
                  <c:v>24512.437218052724</c:v>
                </c:pt>
                <c:pt idx="157">
                  <c:v>24359.602596000186</c:v>
                </c:pt>
                <c:pt idx="158">
                  <c:v>24483.292745336177</c:v>
                </c:pt>
                <c:pt idx="159">
                  <c:v>24625.730873797624</c:v>
                </c:pt>
                <c:pt idx="160">
                  <c:v>24705.456415880457</c:v>
                </c:pt>
                <c:pt idx="161">
                  <c:v>24660.704057562423</c:v>
                </c:pt>
                <c:pt idx="162">
                  <c:v>24186.779655506696</c:v>
                </c:pt>
              </c:numCache>
            </c:numRef>
          </c:val>
          <c:smooth val="0"/>
          <c:extLst>
            <c:ext xmlns:c16="http://schemas.microsoft.com/office/drawing/2014/chart" uri="{C3380CC4-5D6E-409C-BE32-E72D297353CC}">
              <c16:uniqueId val="{00000003-4F2F-4733-8242-3A3EFE0185C2}"/>
            </c:ext>
          </c:extLst>
        </c:ser>
        <c:dLbls>
          <c:showLegendKey val="0"/>
          <c:showVal val="0"/>
          <c:showCatName val="0"/>
          <c:showSerName val="0"/>
          <c:showPercent val="0"/>
          <c:showBubbleSize val="0"/>
        </c:dLbls>
        <c:smooth val="0"/>
        <c:axId val="218263295"/>
        <c:axId val="278061023"/>
      </c:lineChart>
      <c:catAx>
        <c:axId val="218263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278061023"/>
        <c:crosses val="autoZero"/>
        <c:auto val="1"/>
        <c:lblAlgn val="ctr"/>
        <c:lblOffset val="100"/>
        <c:noMultiLvlLbl val="0"/>
      </c:catAx>
      <c:valAx>
        <c:axId val="278061023"/>
        <c:scaling>
          <c:orientation val="minMax"/>
          <c:max val="7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218263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A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a:t>Private</a:t>
            </a:r>
            <a:r>
              <a:rPr lang="de-AT" baseline="0"/>
              <a:t> </a:t>
            </a:r>
            <a:r>
              <a:rPr lang="de-AT"/>
              <a:t>Net Transfers  (TF) and</a:t>
            </a:r>
            <a:r>
              <a:rPr lang="de-AT" baseline="0"/>
              <a:t> Public Net Transfers (TG) AUSTRIA 2010</a:t>
            </a:r>
            <a:endParaRPr lang="de-A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lineChart>
        <c:grouping val="standard"/>
        <c:varyColors val="0"/>
        <c:ser>
          <c:idx val="0"/>
          <c:order val="0"/>
          <c:tx>
            <c:strRef>
              <c:f>AT!$B$3</c:f>
              <c:strCache>
                <c:ptCount val="1"/>
                <c:pt idx="0">
                  <c:v>Total</c:v>
                </c:pt>
              </c:strCache>
            </c:strRef>
          </c:tx>
          <c:spPr>
            <a:ln w="28575" cap="rnd">
              <a:solidFill>
                <a:schemeClr val="bg1">
                  <a:lumMod val="50000"/>
                </a:schemeClr>
              </a:solidFill>
              <a:round/>
            </a:ln>
            <a:effectLst/>
          </c:spPr>
          <c:marker>
            <c:symbol val="none"/>
          </c:marker>
          <c:cat>
            <c:multiLvlStrRef>
              <c:f>AT!$C$1:$FI$2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TF</c:v>
                  </c:pt>
                  <c:pt idx="81">
                    <c:v>..</c:v>
                  </c:pt>
                  <c:pt idx="82">
                    <c:v>TG</c:v>
                  </c:pt>
                </c:lvl>
              </c:multiLvlStrCache>
            </c:multiLvlStrRef>
          </c:cat>
          <c:val>
            <c:numRef>
              <c:f>AT!$C$3:$FI$3</c:f>
              <c:numCache>
                <c:formatCode>General</c:formatCode>
                <c:ptCount val="163"/>
                <c:pt idx="0">
                  <c:v>7268.193365184462</c:v>
                </c:pt>
                <c:pt idx="1">
                  <c:v>7298.1240015282829</c:v>
                </c:pt>
                <c:pt idx="2">
                  <c:v>7209.3588724253987</c:v>
                </c:pt>
                <c:pt idx="3">
                  <c:v>7193.2371825994396</c:v>
                </c:pt>
                <c:pt idx="4">
                  <c:v>8654.5433385077104</c:v>
                </c:pt>
                <c:pt idx="5">
                  <c:v>8494.1286832973401</c:v>
                </c:pt>
                <c:pt idx="6">
                  <c:v>8364.0059457225525</c:v>
                </c:pt>
                <c:pt idx="7">
                  <c:v>8382.6736159843531</c:v>
                </c:pt>
                <c:pt idx="8">
                  <c:v>10363.013895613492</c:v>
                </c:pt>
                <c:pt idx="9">
                  <c:v>10316.204442621403</c:v>
                </c:pt>
                <c:pt idx="10">
                  <c:v>10112.537164473455</c:v>
                </c:pt>
                <c:pt idx="11">
                  <c:v>10071.452514744129</c:v>
                </c:pt>
                <c:pt idx="12">
                  <c:v>11628.817569613795</c:v>
                </c:pt>
                <c:pt idx="13">
                  <c:v>11556.827356536241</c:v>
                </c:pt>
                <c:pt idx="14">
                  <c:v>11405.457791271143</c:v>
                </c:pt>
                <c:pt idx="15">
                  <c:v>11544.747183989983</c:v>
                </c:pt>
                <c:pt idx="16">
                  <c:v>11395.918558673477</c:v>
                </c:pt>
                <c:pt idx="17">
                  <c:v>11725.988710355423</c:v>
                </c:pt>
                <c:pt idx="18">
                  <c:v>7888.0145415168163</c:v>
                </c:pt>
                <c:pt idx="19">
                  <c:v>5510.2073954783964</c:v>
                </c:pt>
                <c:pt idx="20">
                  <c:v>4478.1183553242345</c:v>
                </c:pt>
                <c:pt idx="21">
                  <c:v>3755.7056260867425</c:v>
                </c:pt>
                <c:pt idx="22">
                  <c:v>2833.2263171993336</c:v>
                </c:pt>
                <c:pt idx="23">
                  <c:v>2628.8253550585628</c:v>
                </c:pt>
                <c:pt idx="24">
                  <c:v>2376.540433437825</c:v>
                </c:pt>
                <c:pt idx="25">
                  <c:v>2021.3060483247477</c:v>
                </c:pt>
                <c:pt idx="26">
                  <c:v>116.80688441792628</c:v>
                </c:pt>
                <c:pt idx="27">
                  <c:v>-225.27381054340401</c:v>
                </c:pt>
                <c:pt idx="28">
                  <c:v>-784.17350297195344</c:v>
                </c:pt>
                <c:pt idx="29">
                  <c:v>-1285.2112044061182</c:v>
                </c:pt>
                <c:pt idx="30">
                  <c:v>-3965.7000602177736</c:v>
                </c:pt>
                <c:pt idx="31">
                  <c:v>-4381.3433291752362</c:v>
                </c:pt>
                <c:pt idx="32">
                  <c:v>-4132.2793367606455</c:v>
                </c:pt>
                <c:pt idx="33">
                  <c:v>-4772.7538299567532</c:v>
                </c:pt>
                <c:pt idx="34">
                  <c:v>-4717.1718618599107</c:v>
                </c:pt>
                <c:pt idx="35">
                  <c:v>-5976.3735577346624</c:v>
                </c:pt>
                <c:pt idx="36">
                  <c:v>-6818.4877100739077</c:v>
                </c:pt>
                <c:pt idx="37">
                  <c:v>-6719.4236547274068</c:v>
                </c:pt>
                <c:pt idx="38">
                  <c:v>-6796.6714162137359</c:v>
                </c:pt>
                <c:pt idx="39">
                  <c:v>-6697.7818588014616</c:v>
                </c:pt>
                <c:pt idx="40">
                  <c:v>-7609.3895854465027</c:v>
                </c:pt>
                <c:pt idx="41">
                  <c:v>-7397.6534655941268</c:v>
                </c:pt>
                <c:pt idx="42">
                  <c:v>-7203.3298261718028</c:v>
                </c:pt>
                <c:pt idx="43">
                  <c:v>-7317.1153299399621</c:v>
                </c:pt>
                <c:pt idx="44">
                  <c:v>-7010.4851656978626</c:v>
                </c:pt>
                <c:pt idx="45">
                  <c:v>-7141.3448232474911</c:v>
                </c:pt>
                <c:pt idx="46">
                  <c:v>-6978.1056819594032</c:v>
                </c:pt>
                <c:pt idx="47">
                  <c:v>-6103.7272021095632</c:v>
                </c:pt>
                <c:pt idx="48">
                  <c:v>-5566.8505853522774</c:v>
                </c:pt>
                <c:pt idx="49">
                  <c:v>-5221.9716011686505</c:v>
                </c:pt>
                <c:pt idx="50">
                  <c:v>-4034.5945042616504</c:v>
                </c:pt>
                <c:pt idx="51">
                  <c:v>-4009.0052698828522</c:v>
                </c:pt>
                <c:pt idx="52">
                  <c:v>-3649.5773726682414</c:v>
                </c:pt>
                <c:pt idx="53">
                  <c:v>-3227.064743843147</c:v>
                </c:pt>
                <c:pt idx="54">
                  <c:v>-3091.4320665736923</c:v>
                </c:pt>
                <c:pt idx="55">
                  <c:v>-1071.6990149085195</c:v>
                </c:pt>
                <c:pt idx="56">
                  <c:v>-1067.0286763788436</c:v>
                </c:pt>
                <c:pt idx="57">
                  <c:v>-1202.606026385575</c:v>
                </c:pt>
                <c:pt idx="58">
                  <c:v>-1006.3316553208532</c:v>
                </c:pt>
                <c:pt idx="59">
                  <c:v>-855.91421337153702</c:v>
                </c:pt>
                <c:pt idx="60">
                  <c:v>842.67904240967732</c:v>
                </c:pt>
                <c:pt idx="61">
                  <c:v>698.28433003526652</c:v>
                </c:pt>
                <c:pt idx="62">
                  <c:v>679.04500748705482</c:v>
                </c:pt>
                <c:pt idx="63">
                  <c:v>680.59804022621927</c:v>
                </c:pt>
                <c:pt idx="64">
                  <c:v>713.3982601598193</c:v>
                </c:pt>
                <c:pt idx="65">
                  <c:v>731.83888558070032</c:v>
                </c:pt>
                <c:pt idx="66">
                  <c:v>818.08740897208054</c:v>
                </c:pt>
                <c:pt idx="67">
                  <c:v>829.94337433734188</c:v>
                </c:pt>
                <c:pt idx="68">
                  <c:v>708.79569240074852</c:v>
                </c:pt>
                <c:pt idx="69">
                  <c:v>593.18728585167514</c:v>
                </c:pt>
                <c:pt idx="70">
                  <c:v>476.23511214622926</c:v>
                </c:pt>
                <c:pt idx="71">
                  <c:v>373.0421313359235</c:v>
                </c:pt>
                <c:pt idx="72">
                  <c:v>231.44809871516031</c:v>
                </c:pt>
                <c:pt idx="73">
                  <c:v>262.27043942841664</c:v>
                </c:pt>
                <c:pt idx="74">
                  <c:v>163.69467271616955</c:v>
                </c:pt>
                <c:pt idx="75">
                  <c:v>-136.61210667759354</c:v>
                </c:pt>
                <c:pt idx="76">
                  <c:v>-110.96761850420768</c:v>
                </c:pt>
                <c:pt idx="77">
                  <c:v>-129.94102676442805</c:v>
                </c:pt>
                <c:pt idx="78">
                  <c:v>-52.108534926184106</c:v>
                </c:pt>
                <c:pt idx="79">
                  <c:v>-119.46530653293894</c:v>
                </c:pt>
                <c:pt idx="80">
                  <c:v>-562.68310434429623</c:v>
                </c:pt>
                <c:pt idx="82">
                  <c:v>4009.4338639904427</c:v>
                </c:pt>
                <c:pt idx="83">
                  <c:v>4004.6648444094776</c:v>
                </c:pt>
                <c:pt idx="84">
                  <c:v>4027.2461014626078</c:v>
                </c:pt>
                <c:pt idx="85">
                  <c:v>4028.4768797839079</c:v>
                </c:pt>
                <c:pt idx="86">
                  <c:v>9010.0454437651169</c:v>
                </c:pt>
                <c:pt idx="87">
                  <c:v>9041.6154829891802</c:v>
                </c:pt>
                <c:pt idx="88">
                  <c:v>9067.2799627149034</c:v>
                </c:pt>
                <c:pt idx="89">
                  <c:v>9063.5323784512893</c:v>
                </c:pt>
                <c:pt idx="90">
                  <c:v>10730.830917272262</c:v>
                </c:pt>
                <c:pt idx="91">
                  <c:v>10740.847877881044</c:v>
                </c:pt>
                <c:pt idx="92">
                  <c:v>10773.658947514996</c:v>
                </c:pt>
                <c:pt idx="93">
                  <c:v>10778.417146820006</c:v>
                </c:pt>
                <c:pt idx="94">
                  <c:v>11092.364534034292</c:v>
                </c:pt>
                <c:pt idx="95">
                  <c:v>11113.504207947972</c:v>
                </c:pt>
                <c:pt idx="96">
                  <c:v>11138.164575198924</c:v>
                </c:pt>
                <c:pt idx="97">
                  <c:v>11118.814811121698</c:v>
                </c:pt>
                <c:pt idx="98">
                  <c:v>11143.08293708288</c:v>
                </c:pt>
                <c:pt idx="99">
                  <c:v>5177.5549571588781</c:v>
                </c:pt>
                <c:pt idx="100">
                  <c:v>3239.2702152686788</c:v>
                </c:pt>
                <c:pt idx="101">
                  <c:v>931.94408801809004</c:v>
                </c:pt>
                <c:pt idx="102">
                  <c:v>-948.52112408200628</c:v>
                </c:pt>
                <c:pt idx="103">
                  <c:v>-1924.1342718827145</c:v>
                </c:pt>
                <c:pt idx="104">
                  <c:v>-4681.8339454399847</c:v>
                </c:pt>
                <c:pt idx="105">
                  <c:v>-5335.3714443574745</c:v>
                </c:pt>
                <c:pt idx="106">
                  <c:v>-5308.0876417491127</c:v>
                </c:pt>
                <c:pt idx="107">
                  <c:v>-6561.6871672000898</c:v>
                </c:pt>
                <c:pt idx="108">
                  <c:v>-9205.9273391340648</c:v>
                </c:pt>
                <c:pt idx="109">
                  <c:v>-8812.3533753777119</c:v>
                </c:pt>
                <c:pt idx="110">
                  <c:v>-7634.9486484264316</c:v>
                </c:pt>
                <c:pt idx="111">
                  <c:v>-7805.539222530806</c:v>
                </c:pt>
                <c:pt idx="112">
                  <c:v>-10588.3717641644</c:v>
                </c:pt>
                <c:pt idx="113">
                  <c:v>-9268.4617583721338</c:v>
                </c:pt>
                <c:pt idx="114">
                  <c:v>-8930.5216673929172</c:v>
                </c:pt>
                <c:pt idx="115">
                  <c:v>-9288.4263107721472</c:v>
                </c:pt>
                <c:pt idx="116">
                  <c:v>-8785.9795127311136</c:v>
                </c:pt>
                <c:pt idx="117">
                  <c:v>-10854.169366345663</c:v>
                </c:pt>
                <c:pt idx="118">
                  <c:v>-11361.698327012882</c:v>
                </c:pt>
                <c:pt idx="119">
                  <c:v>-10854.552946123868</c:v>
                </c:pt>
                <c:pt idx="120">
                  <c:v>-10802.752914057392</c:v>
                </c:pt>
                <c:pt idx="121">
                  <c:v>-10913.999160957752</c:v>
                </c:pt>
                <c:pt idx="122">
                  <c:v>-12921.799850464355</c:v>
                </c:pt>
                <c:pt idx="123">
                  <c:v>-13018.364722304159</c:v>
                </c:pt>
                <c:pt idx="124">
                  <c:v>-12908.225231781966</c:v>
                </c:pt>
                <c:pt idx="125">
                  <c:v>-12945.91988367763</c:v>
                </c:pt>
                <c:pt idx="126">
                  <c:v>-13261.168785481037</c:v>
                </c:pt>
                <c:pt idx="127">
                  <c:v>-13769.868733745809</c:v>
                </c:pt>
                <c:pt idx="128">
                  <c:v>-13963.78285641581</c:v>
                </c:pt>
                <c:pt idx="129">
                  <c:v>-13303.638035943988</c:v>
                </c:pt>
                <c:pt idx="130">
                  <c:v>-13392.338204561147</c:v>
                </c:pt>
                <c:pt idx="131">
                  <c:v>-14301.036398871634</c:v>
                </c:pt>
                <c:pt idx="132">
                  <c:v>-12445.290078540767</c:v>
                </c:pt>
                <c:pt idx="133">
                  <c:v>-12892.093693680816</c:v>
                </c:pt>
                <c:pt idx="134">
                  <c:v>-13123.976356846984</c:v>
                </c:pt>
                <c:pt idx="135">
                  <c:v>-13342.04637237182</c:v>
                </c:pt>
                <c:pt idx="136">
                  <c:v>-13323.819687503563</c:v>
                </c:pt>
                <c:pt idx="137">
                  <c:v>-6712.6072128473788</c:v>
                </c:pt>
                <c:pt idx="138">
                  <c:v>-6393.4398665673725</c:v>
                </c:pt>
                <c:pt idx="139">
                  <c:v>-5379.6025152199745</c:v>
                </c:pt>
                <c:pt idx="140">
                  <c:v>-4909.7606305989175</c:v>
                </c:pt>
                <c:pt idx="141">
                  <c:v>-5764.7432858624998</c:v>
                </c:pt>
                <c:pt idx="142">
                  <c:v>7771.6382181483987</c:v>
                </c:pt>
                <c:pt idx="143">
                  <c:v>7613.0111063968052</c:v>
                </c:pt>
                <c:pt idx="144">
                  <c:v>7660.913872693347</c:v>
                </c:pt>
                <c:pt idx="145">
                  <c:v>8019.9293705113505</c:v>
                </c:pt>
                <c:pt idx="146">
                  <c:v>7922.6380723562579</c:v>
                </c:pt>
                <c:pt idx="147">
                  <c:v>15270.556022740224</c:v>
                </c:pt>
                <c:pt idx="148">
                  <c:v>15030.516831087105</c:v>
                </c:pt>
                <c:pt idx="149">
                  <c:v>15072.599213095562</c:v>
                </c:pt>
                <c:pt idx="150">
                  <c:v>15247.647177164614</c:v>
                </c:pt>
                <c:pt idx="151">
                  <c:v>15275.643297558698</c:v>
                </c:pt>
                <c:pt idx="152">
                  <c:v>16948.064366231905</c:v>
                </c:pt>
                <c:pt idx="153">
                  <c:v>17026.234999074317</c:v>
                </c:pt>
                <c:pt idx="154">
                  <c:v>17209.246871758132</c:v>
                </c:pt>
                <c:pt idx="155">
                  <c:v>17221.045525221845</c:v>
                </c:pt>
                <c:pt idx="156">
                  <c:v>17445.234725818256</c:v>
                </c:pt>
                <c:pt idx="157">
                  <c:v>19033.547248416791</c:v>
                </c:pt>
                <c:pt idx="158">
                  <c:v>19200.464786388529</c:v>
                </c:pt>
                <c:pt idx="159">
                  <c:v>19379.015738745351</c:v>
                </c:pt>
                <c:pt idx="160">
                  <c:v>19677.803093992894</c:v>
                </c:pt>
                <c:pt idx="161">
                  <c:v>19917.927327435977</c:v>
                </c:pt>
                <c:pt idx="162">
                  <c:v>23146.574400520549</c:v>
                </c:pt>
              </c:numCache>
            </c:numRef>
          </c:val>
          <c:smooth val="0"/>
          <c:extLst>
            <c:ext xmlns:c16="http://schemas.microsoft.com/office/drawing/2014/chart" uri="{C3380CC4-5D6E-409C-BE32-E72D297353CC}">
              <c16:uniqueId val="{00000000-7875-4A2F-AFA8-9E97C37C75E0}"/>
            </c:ext>
          </c:extLst>
        </c:ser>
        <c:ser>
          <c:idx val="1"/>
          <c:order val="1"/>
          <c:tx>
            <c:strRef>
              <c:f>AT!$B$4</c:f>
              <c:strCache>
                <c:ptCount val="1"/>
                <c:pt idx="0">
                  <c:v>Education Low</c:v>
                </c:pt>
              </c:strCache>
            </c:strRef>
          </c:tx>
          <c:spPr>
            <a:ln w="28575" cap="rnd">
              <a:solidFill>
                <a:srgbClr val="C00000"/>
              </a:solidFill>
              <a:round/>
            </a:ln>
            <a:effectLst/>
          </c:spPr>
          <c:marker>
            <c:symbol val="none"/>
          </c:marker>
          <c:cat>
            <c:multiLvlStrRef>
              <c:f>AT!$C$1:$FI$2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TF</c:v>
                  </c:pt>
                  <c:pt idx="81">
                    <c:v>..</c:v>
                  </c:pt>
                  <c:pt idx="82">
                    <c:v>TG</c:v>
                  </c:pt>
                </c:lvl>
              </c:multiLvlStrCache>
            </c:multiLvlStrRef>
          </c:cat>
          <c:val>
            <c:numRef>
              <c:f>AT!$C$4:$FI$4</c:f>
              <c:numCache>
                <c:formatCode>General</c:formatCode>
                <c:ptCount val="163"/>
                <c:pt idx="0">
                  <c:v>4676.8945696173341</c:v>
                </c:pt>
                <c:pt idx="1">
                  <c:v>4676.8946703785523</c:v>
                </c:pt>
                <c:pt idx="2">
                  <c:v>4676.8954419186857</c:v>
                </c:pt>
                <c:pt idx="3">
                  <c:v>4676.893407042181</c:v>
                </c:pt>
                <c:pt idx="4">
                  <c:v>5332.8007580944568</c:v>
                </c:pt>
                <c:pt idx="5">
                  <c:v>5332.7990227537657</c:v>
                </c:pt>
                <c:pt idx="6">
                  <c:v>5332.7986768210421</c:v>
                </c:pt>
                <c:pt idx="7">
                  <c:v>5332.8013705222156</c:v>
                </c:pt>
                <c:pt idx="8">
                  <c:v>6236.2380382957163</c:v>
                </c:pt>
                <c:pt idx="9">
                  <c:v>6236.2380795996678</c:v>
                </c:pt>
                <c:pt idx="10">
                  <c:v>6236.2422514002837</c:v>
                </c:pt>
                <c:pt idx="11">
                  <c:v>6236.2382052385556</c:v>
                </c:pt>
                <c:pt idx="12">
                  <c:v>6821.2029200778807</c:v>
                </c:pt>
                <c:pt idx="13">
                  <c:v>6821.195736903348</c:v>
                </c:pt>
                <c:pt idx="14">
                  <c:v>6821.2030869320297</c:v>
                </c:pt>
                <c:pt idx="15">
                  <c:v>6821.195415306297</c:v>
                </c:pt>
                <c:pt idx="16">
                  <c:v>6821.202209935258</c:v>
                </c:pt>
                <c:pt idx="17">
                  <c:v>5616.0237785372328</c:v>
                </c:pt>
                <c:pt idx="18">
                  <c:v>4499.6858616801583</c:v>
                </c:pt>
                <c:pt idx="19">
                  <c:v>3738.5231021447657</c:v>
                </c:pt>
                <c:pt idx="20">
                  <c:v>3113.1958134370193</c:v>
                </c:pt>
                <c:pt idx="21">
                  <c:v>1543.5490090690773</c:v>
                </c:pt>
                <c:pt idx="22">
                  <c:v>534.68318621437982</c:v>
                </c:pt>
                <c:pt idx="23">
                  <c:v>1532.6211657859576</c:v>
                </c:pt>
                <c:pt idx="24">
                  <c:v>734.16739716961797</c:v>
                </c:pt>
                <c:pt idx="25">
                  <c:v>241.32661262802276</c:v>
                </c:pt>
                <c:pt idx="26">
                  <c:v>-973.84554329803314</c:v>
                </c:pt>
                <c:pt idx="27">
                  <c:v>-1426.7798505579076</c:v>
                </c:pt>
                <c:pt idx="28">
                  <c:v>-2833.9450178082043</c:v>
                </c:pt>
                <c:pt idx="29">
                  <c:v>-3329.6076565051599</c:v>
                </c:pt>
                <c:pt idx="30">
                  <c:v>-3025.1060159854983</c:v>
                </c:pt>
                <c:pt idx="31">
                  <c:v>-2673.084260000287</c:v>
                </c:pt>
                <c:pt idx="32">
                  <c:v>-2403.4624394333873</c:v>
                </c:pt>
                <c:pt idx="33">
                  <c:v>-3395.2743434953863</c:v>
                </c:pt>
                <c:pt idx="34">
                  <c:v>-2707.8334034561249</c:v>
                </c:pt>
                <c:pt idx="35">
                  <c:v>-3775.8525189385246</c:v>
                </c:pt>
                <c:pt idx="36">
                  <c:v>-5436.3897107832636</c:v>
                </c:pt>
                <c:pt idx="37">
                  <c:v>-5440.5967181862243</c:v>
                </c:pt>
                <c:pt idx="38">
                  <c:v>-4836.4823000565593</c:v>
                </c:pt>
                <c:pt idx="39">
                  <c:v>-4250.7389744509837</c:v>
                </c:pt>
                <c:pt idx="40">
                  <c:v>-5013.1069573017558</c:v>
                </c:pt>
                <c:pt idx="41">
                  <c:v>-4826.4039400514239</c:v>
                </c:pt>
                <c:pt idx="42">
                  <c:v>-3612.6878858606588</c:v>
                </c:pt>
                <c:pt idx="43">
                  <c:v>-3624.0841308395979</c:v>
                </c:pt>
                <c:pt idx="44">
                  <c:v>-3510.9764750331537</c:v>
                </c:pt>
                <c:pt idx="45">
                  <c:v>-3385.6594434482668</c:v>
                </c:pt>
                <c:pt idx="46">
                  <c:v>-2612.7730072944378</c:v>
                </c:pt>
                <c:pt idx="47">
                  <c:v>-3329.983307793746</c:v>
                </c:pt>
                <c:pt idx="48">
                  <c:v>-3956.0984421108474</c:v>
                </c:pt>
                <c:pt idx="49">
                  <c:v>-2526.5405422863978</c:v>
                </c:pt>
                <c:pt idx="50">
                  <c:v>-2116.5050193860116</c:v>
                </c:pt>
                <c:pt idx="51">
                  <c:v>-1446.3662341373592</c:v>
                </c:pt>
                <c:pt idx="52">
                  <c:v>-174.02071617361463</c:v>
                </c:pt>
                <c:pt idx="53">
                  <c:v>35.070435708176838</c:v>
                </c:pt>
                <c:pt idx="54">
                  <c:v>-477.4560667491927</c:v>
                </c:pt>
                <c:pt idx="55">
                  <c:v>119.77311832992316</c:v>
                </c:pt>
                <c:pt idx="56">
                  <c:v>301.63040254731948</c:v>
                </c:pt>
                <c:pt idx="57">
                  <c:v>-476.54105272188178</c:v>
                </c:pt>
                <c:pt idx="58">
                  <c:v>-532.45733511465107</c:v>
                </c:pt>
                <c:pt idx="59">
                  <c:v>203.19669411757752</c:v>
                </c:pt>
                <c:pt idx="60">
                  <c:v>1665.429629266964</c:v>
                </c:pt>
                <c:pt idx="61">
                  <c:v>1875.0352764267525</c:v>
                </c:pt>
                <c:pt idx="62">
                  <c:v>1442.4868047446084</c:v>
                </c:pt>
                <c:pt idx="63">
                  <c:v>1141.9756384454536</c:v>
                </c:pt>
                <c:pt idx="64">
                  <c:v>1562.9392089626015</c:v>
                </c:pt>
                <c:pt idx="65">
                  <c:v>1696.3151445888368</c:v>
                </c:pt>
                <c:pt idx="66">
                  <c:v>1869.4013762172199</c:v>
                </c:pt>
                <c:pt idx="67">
                  <c:v>2185.4602528226942</c:v>
                </c:pt>
                <c:pt idx="68">
                  <c:v>1872.5116077279445</c:v>
                </c:pt>
                <c:pt idx="69">
                  <c:v>1452.486450075527</c:v>
                </c:pt>
                <c:pt idx="70">
                  <c:v>1269.9126591501456</c:v>
                </c:pt>
                <c:pt idx="71">
                  <c:v>1300.2602167212335</c:v>
                </c:pt>
                <c:pt idx="72">
                  <c:v>1144.4071428883726</c:v>
                </c:pt>
                <c:pt idx="73">
                  <c:v>1119.9258378119464</c:v>
                </c:pt>
                <c:pt idx="74">
                  <c:v>1017.6742618489541</c:v>
                </c:pt>
                <c:pt idx="75">
                  <c:v>672.77531153438508</c:v>
                </c:pt>
                <c:pt idx="76">
                  <c:v>620.3784847474501</c:v>
                </c:pt>
                <c:pt idx="77">
                  <c:v>681.35375544558917</c:v>
                </c:pt>
                <c:pt idx="78">
                  <c:v>787.33625361420457</c:v>
                </c:pt>
                <c:pt idx="79">
                  <c:v>493.2002728871218</c:v>
                </c:pt>
                <c:pt idx="80">
                  <c:v>-126.26688160274301</c:v>
                </c:pt>
                <c:pt idx="82">
                  <c:v>4544.1591875474323</c:v>
                </c:pt>
                <c:pt idx="83">
                  <c:v>4544.1591570940818</c:v>
                </c:pt>
                <c:pt idx="84">
                  <c:v>4544.1590531171041</c:v>
                </c:pt>
                <c:pt idx="85">
                  <c:v>4544.1593685096495</c:v>
                </c:pt>
                <c:pt idx="86">
                  <c:v>9665.1810079978386</c:v>
                </c:pt>
                <c:pt idx="87">
                  <c:v>9665.1818376635092</c:v>
                </c:pt>
                <c:pt idx="88">
                  <c:v>9665.1838761455292</c:v>
                </c:pt>
                <c:pt idx="89">
                  <c:v>9665.1806363556097</c:v>
                </c:pt>
                <c:pt idx="90">
                  <c:v>11494.473503695855</c:v>
                </c:pt>
                <c:pt idx="91">
                  <c:v>11494.477107734045</c:v>
                </c:pt>
                <c:pt idx="92">
                  <c:v>11494.477875568329</c:v>
                </c:pt>
                <c:pt idx="93">
                  <c:v>11494.476707434367</c:v>
                </c:pt>
                <c:pt idx="94">
                  <c:v>11967.187446051623</c:v>
                </c:pt>
                <c:pt idx="95">
                  <c:v>11967.185050774335</c:v>
                </c:pt>
                <c:pt idx="96">
                  <c:v>11967.197343376791</c:v>
                </c:pt>
                <c:pt idx="97">
                  <c:v>11967.189250295269</c:v>
                </c:pt>
                <c:pt idx="98">
                  <c:v>11967.186428986837</c:v>
                </c:pt>
                <c:pt idx="99">
                  <c:v>3028.8956147178378</c:v>
                </c:pt>
                <c:pt idx="100">
                  <c:v>1395.3777944995309</c:v>
                </c:pt>
                <c:pt idx="101">
                  <c:v>325.90176801952202</c:v>
                </c:pt>
                <c:pt idx="102">
                  <c:v>-46.386729517028471</c:v>
                </c:pt>
                <c:pt idx="103">
                  <c:v>-511.77919994447529</c:v>
                </c:pt>
                <c:pt idx="104">
                  <c:v>-1305.7438392547274</c:v>
                </c:pt>
                <c:pt idx="105">
                  <c:v>-937.57149829253558</c:v>
                </c:pt>
                <c:pt idx="106">
                  <c:v>-755.17956781827615</c:v>
                </c:pt>
                <c:pt idx="107">
                  <c:v>-632.00524879707427</c:v>
                </c:pt>
                <c:pt idx="108">
                  <c:v>-291.29752284671849</c:v>
                </c:pt>
                <c:pt idx="109">
                  <c:v>772.03271516274435</c:v>
                </c:pt>
                <c:pt idx="110">
                  <c:v>-551.0592359759894</c:v>
                </c:pt>
                <c:pt idx="111">
                  <c:v>-1350.6448245041138</c:v>
                </c:pt>
                <c:pt idx="112">
                  <c:v>-897.78001476933241</c:v>
                </c:pt>
                <c:pt idx="113">
                  <c:v>-999.4154560155439</c:v>
                </c:pt>
                <c:pt idx="114">
                  <c:v>-771.96808676953515</c:v>
                </c:pt>
                <c:pt idx="115">
                  <c:v>-452.29737426585962</c:v>
                </c:pt>
                <c:pt idx="116">
                  <c:v>-978.72788602715627</c:v>
                </c:pt>
                <c:pt idx="117">
                  <c:v>-1695.1251140653021</c:v>
                </c:pt>
                <c:pt idx="118">
                  <c:v>-1743.0925337670324</c:v>
                </c:pt>
                <c:pt idx="119">
                  <c:v>-1256.4283772397957</c:v>
                </c:pt>
                <c:pt idx="120">
                  <c:v>-1493.8709224885097</c:v>
                </c:pt>
                <c:pt idx="121">
                  <c:v>-1609.6473138504261</c:v>
                </c:pt>
                <c:pt idx="122">
                  <c:v>-3012.399073395598</c:v>
                </c:pt>
                <c:pt idx="123">
                  <c:v>-3013.5201968514557</c:v>
                </c:pt>
                <c:pt idx="124">
                  <c:v>-3300.9397463901678</c:v>
                </c:pt>
                <c:pt idx="125">
                  <c:v>-3963.6949320657841</c:v>
                </c:pt>
                <c:pt idx="126">
                  <c:v>-4078.664951669758</c:v>
                </c:pt>
                <c:pt idx="127">
                  <c:v>-3548.377008200885</c:v>
                </c:pt>
                <c:pt idx="128">
                  <c:v>-3618.7782515390063</c:v>
                </c:pt>
                <c:pt idx="129">
                  <c:v>-3986.3158672511963</c:v>
                </c:pt>
                <c:pt idx="130">
                  <c:v>-4058.9596298765427</c:v>
                </c:pt>
                <c:pt idx="131">
                  <c:v>-3994.5257643958448</c:v>
                </c:pt>
                <c:pt idx="132">
                  <c:v>-3278.6715746160135</c:v>
                </c:pt>
                <c:pt idx="133">
                  <c:v>-3719.9813199966557</c:v>
                </c:pt>
                <c:pt idx="134">
                  <c:v>-3904.3468629268882</c:v>
                </c:pt>
                <c:pt idx="135">
                  <c:v>-3533.1835179843929</c:v>
                </c:pt>
                <c:pt idx="136">
                  <c:v>-3465.903295386106</c:v>
                </c:pt>
                <c:pt idx="137">
                  <c:v>-156.43836221626589</c:v>
                </c:pt>
                <c:pt idx="138">
                  <c:v>-462.7746972420864</c:v>
                </c:pt>
                <c:pt idx="139">
                  <c:v>-243.70141309805331</c:v>
                </c:pt>
                <c:pt idx="140">
                  <c:v>22.503976188972956</c:v>
                </c:pt>
                <c:pt idx="141">
                  <c:v>-335.99529562298994</c:v>
                </c:pt>
                <c:pt idx="142">
                  <c:v>9435.5547530582044</c:v>
                </c:pt>
                <c:pt idx="143">
                  <c:v>9224.7561404354892</c:v>
                </c:pt>
                <c:pt idx="144">
                  <c:v>9763.5602663042409</c:v>
                </c:pt>
                <c:pt idx="145">
                  <c:v>10218.962901498562</c:v>
                </c:pt>
                <c:pt idx="146">
                  <c:v>10010.3036273814</c:v>
                </c:pt>
                <c:pt idx="147">
                  <c:v>12975.70400200006</c:v>
                </c:pt>
                <c:pt idx="148">
                  <c:v>12543.260769085504</c:v>
                </c:pt>
                <c:pt idx="149">
                  <c:v>12279.483343463427</c:v>
                </c:pt>
                <c:pt idx="150">
                  <c:v>12818.004462825065</c:v>
                </c:pt>
                <c:pt idx="151">
                  <c:v>13392.072560365083</c:v>
                </c:pt>
                <c:pt idx="152">
                  <c:v>14085.050664190287</c:v>
                </c:pt>
                <c:pt idx="153">
                  <c:v>14176.757896497038</c:v>
                </c:pt>
                <c:pt idx="154">
                  <c:v>14632.286933077357</c:v>
                </c:pt>
                <c:pt idx="155">
                  <c:v>14705.567726674555</c:v>
                </c:pt>
                <c:pt idx="156">
                  <c:v>15094.708382364228</c:v>
                </c:pt>
                <c:pt idx="157">
                  <c:v>15984.406665104132</c:v>
                </c:pt>
                <c:pt idx="158">
                  <c:v>16094.004504908584</c:v>
                </c:pt>
                <c:pt idx="159">
                  <c:v>16436.635057920743</c:v>
                </c:pt>
                <c:pt idx="160">
                  <c:v>16428.850420586554</c:v>
                </c:pt>
                <c:pt idx="161">
                  <c:v>16997.016449276736</c:v>
                </c:pt>
                <c:pt idx="162">
                  <c:v>18912.440864930177</c:v>
                </c:pt>
              </c:numCache>
            </c:numRef>
          </c:val>
          <c:smooth val="0"/>
          <c:extLst>
            <c:ext xmlns:c16="http://schemas.microsoft.com/office/drawing/2014/chart" uri="{C3380CC4-5D6E-409C-BE32-E72D297353CC}">
              <c16:uniqueId val="{00000001-7875-4A2F-AFA8-9E97C37C75E0}"/>
            </c:ext>
          </c:extLst>
        </c:ser>
        <c:ser>
          <c:idx val="2"/>
          <c:order val="2"/>
          <c:tx>
            <c:strRef>
              <c:f>AT!$B$5</c:f>
              <c:strCache>
                <c:ptCount val="1"/>
                <c:pt idx="0">
                  <c:v>Education Medium</c:v>
                </c:pt>
              </c:strCache>
            </c:strRef>
          </c:tx>
          <c:spPr>
            <a:ln w="28575" cap="rnd">
              <a:solidFill>
                <a:srgbClr val="FFC000"/>
              </a:solidFill>
              <a:round/>
            </a:ln>
            <a:effectLst/>
          </c:spPr>
          <c:marker>
            <c:symbol val="none"/>
          </c:marker>
          <c:cat>
            <c:multiLvlStrRef>
              <c:f>AT!$C$1:$FI$2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TF</c:v>
                  </c:pt>
                  <c:pt idx="81">
                    <c:v>..</c:v>
                  </c:pt>
                  <c:pt idx="82">
                    <c:v>TG</c:v>
                  </c:pt>
                </c:lvl>
              </c:multiLvlStrCache>
            </c:multiLvlStrRef>
          </c:cat>
          <c:val>
            <c:numRef>
              <c:f>AT!$C$5:$FI$5</c:f>
              <c:numCache>
                <c:formatCode>General</c:formatCode>
                <c:ptCount val="163"/>
                <c:pt idx="0">
                  <c:v>6646.4604564771007</c:v>
                </c:pt>
                <c:pt idx="1">
                  <c:v>6646.4604475134893</c:v>
                </c:pt>
                <c:pt idx="2">
                  <c:v>6646.4599682258786</c:v>
                </c:pt>
                <c:pt idx="3">
                  <c:v>6646.4609997906709</c:v>
                </c:pt>
                <c:pt idx="4">
                  <c:v>7887.5605396909341</c:v>
                </c:pt>
                <c:pt idx="5">
                  <c:v>7887.5625555984752</c:v>
                </c:pt>
                <c:pt idx="6">
                  <c:v>7887.5585505487461</c:v>
                </c:pt>
                <c:pt idx="7">
                  <c:v>7887.5625170629437</c:v>
                </c:pt>
                <c:pt idx="8">
                  <c:v>9625.0625640519975</c:v>
                </c:pt>
                <c:pt idx="9">
                  <c:v>9625.0623768349542</c:v>
                </c:pt>
                <c:pt idx="10">
                  <c:v>9625.061785839307</c:v>
                </c:pt>
                <c:pt idx="11">
                  <c:v>9625.0702532218584</c:v>
                </c:pt>
                <c:pt idx="12">
                  <c:v>10897.795348291329</c:v>
                </c:pt>
                <c:pt idx="13">
                  <c:v>10897.787851961379</c:v>
                </c:pt>
                <c:pt idx="14">
                  <c:v>10897.795571276987</c:v>
                </c:pt>
                <c:pt idx="15">
                  <c:v>10897.787695967785</c:v>
                </c:pt>
                <c:pt idx="16">
                  <c:v>10897.79552264003</c:v>
                </c:pt>
                <c:pt idx="17">
                  <c:v>14279.598763245967</c:v>
                </c:pt>
                <c:pt idx="18">
                  <c:v>10967.275418652263</c:v>
                </c:pt>
                <c:pt idx="19">
                  <c:v>5945.0022277607577</c:v>
                </c:pt>
                <c:pt idx="20">
                  <c:v>3605.4277847813732</c:v>
                </c:pt>
                <c:pt idx="21">
                  <c:v>3105.5591215667314</c:v>
                </c:pt>
                <c:pt idx="22">
                  <c:v>2055.2595378681094</c:v>
                </c:pt>
                <c:pt idx="23">
                  <c:v>1960.3945990591449</c:v>
                </c:pt>
                <c:pt idx="24">
                  <c:v>1929.6464162293096</c:v>
                </c:pt>
                <c:pt idx="25">
                  <c:v>1914.8148343864214</c:v>
                </c:pt>
                <c:pt idx="26">
                  <c:v>154.62258310775127</c:v>
                </c:pt>
                <c:pt idx="27">
                  <c:v>-216.2423889576753</c:v>
                </c:pt>
                <c:pt idx="28">
                  <c:v>-559.74596874577594</c:v>
                </c:pt>
                <c:pt idx="29">
                  <c:v>-1172.0689137699458</c:v>
                </c:pt>
                <c:pt idx="30">
                  <c:v>-4589.1397757228478</c:v>
                </c:pt>
                <c:pt idx="31">
                  <c:v>-5465.7447094938616</c:v>
                </c:pt>
                <c:pt idx="32">
                  <c:v>-4651.8757094090852</c:v>
                </c:pt>
                <c:pt idx="33">
                  <c:v>-4834.3872698714249</c:v>
                </c:pt>
                <c:pt idx="34">
                  <c:v>-4965.1987307131421</c:v>
                </c:pt>
                <c:pt idx="35">
                  <c:v>-6318.3477029275291</c:v>
                </c:pt>
                <c:pt idx="36">
                  <c:v>-6472.5064824750689</c:v>
                </c:pt>
                <c:pt idx="37">
                  <c:v>-5866.2743619636467</c:v>
                </c:pt>
                <c:pt idx="38">
                  <c:v>-6672.0138182260316</c:v>
                </c:pt>
                <c:pt idx="39">
                  <c:v>-6344.4867702058918</c:v>
                </c:pt>
                <c:pt idx="40">
                  <c:v>-6470.3616211704602</c:v>
                </c:pt>
                <c:pt idx="41">
                  <c:v>-6744.8293815383986</c:v>
                </c:pt>
                <c:pt idx="42">
                  <c:v>-6990.0827758093083</c:v>
                </c:pt>
                <c:pt idx="43">
                  <c:v>-7084.4285649919066</c:v>
                </c:pt>
                <c:pt idx="44">
                  <c:v>-6754.4494425870198</c:v>
                </c:pt>
                <c:pt idx="45">
                  <c:v>-6354.6691479390893</c:v>
                </c:pt>
                <c:pt idx="46">
                  <c:v>-5957.6755160183548</c:v>
                </c:pt>
                <c:pt idx="47">
                  <c:v>-5205.6555550005951</c:v>
                </c:pt>
                <c:pt idx="48">
                  <c:v>-4781.9074052343594</c:v>
                </c:pt>
                <c:pt idx="49">
                  <c:v>-4107.7389769537203</c:v>
                </c:pt>
                <c:pt idx="50">
                  <c:v>-2926.0137281057437</c:v>
                </c:pt>
                <c:pt idx="51">
                  <c:v>-3488.4974677813989</c:v>
                </c:pt>
                <c:pt idx="52">
                  <c:v>-3291.2572404047714</c:v>
                </c:pt>
                <c:pt idx="53">
                  <c:v>-2646.7585165929818</c:v>
                </c:pt>
                <c:pt idx="54">
                  <c:v>-2357.4707232914052</c:v>
                </c:pt>
                <c:pt idx="55">
                  <c:v>-778.54530338030179</c:v>
                </c:pt>
                <c:pt idx="56">
                  <c:v>-1167.5359313131944</c:v>
                </c:pt>
                <c:pt idx="57">
                  <c:v>-1156.2640399011541</c:v>
                </c:pt>
                <c:pt idx="58">
                  <c:v>-892.78181611607715</c:v>
                </c:pt>
                <c:pt idx="59">
                  <c:v>-1004.4108599852791</c:v>
                </c:pt>
                <c:pt idx="60">
                  <c:v>645.00244081018332</c:v>
                </c:pt>
                <c:pt idx="61">
                  <c:v>539.82287120185993</c:v>
                </c:pt>
                <c:pt idx="62">
                  <c:v>654.09672840338976</c:v>
                </c:pt>
                <c:pt idx="63">
                  <c:v>687.45656568898301</c:v>
                </c:pt>
                <c:pt idx="64">
                  <c:v>677.24277367251295</c:v>
                </c:pt>
                <c:pt idx="65">
                  <c:v>803.23607246523193</c:v>
                </c:pt>
                <c:pt idx="66">
                  <c:v>914.01220941351244</c:v>
                </c:pt>
                <c:pt idx="67">
                  <c:v>620.35587083050234</c:v>
                </c:pt>
                <c:pt idx="68">
                  <c:v>391.4320996087302</c:v>
                </c:pt>
                <c:pt idx="69">
                  <c:v>395.5628941918809</c:v>
                </c:pt>
                <c:pt idx="70">
                  <c:v>253.39748337802075</c:v>
                </c:pt>
                <c:pt idx="71">
                  <c:v>-130.37286848725893</c:v>
                </c:pt>
                <c:pt idx="72">
                  <c:v>-344.92034912943785</c:v>
                </c:pt>
                <c:pt idx="73">
                  <c:v>-129.97981779041237</c:v>
                </c:pt>
                <c:pt idx="74">
                  <c:v>-699.30862381025543</c:v>
                </c:pt>
                <c:pt idx="75">
                  <c:v>-892.4527759380004</c:v>
                </c:pt>
                <c:pt idx="76">
                  <c:v>-433.2203338418343</c:v>
                </c:pt>
                <c:pt idx="77">
                  <c:v>-586.33171328297465</c:v>
                </c:pt>
                <c:pt idx="78">
                  <c:v>-538.39310311522343</c:v>
                </c:pt>
                <c:pt idx="79">
                  <c:v>-401.14759510506622</c:v>
                </c:pt>
                <c:pt idx="80">
                  <c:v>-462.76816183554592</c:v>
                </c:pt>
                <c:pt idx="82">
                  <c:v>4175.9331349464064</c:v>
                </c:pt>
                <c:pt idx="83">
                  <c:v>4175.9331414793251</c:v>
                </c:pt>
                <c:pt idx="84">
                  <c:v>4175.9330124419921</c:v>
                </c:pt>
                <c:pt idx="85">
                  <c:v>4175.9332576877714</c:v>
                </c:pt>
                <c:pt idx="86">
                  <c:v>9160.4466644033873</c:v>
                </c:pt>
                <c:pt idx="87">
                  <c:v>9160.4466733851586</c:v>
                </c:pt>
                <c:pt idx="88">
                  <c:v>9160.4492812267345</c:v>
                </c:pt>
                <c:pt idx="89">
                  <c:v>9160.4472383781813</c:v>
                </c:pt>
                <c:pt idx="90">
                  <c:v>10843.995402952583</c:v>
                </c:pt>
                <c:pt idx="91">
                  <c:v>10843.999631143517</c:v>
                </c:pt>
                <c:pt idx="92">
                  <c:v>10843.999186184548</c:v>
                </c:pt>
                <c:pt idx="93">
                  <c:v>10843.998270406997</c:v>
                </c:pt>
                <c:pt idx="94">
                  <c:v>11116.97247094765</c:v>
                </c:pt>
                <c:pt idx="95">
                  <c:v>11116.975514701902</c:v>
                </c:pt>
                <c:pt idx="96">
                  <c:v>11116.982019457068</c:v>
                </c:pt>
                <c:pt idx="97">
                  <c:v>11116.973430748352</c:v>
                </c:pt>
                <c:pt idx="98">
                  <c:v>11116.974093600846</c:v>
                </c:pt>
                <c:pt idx="99">
                  <c:v>6405.917165905501</c:v>
                </c:pt>
                <c:pt idx="100">
                  <c:v>2769.93756622606</c:v>
                </c:pt>
                <c:pt idx="101">
                  <c:v>-2846.76957829617</c:v>
                </c:pt>
                <c:pt idx="102">
                  <c:v>-5347.1602490713849</c:v>
                </c:pt>
                <c:pt idx="103">
                  <c:v>-6001.503552358854</c:v>
                </c:pt>
                <c:pt idx="104">
                  <c:v>-8798.7880019480035</c:v>
                </c:pt>
                <c:pt idx="105">
                  <c:v>-8609.7349282274445</c:v>
                </c:pt>
                <c:pt idx="106">
                  <c:v>-8316.2924800335095</c:v>
                </c:pt>
                <c:pt idx="107">
                  <c:v>-8596.727420801315</c:v>
                </c:pt>
                <c:pt idx="108">
                  <c:v>-9704.1431737710154</c:v>
                </c:pt>
                <c:pt idx="109">
                  <c:v>-9440.8438019368077</c:v>
                </c:pt>
                <c:pt idx="110">
                  <c:v>-8813.2819012134714</c:v>
                </c:pt>
                <c:pt idx="111">
                  <c:v>-8600.60039687463</c:v>
                </c:pt>
                <c:pt idx="112">
                  <c:v>-9878.4355648729907</c:v>
                </c:pt>
                <c:pt idx="113">
                  <c:v>-9438.1559326837487</c:v>
                </c:pt>
                <c:pt idx="114">
                  <c:v>-9173.2621718008922</c:v>
                </c:pt>
                <c:pt idx="115">
                  <c:v>-8687.5029589940696</c:v>
                </c:pt>
                <c:pt idx="116">
                  <c:v>-8372.271567019232</c:v>
                </c:pt>
                <c:pt idx="117">
                  <c:v>-10306.453982799339</c:v>
                </c:pt>
                <c:pt idx="118">
                  <c:v>-10124.501974157823</c:v>
                </c:pt>
                <c:pt idx="119">
                  <c:v>-9849.6335179203816</c:v>
                </c:pt>
                <c:pt idx="120">
                  <c:v>-10124.805223332352</c:v>
                </c:pt>
                <c:pt idx="121">
                  <c:v>-9693.6143910363971</c:v>
                </c:pt>
                <c:pt idx="122">
                  <c:v>-11085.443911347911</c:v>
                </c:pt>
                <c:pt idx="123">
                  <c:v>-11662.189788714822</c:v>
                </c:pt>
                <c:pt idx="124">
                  <c:v>-12028.703267267294</c:v>
                </c:pt>
                <c:pt idx="125">
                  <c:v>-12118.491712959809</c:v>
                </c:pt>
                <c:pt idx="126">
                  <c:v>-12146.67735995544</c:v>
                </c:pt>
                <c:pt idx="127">
                  <c:v>-11837.903203671882</c:v>
                </c:pt>
                <c:pt idx="128">
                  <c:v>-12146.975086296876</c:v>
                </c:pt>
                <c:pt idx="129">
                  <c:v>-12092.347787478613</c:v>
                </c:pt>
                <c:pt idx="130">
                  <c:v>-12222.910484022255</c:v>
                </c:pt>
                <c:pt idx="131">
                  <c:v>-12388.746481472088</c:v>
                </c:pt>
                <c:pt idx="132">
                  <c:v>-10126.782319417665</c:v>
                </c:pt>
                <c:pt idx="133">
                  <c:v>-10613.300120454536</c:v>
                </c:pt>
                <c:pt idx="134">
                  <c:v>-10769.706561979023</c:v>
                </c:pt>
                <c:pt idx="135">
                  <c:v>-10545.236029611091</c:v>
                </c:pt>
                <c:pt idx="136">
                  <c:v>-10651.74120868223</c:v>
                </c:pt>
                <c:pt idx="137">
                  <c:v>-4036.1984048705926</c:v>
                </c:pt>
                <c:pt idx="138">
                  <c:v>-4379.3323365857868</c:v>
                </c:pt>
                <c:pt idx="139">
                  <c:v>-4173.674397810657</c:v>
                </c:pt>
                <c:pt idx="140">
                  <c:v>-4024.0526926372222</c:v>
                </c:pt>
                <c:pt idx="141">
                  <c:v>-4411.417783802437</c:v>
                </c:pt>
                <c:pt idx="142">
                  <c:v>8558.83557269636</c:v>
                </c:pt>
                <c:pt idx="143">
                  <c:v>8736.5156216386877</c:v>
                </c:pt>
                <c:pt idx="144">
                  <c:v>8820.1554885465375</c:v>
                </c:pt>
                <c:pt idx="145">
                  <c:v>8684.6146514959073</c:v>
                </c:pt>
                <c:pt idx="146">
                  <c:v>8692.4900256650471</c:v>
                </c:pt>
                <c:pt idx="147">
                  <c:v>15969.731935299626</c:v>
                </c:pt>
                <c:pt idx="148">
                  <c:v>15856.464728024655</c:v>
                </c:pt>
                <c:pt idx="149">
                  <c:v>16200.911645694543</c:v>
                </c:pt>
                <c:pt idx="150">
                  <c:v>16490.693808992663</c:v>
                </c:pt>
                <c:pt idx="151">
                  <c:v>16502.959774385312</c:v>
                </c:pt>
                <c:pt idx="152">
                  <c:v>18388.627154268783</c:v>
                </c:pt>
                <c:pt idx="153">
                  <c:v>19119.470950060426</c:v>
                </c:pt>
                <c:pt idx="154">
                  <c:v>19486.807320721666</c:v>
                </c:pt>
                <c:pt idx="155">
                  <c:v>19261.269165144884</c:v>
                </c:pt>
                <c:pt idx="156">
                  <c:v>20127.689658120657</c:v>
                </c:pt>
                <c:pt idx="157">
                  <c:v>22086.628425612107</c:v>
                </c:pt>
                <c:pt idx="158">
                  <c:v>21403.710498498618</c:v>
                </c:pt>
                <c:pt idx="159">
                  <c:v>21715.311056573035</c:v>
                </c:pt>
                <c:pt idx="160">
                  <c:v>22206.186820270472</c:v>
                </c:pt>
                <c:pt idx="161">
                  <c:v>22181.272605954753</c:v>
                </c:pt>
                <c:pt idx="162">
                  <c:v>25353.239313943537</c:v>
                </c:pt>
              </c:numCache>
            </c:numRef>
          </c:val>
          <c:smooth val="0"/>
          <c:extLst>
            <c:ext xmlns:c16="http://schemas.microsoft.com/office/drawing/2014/chart" uri="{C3380CC4-5D6E-409C-BE32-E72D297353CC}">
              <c16:uniqueId val="{00000002-7875-4A2F-AFA8-9E97C37C75E0}"/>
            </c:ext>
          </c:extLst>
        </c:ser>
        <c:ser>
          <c:idx val="3"/>
          <c:order val="3"/>
          <c:tx>
            <c:strRef>
              <c:f>AT!$B$6</c:f>
              <c:strCache>
                <c:ptCount val="1"/>
                <c:pt idx="0">
                  <c:v>Education High</c:v>
                </c:pt>
              </c:strCache>
            </c:strRef>
          </c:tx>
          <c:spPr>
            <a:ln w="28575" cap="rnd">
              <a:solidFill>
                <a:srgbClr val="92D050"/>
              </a:solidFill>
              <a:round/>
            </a:ln>
            <a:effectLst/>
          </c:spPr>
          <c:marker>
            <c:symbol val="none"/>
          </c:marker>
          <c:cat>
            <c:multiLvlStrRef>
              <c:f>AT!$C$1:$FI$2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TF</c:v>
                  </c:pt>
                  <c:pt idx="81">
                    <c:v>..</c:v>
                  </c:pt>
                  <c:pt idx="82">
                    <c:v>TG</c:v>
                  </c:pt>
                </c:lvl>
              </c:multiLvlStrCache>
            </c:multiLvlStrRef>
          </c:cat>
          <c:val>
            <c:numRef>
              <c:f>AT!$C$6:$FI$6</c:f>
              <c:numCache>
                <c:formatCode>General</c:formatCode>
                <c:ptCount val="163"/>
                <c:pt idx="0">
                  <c:v>8224.2450802085405</c:v>
                </c:pt>
                <c:pt idx="1">
                  <c:v>8224.245242794701</c:v>
                </c:pt>
                <c:pt idx="2">
                  <c:v>8224.2460940909114</c:v>
                </c:pt>
                <c:pt idx="3">
                  <c:v>8224.2440281302243</c:v>
                </c:pt>
                <c:pt idx="4">
                  <c:v>10094.957085040363</c:v>
                </c:pt>
                <c:pt idx="5">
                  <c:v>10094.953120631391</c:v>
                </c:pt>
                <c:pt idx="6">
                  <c:v>10094.956973527636</c:v>
                </c:pt>
                <c:pt idx="7">
                  <c:v>10094.956727170431</c:v>
                </c:pt>
                <c:pt idx="8">
                  <c:v>12624.968440172039</c:v>
                </c:pt>
                <c:pt idx="9">
                  <c:v>12624.976621640821</c:v>
                </c:pt>
                <c:pt idx="10">
                  <c:v>12624.968995395748</c:v>
                </c:pt>
                <c:pt idx="11">
                  <c:v>12624.976379097114</c:v>
                </c:pt>
                <c:pt idx="12">
                  <c:v>14673.399624595015</c:v>
                </c:pt>
                <c:pt idx="13">
                  <c:v>14673.389760365591</c:v>
                </c:pt>
                <c:pt idx="14">
                  <c:v>14673.391444380584</c:v>
                </c:pt>
                <c:pt idx="15">
                  <c:v>14673.391141921091</c:v>
                </c:pt>
                <c:pt idx="16">
                  <c:v>14673.390562340008</c:v>
                </c:pt>
                <c:pt idx="17">
                  <c:v>19738.371403229517</c:v>
                </c:pt>
                <c:pt idx="18">
                  <c:v>19738.388202123082</c:v>
                </c:pt>
                <c:pt idx="19">
                  <c:v>19738.37074442325</c:v>
                </c:pt>
                <c:pt idx="20">
                  <c:v>19738.370967289502</c:v>
                </c:pt>
                <c:pt idx="21">
                  <c:v>19738.397431632195</c:v>
                </c:pt>
                <c:pt idx="22">
                  <c:v>5281.4678480687353</c:v>
                </c:pt>
                <c:pt idx="23">
                  <c:v>3113.5012395740987</c:v>
                </c:pt>
                <c:pt idx="24">
                  <c:v>2402.8886027411681</c:v>
                </c:pt>
                <c:pt idx="25">
                  <c:v>1849.8065948976491</c:v>
                </c:pt>
                <c:pt idx="26">
                  <c:v>370.71382455034291</c:v>
                </c:pt>
                <c:pt idx="27">
                  <c:v>87.876423952522487</c:v>
                </c:pt>
                <c:pt idx="28">
                  <c:v>-138.92693682193584</c:v>
                </c:pt>
                <c:pt idx="29">
                  <c:v>-607.90929051688215</c:v>
                </c:pt>
                <c:pt idx="30">
                  <c:v>-3171.7977698057125</c:v>
                </c:pt>
                <c:pt idx="31">
                  <c:v>-2641.5094328408181</c:v>
                </c:pt>
                <c:pt idx="32">
                  <c:v>-3933.6213699901587</c:v>
                </c:pt>
                <c:pt idx="33">
                  <c:v>-5287.6515738041771</c:v>
                </c:pt>
                <c:pt idx="34">
                  <c:v>-5201.7539669975968</c:v>
                </c:pt>
                <c:pt idx="35">
                  <c:v>-6723.3058810724078</c:v>
                </c:pt>
                <c:pt idx="36">
                  <c:v>-8480.1989533802662</c:v>
                </c:pt>
                <c:pt idx="37">
                  <c:v>-9825.4993843790799</c:v>
                </c:pt>
                <c:pt idx="38">
                  <c:v>-8670.6681314361649</c:v>
                </c:pt>
                <c:pt idx="39">
                  <c:v>-9655.3465787031764</c:v>
                </c:pt>
                <c:pt idx="40">
                  <c:v>-12684.473850555158</c:v>
                </c:pt>
                <c:pt idx="41">
                  <c:v>-11353.076323213145</c:v>
                </c:pt>
                <c:pt idx="42">
                  <c:v>-10387.045536440415</c:v>
                </c:pt>
                <c:pt idx="43">
                  <c:v>-10678.179882227932</c:v>
                </c:pt>
                <c:pt idx="44">
                  <c:v>-10476.640434833425</c:v>
                </c:pt>
                <c:pt idx="45">
                  <c:v>-12182.047108985886</c:v>
                </c:pt>
                <c:pt idx="46">
                  <c:v>-13484.864547034655</c:v>
                </c:pt>
                <c:pt idx="47">
                  <c:v>-11988.675743490381</c:v>
                </c:pt>
                <c:pt idx="48">
                  <c:v>-9770.243217462079</c:v>
                </c:pt>
                <c:pt idx="49">
                  <c:v>-10566.717925223937</c:v>
                </c:pt>
                <c:pt idx="50">
                  <c:v>-9002.7287404401504</c:v>
                </c:pt>
                <c:pt idx="51">
                  <c:v>-7660.9027928079822</c:v>
                </c:pt>
                <c:pt idx="52">
                  <c:v>-7864.4368022758545</c:v>
                </c:pt>
                <c:pt idx="53">
                  <c:v>-7764.8815072324651</c:v>
                </c:pt>
                <c:pt idx="54">
                  <c:v>-7275.5850310776332</c:v>
                </c:pt>
                <c:pt idx="55">
                  <c:v>-3302.5783535090263</c:v>
                </c:pt>
                <c:pt idx="56">
                  <c:v>-2722.8338236269246</c:v>
                </c:pt>
                <c:pt idx="57">
                  <c:v>-2975.1700951499211</c:v>
                </c:pt>
                <c:pt idx="58">
                  <c:v>-2803.5099198932348</c:v>
                </c:pt>
                <c:pt idx="59">
                  <c:v>-2394.6544226288588</c:v>
                </c:pt>
                <c:pt idx="60">
                  <c:v>-125.39599840176052</c:v>
                </c:pt>
                <c:pt idx="61">
                  <c:v>-697.2516733948778</c:v>
                </c:pt>
                <c:pt idx="62">
                  <c:v>-120.52223168650052</c:v>
                </c:pt>
                <c:pt idx="63">
                  <c:v>-86.369861530474836</c:v>
                </c:pt>
                <c:pt idx="64">
                  <c:v>-757.61464646762408</c:v>
                </c:pt>
                <c:pt idx="65">
                  <c:v>-1313.1902411141243</c:v>
                </c:pt>
                <c:pt idx="66">
                  <c:v>-1406.2431762748804</c:v>
                </c:pt>
                <c:pt idx="67">
                  <c:v>-807.46180974977915</c:v>
                </c:pt>
                <c:pt idx="68">
                  <c:v>-611.65722963719804</c:v>
                </c:pt>
                <c:pt idx="69">
                  <c:v>-1002.3138461487999</c:v>
                </c:pt>
                <c:pt idx="70">
                  <c:v>-939.10938663555578</c:v>
                </c:pt>
                <c:pt idx="71">
                  <c:v>-1338.6987615795551</c:v>
                </c:pt>
                <c:pt idx="72">
                  <c:v>-1776.7969986777728</c:v>
                </c:pt>
                <c:pt idx="73">
                  <c:v>-1893.1803860496354</c:v>
                </c:pt>
                <c:pt idx="74">
                  <c:v>-1541.3062037830732</c:v>
                </c:pt>
                <c:pt idx="75">
                  <c:v>-1345.6388273983991</c:v>
                </c:pt>
                <c:pt idx="76">
                  <c:v>-2814.8452461749621</c:v>
                </c:pt>
                <c:pt idx="77">
                  <c:v>-1976.9164847519457</c:v>
                </c:pt>
                <c:pt idx="78">
                  <c:v>-1500.2921785421759</c:v>
                </c:pt>
                <c:pt idx="79">
                  <c:v>-1947.6485910248803</c:v>
                </c:pt>
                <c:pt idx="80">
                  <c:v>-3945.3356351660436</c:v>
                </c:pt>
                <c:pt idx="82">
                  <c:v>3774.8063090160058</c:v>
                </c:pt>
                <c:pt idx="83">
                  <c:v>3774.8062783011692</c:v>
                </c:pt>
                <c:pt idx="84">
                  <c:v>3774.8058133653708</c:v>
                </c:pt>
                <c:pt idx="85">
                  <c:v>3774.8068037909234</c:v>
                </c:pt>
                <c:pt idx="86">
                  <c:v>8726.9081495573737</c:v>
                </c:pt>
                <c:pt idx="87">
                  <c:v>8726.9087976473202</c:v>
                </c:pt>
                <c:pt idx="88">
                  <c:v>8726.9112985823922</c:v>
                </c:pt>
                <c:pt idx="89">
                  <c:v>8726.9081244945519</c:v>
                </c:pt>
                <c:pt idx="90">
                  <c:v>10353.036260597361</c:v>
                </c:pt>
                <c:pt idx="91">
                  <c:v>10353.038902676117</c:v>
                </c:pt>
                <c:pt idx="92">
                  <c:v>10353.040739737646</c:v>
                </c:pt>
                <c:pt idx="93">
                  <c:v>10353.038262017642</c:v>
                </c:pt>
                <c:pt idx="94">
                  <c:v>10795.767828500257</c:v>
                </c:pt>
                <c:pt idx="95">
                  <c:v>10795.771603605514</c:v>
                </c:pt>
                <c:pt idx="96">
                  <c:v>10795.778010154019</c:v>
                </c:pt>
                <c:pt idx="97">
                  <c:v>10795.767484534996</c:v>
                </c:pt>
                <c:pt idx="98">
                  <c:v>10795.767452220705</c:v>
                </c:pt>
                <c:pt idx="99">
                  <c:v>6165.0214794076974</c:v>
                </c:pt>
                <c:pt idx="100">
                  <c:v>6165.0195766369679</c:v>
                </c:pt>
                <c:pt idx="101">
                  <c:v>6165.0215427687617</c:v>
                </c:pt>
                <c:pt idx="102">
                  <c:v>6165.0030511484465</c:v>
                </c:pt>
                <c:pt idx="103">
                  <c:v>6165.0295180481362</c:v>
                </c:pt>
                <c:pt idx="104">
                  <c:v>-7251.218462129098</c:v>
                </c:pt>
                <c:pt idx="105">
                  <c:v>-9324.3935855424515</c:v>
                </c:pt>
                <c:pt idx="106">
                  <c:v>-9213.898938635617</c:v>
                </c:pt>
                <c:pt idx="107">
                  <c:v>-10201.17937684746</c:v>
                </c:pt>
                <c:pt idx="108">
                  <c:v>-11085.410542846726</c:v>
                </c:pt>
                <c:pt idx="109">
                  <c:v>-10580.185203200714</c:v>
                </c:pt>
                <c:pt idx="110">
                  <c:v>-9323.6917909423992</c:v>
                </c:pt>
                <c:pt idx="111">
                  <c:v>-9341.7652409155853</c:v>
                </c:pt>
                <c:pt idx="112">
                  <c:v>-15298.693198058016</c:v>
                </c:pt>
                <c:pt idx="113">
                  <c:v>-13366.398396474131</c:v>
                </c:pt>
                <c:pt idx="114">
                  <c:v>-13115.227642444512</c:v>
                </c:pt>
                <c:pt idx="115">
                  <c:v>-15053.715405628906</c:v>
                </c:pt>
                <c:pt idx="116">
                  <c:v>-14471.029873443136</c:v>
                </c:pt>
                <c:pt idx="117">
                  <c:v>-18825.64819062571</c:v>
                </c:pt>
                <c:pt idx="118">
                  <c:v>-20297.575727221039</c:v>
                </c:pt>
                <c:pt idx="119">
                  <c:v>-19912.042447864063</c:v>
                </c:pt>
                <c:pt idx="120">
                  <c:v>-19959.904284244112</c:v>
                </c:pt>
                <c:pt idx="121">
                  <c:v>-21815.586854726487</c:v>
                </c:pt>
                <c:pt idx="122">
                  <c:v>-25477.123750193481</c:v>
                </c:pt>
                <c:pt idx="123">
                  <c:v>-24772.87863243229</c:v>
                </c:pt>
                <c:pt idx="124">
                  <c:v>-22425.820814540111</c:v>
                </c:pt>
                <c:pt idx="125">
                  <c:v>-21936.743535193014</c:v>
                </c:pt>
                <c:pt idx="126">
                  <c:v>-23699.387042715673</c:v>
                </c:pt>
                <c:pt idx="127">
                  <c:v>-26800.874016194932</c:v>
                </c:pt>
                <c:pt idx="128">
                  <c:v>-27403.727118167415</c:v>
                </c:pt>
                <c:pt idx="129">
                  <c:v>-26416.84665672783</c:v>
                </c:pt>
                <c:pt idx="130">
                  <c:v>-25913.891175947025</c:v>
                </c:pt>
                <c:pt idx="131">
                  <c:v>-28308.521473958881</c:v>
                </c:pt>
                <c:pt idx="132">
                  <c:v>-28006.105490455931</c:v>
                </c:pt>
                <c:pt idx="133">
                  <c:v>-26998.353078347176</c:v>
                </c:pt>
                <c:pt idx="134">
                  <c:v>-28391.289759640546</c:v>
                </c:pt>
                <c:pt idx="135">
                  <c:v>-29675.881891063749</c:v>
                </c:pt>
                <c:pt idx="136">
                  <c:v>-28892.729815083869</c:v>
                </c:pt>
                <c:pt idx="137">
                  <c:v>-21784.016411817</c:v>
                </c:pt>
                <c:pt idx="138">
                  <c:v>-22092.528042882746</c:v>
                </c:pt>
                <c:pt idx="139">
                  <c:v>-22008.468779107399</c:v>
                </c:pt>
                <c:pt idx="140">
                  <c:v>-22091.447120480178</c:v>
                </c:pt>
                <c:pt idx="141">
                  <c:v>-22950.009852842348</c:v>
                </c:pt>
                <c:pt idx="142">
                  <c:v>388.79569293695386</c:v>
                </c:pt>
                <c:pt idx="143">
                  <c:v>-227.86267228125507</c:v>
                </c:pt>
                <c:pt idx="144">
                  <c:v>698.18190627494914</c:v>
                </c:pt>
                <c:pt idx="145">
                  <c:v>1284.8802558760653</c:v>
                </c:pt>
                <c:pt idx="146">
                  <c:v>-536.12851452890754</c:v>
                </c:pt>
                <c:pt idx="147">
                  <c:v>15901.488969226913</c:v>
                </c:pt>
                <c:pt idx="148">
                  <c:v>15921.164131765599</c:v>
                </c:pt>
                <c:pt idx="149">
                  <c:v>15713.642903906635</c:v>
                </c:pt>
                <c:pt idx="150">
                  <c:v>15716.134915401031</c:v>
                </c:pt>
                <c:pt idx="151">
                  <c:v>15877.167654050547</c:v>
                </c:pt>
                <c:pt idx="152">
                  <c:v>19908.710537705017</c:v>
                </c:pt>
                <c:pt idx="153">
                  <c:v>20282.692947141197</c:v>
                </c:pt>
                <c:pt idx="154">
                  <c:v>20566.467411377173</c:v>
                </c:pt>
                <c:pt idx="155">
                  <c:v>20733.560209310443</c:v>
                </c:pt>
                <c:pt idx="156">
                  <c:v>20708.433834308646</c:v>
                </c:pt>
                <c:pt idx="157">
                  <c:v>22211.688246902679</c:v>
                </c:pt>
                <c:pt idx="158">
                  <c:v>23789.225261467756</c:v>
                </c:pt>
                <c:pt idx="159">
                  <c:v>23180.707611351256</c:v>
                </c:pt>
                <c:pt idx="160">
                  <c:v>22980.375177178204</c:v>
                </c:pt>
                <c:pt idx="161">
                  <c:v>23094.783235526804</c:v>
                </c:pt>
                <c:pt idx="162">
                  <c:v>35016.668011528927</c:v>
                </c:pt>
              </c:numCache>
            </c:numRef>
          </c:val>
          <c:smooth val="0"/>
          <c:extLst>
            <c:ext xmlns:c16="http://schemas.microsoft.com/office/drawing/2014/chart" uri="{C3380CC4-5D6E-409C-BE32-E72D297353CC}">
              <c16:uniqueId val="{00000003-7875-4A2F-AFA8-9E97C37C75E0}"/>
            </c:ext>
          </c:extLst>
        </c:ser>
        <c:dLbls>
          <c:showLegendKey val="0"/>
          <c:showVal val="0"/>
          <c:showCatName val="0"/>
          <c:showSerName val="0"/>
          <c:showPercent val="0"/>
          <c:showBubbleSize val="0"/>
        </c:dLbls>
        <c:smooth val="0"/>
        <c:axId val="309285280"/>
        <c:axId val="234402784"/>
      </c:lineChart>
      <c:catAx>
        <c:axId val="3092852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234402784"/>
        <c:crosses val="autoZero"/>
        <c:auto val="1"/>
        <c:lblAlgn val="ctr"/>
        <c:lblOffset val="100"/>
        <c:noMultiLvlLbl val="0"/>
      </c:catAx>
      <c:valAx>
        <c:axId val="234402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30928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A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a:t>Private</a:t>
            </a:r>
            <a:r>
              <a:rPr lang="de-AT" baseline="0"/>
              <a:t> </a:t>
            </a:r>
            <a:r>
              <a:rPr lang="de-AT"/>
              <a:t>Net Transfers  (TF) and</a:t>
            </a:r>
            <a:r>
              <a:rPr lang="de-AT" baseline="0"/>
              <a:t> Public Net Transfers (TG) SPAIN 2010</a:t>
            </a:r>
            <a:endParaRPr lang="de-A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lineChart>
        <c:grouping val="standard"/>
        <c:varyColors val="0"/>
        <c:ser>
          <c:idx val="0"/>
          <c:order val="0"/>
          <c:tx>
            <c:strRef>
              <c:f>ES!$B$3</c:f>
              <c:strCache>
                <c:ptCount val="1"/>
                <c:pt idx="0">
                  <c:v>Total</c:v>
                </c:pt>
              </c:strCache>
            </c:strRef>
          </c:tx>
          <c:spPr>
            <a:ln w="28575" cap="rnd">
              <a:solidFill>
                <a:schemeClr val="bg1">
                  <a:lumMod val="50000"/>
                </a:schemeClr>
              </a:solidFill>
              <a:round/>
            </a:ln>
            <a:effectLst/>
          </c:spPr>
          <c:marker>
            <c:symbol val="none"/>
          </c:marker>
          <c:cat>
            <c:multiLvlStrRef>
              <c:f>ES!$C$1:$FI$2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TF</c:v>
                  </c:pt>
                  <c:pt idx="81">
                    <c:v>..</c:v>
                  </c:pt>
                  <c:pt idx="82">
                    <c:v>TG</c:v>
                  </c:pt>
                </c:lvl>
              </c:multiLvlStrCache>
            </c:multiLvlStrRef>
          </c:cat>
          <c:val>
            <c:numRef>
              <c:f>ES!$C$3:$FI$3</c:f>
              <c:numCache>
                <c:formatCode>General</c:formatCode>
                <c:ptCount val="163"/>
                <c:pt idx="0">
                  <c:v>6701.9077671913174</c:v>
                </c:pt>
                <c:pt idx="1">
                  <c:v>6616.0763472477238</c:v>
                </c:pt>
                <c:pt idx="2">
                  <c:v>6482.2417218662722</c:v>
                </c:pt>
                <c:pt idx="3">
                  <c:v>6524.1925267601127</c:v>
                </c:pt>
                <c:pt idx="4">
                  <c:v>7007.7467786131547</c:v>
                </c:pt>
                <c:pt idx="5">
                  <c:v>6991.611889366266</c:v>
                </c:pt>
                <c:pt idx="6">
                  <c:v>6949.4988999226698</c:v>
                </c:pt>
                <c:pt idx="7">
                  <c:v>6742.1754272875505</c:v>
                </c:pt>
                <c:pt idx="8">
                  <c:v>8006.9957897898157</c:v>
                </c:pt>
                <c:pt idx="9">
                  <c:v>7941.2625870314441</c:v>
                </c:pt>
                <c:pt idx="10">
                  <c:v>7934.9812748653658</c:v>
                </c:pt>
                <c:pt idx="11">
                  <c:v>7815.3616056735573</c:v>
                </c:pt>
                <c:pt idx="12">
                  <c:v>9975.2472305090068</c:v>
                </c:pt>
                <c:pt idx="13">
                  <c:v>9957.4119393301135</c:v>
                </c:pt>
                <c:pt idx="14">
                  <c:v>9821.1557987440556</c:v>
                </c:pt>
                <c:pt idx="15">
                  <c:v>9848.1886304957861</c:v>
                </c:pt>
                <c:pt idx="16">
                  <c:v>9743.3846565951972</c:v>
                </c:pt>
                <c:pt idx="17">
                  <c:v>10497.877664731657</c:v>
                </c:pt>
                <c:pt idx="18">
                  <c:v>9717.9131170570181</c:v>
                </c:pt>
                <c:pt idx="19">
                  <c:v>9134.9788764607747</c:v>
                </c:pt>
                <c:pt idx="20">
                  <c:v>8806.9805812735194</c:v>
                </c:pt>
                <c:pt idx="21">
                  <c:v>8228.084544072859</c:v>
                </c:pt>
                <c:pt idx="22">
                  <c:v>4977.0901489786847</c:v>
                </c:pt>
                <c:pt idx="23">
                  <c:v>4123.9364049398037</c:v>
                </c:pt>
                <c:pt idx="24">
                  <c:v>3340.4652308973536</c:v>
                </c:pt>
                <c:pt idx="25">
                  <c:v>1862.2982870283811</c:v>
                </c:pt>
                <c:pt idx="26">
                  <c:v>-626.51144382447717</c:v>
                </c:pt>
                <c:pt idx="27">
                  <c:v>-887.10788054507054</c:v>
                </c:pt>
                <c:pt idx="28">
                  <c:v>-979.10090950938445</c:v>
                </c:pt>
                <c:pt idx="29">
                  <c:v>-1190.9110423229968</c:v>
                </c:pt>
                <c:pt idx="30">
                  <c:v>-2212.8849892014468</c:v>
                </c:pt>
                <c:pt idx="31">
                  <c:v>-2441.3284490310812</c:v>
                </c:pt>
                <c:pt idx="32">
                  <c:v>-2675.5901733827382</c:v>
                </c:pt>
                <c:pt idx="33">
                  <c:v>-3256.5672238893435</c:v>
                </c:pt>
                <c:pt idx="34">
                  <c:v>-3346.2336070083161</c:v>
                </c:pt>
                <c:pt idx="35">
                  <c:v>-4173.763000918816</c:v>
                </c:pt>
                <c:pt idx="36">
                  <c:v>-4559.3883626074194</c:v>
                </c:pt>
                <c:pt idx="37">
                  <c:v>-4457.7174140055204</c:v>
                </c:pt>
                <c:pt idx="38">
                  <c:v>-4755.3245889251384</c:v>
                </c:pt>
                <c:pt idx="39">
                  <c:v>-5123.8416949952671</c:v>
                </c:pt>
                <c:pt idx="40">
                  <c:v>-6185.3889362068667</c:v>
                </c:pt>
                <c:pt idx="41">
                  <c:v>-5820.0336039815556</c:v>
                </c:pt>
                <c:pt idx="42">
                  <c:v>-5872.9361938987704</c:v>
                </c:pt>
                <c:pt idx="43">
                  <c:v>-6414.2265973566791</c:v>
                </c:pt>
                <c:pt idx="44">
                  <c:v>-6200.75716136957</c:v>
                </c:pt>
                <c:pt idx="45">
                  <c:v>-6898.178280225563</c:v>
                </c:pt>
                <c:pt idx="46">
                  <c:v>-6454.4200373588819</c:v>
                </c:pt>
                <c:pt idx="47">
                  <c:v>-6378.9082910292082</c:v>
                </c:pt>
                <c:pt idx="48">
                  <c:v>-6255.5083407360307</c:v>
                </c:pt>
                <c:pt idx="49">
                  <c:v>-5998.1673083877195</c:v>
                </c:pt>
                <c:pt idx="50">
                  <c:v>-6020.3410014639612</c:v>
                </c:pt>
                <c:pt idx="51">
                  <c:v>-5591.1802955345474</c:v>
                </c:pt>
                <c:pt idx="52">
                  <c:v>-5063.5263618068248</c:v>
                </c:pt>
                <c:pt idx="53">
                  <c:v>-4716.9023748987729</c:v>
                </c:pt>
                <c:pt idx="54">
                  <c:v>-4201.3564308992391</c:v>
                </c:pt>
                <c:pt idx="55">
                  <c:v>-2042.204031591127</c:v>
                </c:pt>
                <c:pt idx="56">
                  <c:v>-1930.7250885341227</c:v>
                </c:pt>
                <c:pt idx="57">
                  <c:v>-1802.1521111923282</c:v>
                </c:pt>
                <c:pt idx="58">
                  <c:v>-1762.2156300591873</c:v>
                </c:pt>
                <c:pt idx="59">
                  <c:v>-1547.4191250091017</c:v>
                </c:pt>
                <c:pt idx="60">
                  <c:v>381.21998612704374</c:v>
                </c:pt>
                <c:pt idx="61">
                  <c:v>295.65846695007258</c:v>
                </c:pt>
                <c:pt idx="62">
                  <c:v>298.71377592783864</c:v>
                </c:pt>
                <c:pt idx="63">
                  <c:v>291.80496678790843</c:v>
                </c:pt>
                <c:pt idx="64">
                  <c:v>226.59494173408527</c:v>
                </c:pt>
                <c:pt idx="65">
                  <c:v>910.86460481351151</c:v>
                </c:pt>
                <c:pt idx="66">
                  <c:v>938.22141464032859</c:v>
                </c:pt>
                <c:pt idx="67">
                  <c:v>893.64910963325099</c:v>
                </c:pt>
                <c:pt idx="68">
                  <c:v>816.04345624845814</c:v>
                </c:pt>
                <c:pt idx="69">
                  <c:v>844.8701924866092</c:v>
                </c:pt>
                <c:pt idx="70">
                  <c:v>753.85275362032291</c:v>
                </c:pt>
                <c:pt idx="71">
                  <c:v>658.71905654328987</c:v>
                </c:pt>
                <c:pt idx="72">
                  <c:v>633.75162132820242</c:v>
                </c:pt>
                <c:pt idx="73">
                  <c:v>491.92648169161106</c:v>
                </c:pt>
                <c:pt idx="74">
                  <c:v>410.91814614833493</c:v>
                </c:pt>
                <c:pt idx="75">
                  <c:v>560.34764580716171</c:v>
                </c:pt>
                <c:pt idx="76">
                  <c:v>495.8968567279768</c:v>
                </c:pt>
                <c:pt idx="77">
                  <c:v>496.64966072520258</c:v>
                </c:pt>
                <c:pt idx="78">
                  <c:v>525.88495999538452</c:v>
                </c:pt>
                <c:pt idx="79">
                  <c:v>515.67332441977101</c:v>
                </c:pt>
                <c:pt idx="80">
                  <c:v>105.59696351182281</c:v>
                </c:pt>
                <c:pt idx="82">
                  <c:v>3949.3676798646184</c:v>
                </c:pt>
                <c:pt idx="83">
                  <c:v>3963.9677086510701</c:v>
                </c:pt>
                <c:pt idx="84">
                  <c:v>3986.6994596026166</c:v>
                </c:pt>
                <c:pt idx="85">
                  <c:v>3979.5682928486967</c:v>
                </c:pt>
                <c:pt idx="86">
                  <c:v>5781.1809136562715</c:v>
                </c:pt>
                <c:pt idx="87">
                  <c:v>5783.869691371583</c:v>
                </c:pt>
                <c:pt idx="88">
                  <c:v>5791.0530522494118</c:v>
                </c:pt>
                <c:pt idx="89">
                  <c:v>5826.3554146457618</c:v>
                </c:pt>
                <c:pt idx="90">
                  <c:v>5874.2851877422754</c:v>
                </c:pt>
                <c:pt idx="91">
                  <c:v>5885.5099982970933</c:v>
                </c:pt>
                <c:pt idx="92">
                  <c:v>5886.5897342392218</c:v>
                </c:pt>
                <c:pt idx="93">
                  <c:v>5907.0506580510591</c:v>
                </c:pt>
                <c:pt idx="94">
                  <c:v>6647.6805292909066</c:v>
                </c:pt>
                <c:pt idx="95">
                  <c:v>6650.720534550619</c:v>
                </c:pt>
                <c:pt idx="96">
                  <c:v>6673.8549356971816</c:v>
                </c:pt>
                <c:pt idx="97">
                  <c:v>6669.2410805178069</c:v>
                </c:pt>
                <c:pt idx="98">
                  <c:v>6687.0976964678621</c:v>
                </c:pt>
                <c:pt idx="99">
                  <c:v>5265.5716429757886</c:v>
                </c:pt>
                <c:pt idx="100">
                  <c:v>4632.4193114633281</c:v>
                </c:pt>
                <c:pt idx="101">
                  <c:v>4051.4158428722062</c:v>
                </c:pt>
                <c:pt idx="102">
                  <c:v>3307.1204861451056</c:v>
                </c:pt>
                <c:pt idx="103">
                  <c:v>2879.9853679663438</c:v>
                </c:pt>
                <c:pt idx="104">
                  <c:v>608.41086746062319</c:v>
                </c:pt>
                <c:pt idx="105">
                  <c:v>-420.53216944465385</c:v>
                </c:pt>
                <c:pt idx="106">
                  <c:v>-1554.9441064823413</c:v>
                </c:pt>
                <c:pt idx="107">
                  <c:v>-3240.2310489077199</c:v>
                </c:pt>
                <c:pt idx="108">
                  <c:v>-4649.5325270171861</c:v>
                </c:pt>
                <c:pt idx="109">
                  <c:v>-4785.8587787353399</c:v>
                </c:pt>
                <c:pt idx="110">
                  <c:v>-4933.8889619035317</c:v>
                </c:pt>
                <c:pt idx="111">
                  <c:v>-4937.8256185158589</c:v>
                </c:pt>
                <c:pt idx="112">
                  <c:v>-6059.689831173162</c:v>
                </c:pt>
                <c:pt idx="113">
                  <c:v>-5874.4551218992428</c:v>
                </c:pt>
                <c:pt idx="114">
                  <c:v>-5988.2793839057904</c:v>
                </c:pt>
                <c:pt idx="115">
                  <c:v>-6095.2819854786312</c:v>
                </c:pt>
                <c:pt idx="116">
                  <c:v>-5846.1821035112516</c:v>
                </c:pt>
                <c:pt idx="117">
                  <c:v>-7445.8755549627185</c:v>
                </c:pt>
                <c:pt idx="118">
                  <c:v>-7369.1011249148478</c:v>
                </c:pt>
                <c:pt idx="119">
                  <c:v>-6839.6232807795514</c:v>
                </c:pt>
                <c:pt idx="120">
                  <c:v>-6789.4917560477879</c:v>
                </c:pt>
                <c:pt idx="121">
                  <c:v>-6927.9390633282756</c:v>
                </c:pt>
                <c:pt idx="122">
                  <c:v>-7509.3083473148963</c:v>
                </c:pt>
                <c:pt idx="123">
                  <c:v>-7165.3434726815212</c:v>
                </c:pt>
                <c:pt idx="124">
                  <c:v>-7234.8845825665449</c:v>
                </c:pt>
                <c:pt idx="125">
                  <c:v>-7346.6797887531975</c:v>
                </c:pt>
                <c:pt idx="126">
                  <c:v>-7102.4588364635601</c:v>
                </c:pt>
                <c:pt idx="127">
                  <c:v>-7787.6874910678489</c:v>
                </c:pt>
                <c:pt idx="128">
                  <c:v>-7380.9902239178646</c:v>
                </c:pt>
                <c:pt idx="129">
                  <c:v>-6961.3302833557027</c:v>
                </c:pt>
                <c:pt idx="130">
                  <c:v>-6968.3463702188983</c:v>
                </c:pt>
                <c:pt idx="131">
                  <c:v>-7297.5126560074077</c:v>
                </c:pt>
                <c:pt idx="132">
                  <c:v>-7403.376426724466</c:v>
                </c:pt>
                <c:pt idx="133">
                  <c:v>-7195.2208143980224</c:v>
                </c:pt>
                <c:pt idx="134">
                  <c:v>-7208.1476429852246</c:v>
                </c:pt>
                <c:pt idx="135">
                  <c:v>-7575.5691715705761</c:v>
                </c:pt>
                <c:pt idx="136">
                  <c:v>-7201.1478327014502</c:v>
                </c:pt>
                <c:pt idx="137">
                  <c:v>-4842.8311375918474</c:v>
                </c:pt>
                <c:pt idx="138">
                  <c:v>-4719.4055733600198</c:v>
                </c:pt>
                <c:pt idx="139">
                  <c:v>-4493.2558821981638</c:v>
                </c:pt>
                <c:pt idx="140">
                  <c:v>-5137.5337518543165</c:v>
                </c:pt>
                <c:pt idx="141">
                  <c:v>-5069.7681974388252</c:v>
                </c:pt>
                <c:pt idx="142">
                  <c:v>3313.7994113025052</c:v>
                </c:pt>
                <c:pt idx="143">
                  <c:v>3297.2712791802187</c:v>
                </c:pt>
                <c:pt idx="144">
                  <c:v>3149.0484322454522</c:v>
                </c:pt>
                <c:pt idx="145">
                  <c:v>3188.516407558338</c:v>
                </c:pt>
                <c:pt idx="146">
                  <c:v>3001.8306445867674</c:v>
                </c:pt>
                <c:pt idx="147">
                  <c:v>8965.177184388087</c:v>
                </c:pt>
                <c:pt idx="148">
                  <c:v>9256.1538939607526</c:v>
                </c:pt>
                <c:pt idx="149">
                  <c:v>9419.616098305989</c:v>
                </c:pt>
                <c:pt idx="150">
                  <c:v>9323.8884225252059</c:v>
                </c:pt>
                <c:pt idx="151">
                  <c:v>9318.6954536804187</c:v>
                </c:pt>
                <c:pt idx="152">
                  <c:v>12155.657628760298</c:v>
                </c:pt>
                <c:pt idx="153">
                  <c:v>12214.027160384183</c:v>
                </c:pt>
                <c:pt idx="154">
                  <c:v>12303.071988508571</c:v>
                </c:pt>
                <c:pt idx="155">
                  <c:v>12529.606625709155</c:v>
                </c:pt>
                <c:pt idx="156">
                  <c:v>12532.931109347788</c:v>
                </c:pt>
                <c:pt idx="157">
                  <c:v>11857.484533645587</c:v>
                </c:pt>
                <c:pt idx="158">
                  <c:v>11805.458187295644</c:v>
                </c:pt>
                <c:pt idx="159">
                  <c:v>11829.832989197916</c:v>
                </c:pt>
                <c:pt idx="160">
                  <c:v>11802.053039771945</c:v>
                </c:pt>
                <c:pt idx="161">
                  <c:v>11756.197224345739</c:v>
                </c:pt>
                <c:pt idx="162">
                  <c:v>12722.916515417262</c:v>
                </c:pt>
              </c:numCache>
            </c:numRef>
          </c:val>
          <c:smooth val="0"/>
          <c:extLst>
            <c:ext xmlns:c16="http://schemas.microsoft.com/office/drawing/2014/chart" uri="{C3380CC4-5D6E-409C-BE32-E72D297353CC}">
              <c16:uniqueId val="{00000000-A4F5-4751-8A5E-B248B8D33BEC}"/>
            </c:ext>
          </c:extLst>
        </c:ser>
        <c:ser>
          <c:idx val="1"/>
          <c:order val="1"/>
          <c:tx>
            <c:strRef>
              <c:f>ES!$B$4</c:f>
              <c:strCache>
                <c:ptCount val="1"/>
                <c:pt idx="0">
                  <c:v>Education Low</c:v>
                </c:pt>
              </c:strCache>
            </c:strRef>
          </c:tx>
          <c:spPr>
            <a:ln w="28575" cap="rnd">
              <a:solidFill>
                <a:srgbClr val="C00000"/>
              </a:solidFill>
              <a:round/>
            </a:ln>
            <a:effectLst/>
          </c:spPr>
          <c:marker>
            <c:symbol val="none"/>
          </c:marker>
          <c:cat>
            <c:multiLvlStrRef>
              <c:f>ES!$C$1:$FI$2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TF</c:v>
                  </c:pt>
                  <c:pt idx="81">
                    <c:v>..</c:v>
                  </c:pt>
                  <c:pt idx="82">
                    <c:v>TG</c:v>
                  </c:pt>
                </c:lvl>
              </c:multiLvlStrCache>
            </c:multiLvlStrRef>
          </c:cat>
          <c:val>
            <c:numRef>
              <c:f>ES!$C$4:$FI$4</c:f>
              <c:numCache>
                <c:formatCode>General</c:formatCode>
                <c:ptCount val="163"/>
                <c:pt idx="0">
                  <c:v>3792.0656715323289</c:v>
                </c:pt>
                <c:pt idx="1">
                  <c:v>3792.0656782862352</c:v>
                </c:pt>
                <c:pt idx="2">
                  <c:v>3792.065887705015</c:v>
                </c:pt>
                <c:pt idx="3">
                  <c:v>3792.0654601792448</c:v>
                </c:pt>
                <c:pt idx="4">
                  <c:v>4564.8974112832693</c:v>
                </c:pt>
                <c:pt idx="5">
                  <c:v>4564.8985067445337</c:v>
                </c:pt>
                <c:pt idx="6">
                  <c:v>4564.8984121876583</c:v>
                </c:pt>
                <c:pt idx="7">
                  <c:v>4564.8984231368358</c:v>
                </c:pt>
                <c:pt idx="8">
                  <c:v>5723.9297291763669</c:v>
                </c:pt>
                <c:pt idx="9">
                  <c:v>5723.9296851226363</c:v>
                </c:pt>
                <c:pt idx="10">
                  <c:v>5723.929602387605</c:v>
                </c:pt>
                <c:pt idx="11">
                  <c:v>5723.9258321919478</c:v>
                </c:pt>
                <c:pt idx="12">
                  <c:v>7430.8320563179605</c:v>
                </c:pt>
                <c:pt idx="13">
                  <c:v>7430.8320759801418</c:v>
                </c:pt>
                <c:pt idx="14">
                  <c:v>7430.8282532820413</c:v>
                </c:pt>
                <c:pt idx="15">
                  <c:v>7430.828215856508</c:v>
                </c:pt>
                <c:pt idx="16">
                  <c:v>7430.8359863934829</c:v>
                </c:pt>
                <c:pt idx="17">
                  <c:v>7485.4742094895264</c:v>
                </c:pt>
                <c:pt idx="18">
                  <c:v>6671.6684418415889</c:v>
                </c:pt>
                <c:pt idx="19">
                  <c:v>6340.360082732579</c:v>
                </c:pt>
                <c:pt idx="20">
                  <c:v>5867.3210149117685</c:v>
                </c:pt>
                <c:pt idx="21">
                  <c:v>5477.9450492736296</c:v>
                </c:pt>
                <c:pt idx="22">
                  <c:v>2539.1323407182017</c:v>
                </c:pt>
                <c:pt idx="23">
                  <c:v>2188.9260848467093</c:v>
                </c:pt>
                <c:pt idx="24">
                  <c:v>2006.0892668246765</c:v>
                </c:pt>
                <c:pt idx="25">
                  <c:v>1430.4128494005911</c:v>
                </c:pt>
                <c:pt idx="26">
                  <c:v>-760.69084010457414</c:v>
                </c:pt>
                <c:pt idx="27">
                  <c:v>-1064.969332126502</c:v>
                </c:pt>
                <c:pt idx="28">
                  <c:v>-1348.7255403147062</c:v>
                </c:pt>
                <c:pt idx="29">
                  <c:v>-1730.2226607304606</c:v>
                </c:pt>
                <c:pt idx="30">
                  <c:v>-2728.8705563232588</c:v>
                </c:pt>
                <c:pt idx="31">
                  <c:v>-2959.0612648975416</c:v>
                </c:pt>
                <c:pt idx="32">
                  <c:v>-2686.5735654306773</c:v>
                </c:pt>
                <c:pt idx="33">
                  <c:v>-3720.9857107206844</c:v>
                </c:pt>
                <c:pt idx="34">
                  <c:v>-3679.4423020215527</c:v>
                </c:pt>
                <c:pt idx="35">
                  <c:v>-3331.9476391192175</c:v>
                </c:pt>
                <c:pt idx="36">
                  <c:v>-3547.1371715709292</c:v>
                </c:pt>
                <c:pt idx="37">
                  <c:v>-3717.0061381368791</c:v>
                </c:pt>
                <c:pt idx="38">
                  <c:v>-4414.6458338123393</c:v>
                </c:pt>
                <c:pt idx="39">
                  <c:v>-4051.6170790781844</c:v>
                </c:pt>
                <c:pt idx="40">
                  <c:v>-4845.0253964711692</c:v>
                </c:pt>
                <c:pt idx="41">
                  <c:v>-4777.6531703683522</c:v>
                </c:pt>
                <c:pt idx="42">
                  <c:v>-4252.8597920323546</c:v>
                </c:pt>
                <c:pt idx="43">
                  <c:v>-4714.7569230909048</c:v>
                </c:pt>
                <c:pt idx="44">
                  <c:v>-4858.8928614688966</c:v>
                </c:pt>
                <c:pt idx="45">
                  <c:v>-4641.8478126686487</c:v>
                </c:pt>
                <c:pt idx="46">
                  <c:v>-4029.7825929191786</c:v>
                </c:pt>
                <c:pt idx="47">
                  <c:v>-4189.3833454713831</c:v>
                </c:pt>
                <c:pt idx="48">
                  <c:v>-4752.2017445447891</c:v>
                </c:pt>
                <c:pt idx="49">
                  <c:v>-4388.9282217969367</c:v>
                </c:pt>
                <c:pt idx="50">
                  <c:v>-3244.6014893745764</c:v>
                </c:pt>
                <c:pt idx="51">
                  <c:v>-3411.4597354606385</c:v>
                </c:pt>
                <c:pt idx="52">
                  <c:v>-3160.0202793205499</c:v>
                </c:pt>
                <c:pt idx="53">
                  <c:v>-2368.1380382237753</c:v>
                </c:pt>
                <c:pt idx="54">
                  <c:v>-2190.7905378510777</c:v>
                </c:pt>
                <c:pt idx="55">
                  <c:v>-1032.8245777160589</c:v>
                </c:pt>
                <c:pt idx="56">
                  <c:v>-869.82601560516116</c:v>
                </c:pt>
                <c:pt idx="57">
                  <c:v>-761.48460328845977</c:v>
                </c:pt>
                <c:pt idx="58">
                  <c:v>-848.8204760299659</c:v>
                </c:pt>
                <c:pt idx="59">
                  <c:v>-845.04331471911462</c:v>
                </c:pt>
                <c:pt idx="60">
                  <c:v>789.96829567218572</c:v>
                </c:pt>
                <c:pt idx="61">
                  <c:v>716.00695436574415</c:v>
                </c:pt>
                <c:pt idx="62">
                  <c:v>795.37835050586671</c:v>
                </c:pt>
                <c:pt idx="63">
                  <c:v>844.83750670594509</c:v>
                </c:pt>
                <c:pt idx="64">
                  <c:v>775.30083483166015</c:v>
                </c:pt>
                <c:pt idx="65">
                  <c:v>1125.9307577388822</c:v>
                </c:pt>
                <c:pt idx="66">
                  <c:v>1107.8511319201705</c:v>
                </c:pt>
                <c:pt idx="67">
                  <c:v>1026.5639695027528</c:v>
                </c:pt>
                <c:pt idx="68">
                  <c:v>1014.7086219795992</c:v>
                </c:pt>
                <c:pt idx="69">
                  <c:v>1050.683159648848</c:v>
                </c:pt>
                <c:pt idx="70">
                  <c:v>832.40220068908786</c:v>
                </c:pt>
                <c:pt idx="71">
                  <c:v>751.0752294650996</c:v>
                </c:pt>
                <c:pt idx="72">
                  <c:v>757.38790043237452</c:v>
                </c:pt>
                <c:pt idx="73">
                  <c:v>606.91505491641533</c:v>
                </c:pt>
                <c:pt idx="74">
                  <c:v>537.53280816202914</c:v>
                </c:pt>
                <c:pt idx="75">
                  <c:v>663.85180697583519</c:v>
                </c:pt>
                <c:pt idx="76">
                  <c:v>628.30878815192875</c:v>
                </c:pt>
                <c:pt idx="77">
                  <c:v>586.44401460274196</c:v>
                </c:pt>
                <c:pt idx="78">
                  <c:v>642.45035605093256</c:v>
                </c:pt>
                <c:pt idx="79">
                  <c:v>706.79476271925637</c:v>
                </c:pt>
                <c:pt idx="80">
                  <c:v>224.00160786016653</c:v>
                </c:pt>
                <c:pt idx="82">
                  <c:v>4444.4151431276614</c:v>
                </c:pt>
                <c:pt idx="83">
                  <c:v>4444.4151729163104</c:v>
                </c:pt>
                <c:pt idx="84">
                  <c:v>4444.4144123986916</c:v>
                </c:pt>
                <c:pt idx="85">
                  <c:v>4444.4158844034046</c:v>
                </c:pt>
                <c:pt idx="86">
                  <c:v>6194.8945687483938</c:v>
                </c:pt>
                <c:pt idx="87">
                  <c:v>6194.894310034224</c:v>
                </c:pt>
                <c:pt idx="88">
                  <c:v>6194.8964741018817</c:v>
                </c:pt>
                <c:pt idx="89">
                  <c:v>6194.8962445398356</c:v>
                </c:pt>
                <c:pt idx="90">
                  <c:v>6264.5669352020041</c:v>
                </c:pt>
                <c:pt idx="91">
                  <c:v>6264.5671277263682</c:v>
                </c:pt>
                <c:pt idx="92">
                  <c:v>6264.5678199849099</c:v>
                </c:pt>
                <c:pt idx="93">
                  <c:v>6264.5669842842672</c:v>
                </c:pt>
                <c:pt idx="94">
                  <c:v>7079.3066019705611</c:v>
                </c:pt>
                <c:pt idx="95">
                  <c:v>7079.306896258885</c:v>
                </c:pt>
                <c:pt idx="96">
                  <c:v>7079.3073131176279</c:v>
                </c:pt>
                <c:pt idx="97">
                  <c:v>7079.3066872787895</c:v>
                </c:pt>
                <c:pt idx="98">
                  <c:v>7079.3054429052954</c:v>
                </c:pt>
                <c:pt idx="99">
                  <c:v>4168.4973375420068</c:v>
                </c:pt>
                <c:pt idx="100">
                  <c:v>2799.557928786106</c:v>
                </c:pt>
                <c:pt idx="101">
                  <c:v>2406.8232284498986</c:v>
                </c:pt>
                <c:pt idx="102">
                  <c:v>1723.0704302912095</c:v>
                </c:pt>
                <c:pt idx="103">
                  <c:v>1453.8468397582283</c:v>
                </c:pt>
                <c:pt idx="104">
                  <c:v>-250.33676260329594</c:v>
                </c:pt>
                <c:pt idx="105">
                  <c:v>-564.31335034540643</c:v>
                </c:pt>
                <c:pt idx="106">
                  <c:v>-703.65993572557454</c:v>
                </c:pt>
                <c:pt idx="107">
                  <c:v>-1107.8749820703952</c:v>
                </c:pt>
                <c:pt idx="108">
                  <c:v>-2070.1422861654382</c:v>
                </c:pt>
                <c:pt idx="109">
                  <c:v>-2151.4907639770317</c:v>
                </c:pt>
                <c:pt idx="110">
                  <c:v>-2233.971783363766</c:v>
                </c:pt>
                <c:pt idx="111">
                  <c:v>-2590.1727381649789</c:v>
                </c:pt>
                <c:pt idx="112">
                  <c:v>-2178.9227591944618</c:v>
                </c:pt>
                <c:pt idx="113">
                  <c:v>-1962.103773085375</c:v>
                </c:pt>
                <c:pt idx="114">
                  <c:v>-1713.5512618127132</c:v>
                </c:pt>
                <c:pt idx="115">
                  <c:v>-2155.6764451435865</c:v>
                </c:pt>
                <c:pt idx="116">
                  <c:v>-2356.44414588372</c:v>
                </c:pt>
                <c:pt idx="117">
                  <c:v>-2640.4982885977861</c:v>
                </c:pt>
                <c:pt idx="118">
                  <c:v>-2583.7913149458182</c:v>
                </c:pt>
                <c:pt idx="119">
                  <c:v>-2492.7519689058099</c:v>
                </c:pt>
                <c:pt idx="120">
                  <c:v>-2679.4281394543887</c:v>
                </c:pt>
                <c:pt idx="121">
                  <c:v>-2615.4888203650371</c:v>
                </c:pt>
                <c:pt idx="122">
                  <c:v>-2649.385681389711</c:v>
                </c:pt>
                <c:pt idx="123">
                  <c:v>-2509.3325061578817</c:v>
                </c:pt>
                <c:pt idx="124">
                  <c:v>-2402.177855253889</c:v>
                </c:pt>
                <c:pt idx="125">
                  <c:v>-2549.5992312221333</c:v>
                </c:pt>
                <c:pt idx="126">
                  <c:v>-2593.1911896999636</c:v>
                </c:pt>
                <c:pt idx="127">
                  <c:v>-2129.2062055421629</c:v>
                </c:pt>
                <c:pt idx="128">
                  <c:v>-1983.7235860606643</c:v>
                </c:pt>
                <c:pt idx="129">
                  <c:v>-2178.8162624880788</c:v>
                </c:pt>
                <c:pt idx="130">
                  <c:v>-2501.9209511339332</c:v>
                </c:pt>
                <c:pt idx="131">
                  <c:v>-2618.5465104559644</c:v>
                </c:pt>
                <c:pt idx="132">
                  <c:v>-2036.9537961318229</c:v>
                </c:pt>
                <c:pt idx="133">
                  <c:v>-2351.1080710614215</c:v>
                </c:pt>
                <c:pt idx="134">
                  <c:v>-2340.6688273598193</c:v>
                </c:pt>
                <c:pt idx="135">
                  <c:v>-2144.2357568426078</c:v>
                </c:pt>
                <c:pt idx="136">
                  <c:v>-2259.9818222901822</c:v>
                </c:pt>
                <c:pt idx="137">
                  <c:v>50.058000229175377</c:v>
                </c:pt>
                <c:pt idx="138">
                  <c:v>24.317803366686348</c:v>
                </c:pt>
                <c:pt idx="139">
                  <c:v>-22.1533590803283</c:v>
                </c:pt>
                <c:pt idx="140">
                  <c:v>-115.00450498064492</c:v>
                </c:pt>
                <c:pt idx="141">
                  <c:v>-357.9246436474732</c:v>
                </c:pt>
                <c:pt idx="142">
                  <c:v>5021.8393687207554</c:v>
                </c:pt>
                <c:pt idx="143">
                  <c:v>5107.8354327672359</c:v>
                </c:pt>
                <c:pt idx="144">
                  <c:v>5098.1674868289128</c:v>
                </c:pt>
                <c:pt idx="145">
                  <c:v>5061.8392534765208</c:v>
                </c:pt>
                <c:pt idx="146">
                  <c:v>5103.5076024832915</c:v>
                </c:pt>
                <c:pt idx="147">
                  <c:v>9678.6721669886392</c:v>
                </c:pt>
                <c:pt idx="148">
                  <c:v>9687.3363717126649</c:v>
                </c:pt>
                <c:pt idx="149">
                  <c:v>9807.0562362624478</c:v>
                </c:pt>
                <c:pt idx="150">
                  <c:v>9781.0958904216313</c:v>
                </c:pt>
                <c:pt idx="151">
                  <c:v>9753.7624819607263</c:v>
                </c:pt>
                <c:pt idx="152">
                  <c:v>11712.005321906774</c:v>
                </c:pt>
                <c:pt idx="153">
                  <c:v>11815.165905264837</c:v>
                </c:pt>
                <c:pt idx="154">
                  <c:v>11816.137790550771</c:v>
                </c:pt>
                <c:pt idx="155">
                  <c:v>12067.222506104827</c:v>
                </c:pt>
                <c:pt idx="156">
                  <c:v>12146.414431515726</c:v>
                </c:pt>
                <c:pt idx="157">
                  <c:v>11650.949464190522</c:v>
                </c:pt>
                <c:pt idx="158">
                  <c:v>11681.675155894794</c:v>
                </c:pt>
                <c:pt idx="159">
                  <c:v>11727.755714812631</c:v>
                </c:pt>
                <c:pt idx="160">
                  <c:v>11670.670462984261</c:v>
                </c:pt>
                <c:pt idx="161">
                  <c:v>11575.551440995068</c:v>
                </c:pt>
                <c:pt idx="162">
                  <c:v>12617.573068856342</c:v>
                </c:pt>
              </c:numCache>
            </c:numRef>
          </c:val>
          <c:smooth val="0"/>
          <c:extLst>
            <c:ext xmlns:c16="http://schemas.microsoft.com/office/drawing/2014/chart" uri="{C3380CC4-5D6E-409C-BE32-E72D297353CC}">
              <c16:uniqueId val="{00000001-A4F5-4751-8A5E-B248B8D33BEC}"/>
            </c:ext>
          </c:extLst>
        </c:ser>
        <c:ser>
          <c:idx val="2"/>
          <c:order val="2"/>
          <c:tx>
            <c:strRef>
              <c:f>ES!$B$5</c:f>
              <c:strCache>
                <c:ptCount val="1"/>
                <c:pt idx="0">
                  <c:v>Education Medium</c:v>
                </c:pt>
              </c:strCache>
            </c:strRef>
          </c:tx>
          <c:spPr>
            <a:ln w="28575" cap="rnd">
              <a:solidFill>
                <a:srgbClr val="FFC000"/>
              </a:solidFill>
              <a:round/>
            </a:ln>
            <a:effectLst/>
          </c:spPr>
          <c:marker>
            <c:symbol val="none"/>
          </c:marker>
          <c:cat>
            <c:multiLvlStrRef>
              <c:f>ES!$C$1:$FI$2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TF</c:v>
                  </c:pt>
                  <c:pt idx="81">
                    <c:v>..</c:v>
                  </c:pt>
                  <c:pt idx="82">
                    <c:v>TG</c:v>
                  </c:pt>
                </c:lvl>
              </c:multiLvlStrCache>
            </c:multiLvlStrRef>
          </c:cat>
          <c:val>
            <c:numRef>
              <c:f>ES!$C$5:$FI$5</c:f>
              <c:numCache>
                <c:formatCode>General</c:formatCode>
                <c:ptCount val="163"/>
                <c:pt idx="0">
                  <c:v>5593.2509774355958</c:v>
                </c:pt>
                <c:pt idx="1">
                  <c:v>5593.2509674252942</c:v>
                </c:pt>
                <c:pt idx="2">
                  <c:v>5593.2519445486632</c:v>
                </c:pt>
                <c:pt idx="3">
                  <c:v>5593.2499878709896</c:v>
                </c:pt>
                <c:pt idx="4">
                  <c:v>6107.9472720819676</c:v>
                </c:pt>
                <c:pt idx="5">
                  <c:v>6107.9473724975396</c:v>
                </c:pt>
                <c:pt idx="6">
                  <c:v>6107.9490722058899</c:v>
                </c:pt>
                <c:pt idx="7">
                  <c:v>6107.9490721955026</c:v>
                </c:pt>
                <c:pt idx="8">
                  <c:v>7469.7187780397835</c:v>
                </c:pt>
                <c:pt idx="9">
                  <c:v>7469.7187916774164</c:v>
                </c:pt>
                <c:pt idx="10">
                  <c:v>7469.7187778802108</c:v>
                </c:pt>
                <c:pt idx="11">
                  <c:v>7469.7186384512188</c:v>
                </c:pt>
                <c:pt idx="12">
                  <c:v>9750.750148296298</c:v>
                </c:pt>
                <c:pt idx="13">
                  <c:v>9750.7499981324418</c:v>
                </c:pt>
                <c:pt idx="14">
                  <c:v>9750.749912665533</c:v>
                </c:pt>
                <c:pt idx="15">
                  <c:v>9750.7500781930084</c:v>
                </c:pt>
                <c:pt idx="16">
                  <c:v>9750.7493666481969</c:v>
                </c:pt>
                <c:pt idx="17">
                  <c:v>11674.376936844485</c:v>
                </c:pt>
                <c:pt idx="18">
                  <c:v>10618.165087168638</c:v>
                </c:pt>
                <c:pt idx="19">
                  <c:v>9376.0546326351778</c:v>
                </c:pt>
                <c:pt idx="20">
                  <c:v>9047.4501003975511</c:v>
                </c:pt>
                <c:pt idx="21">
                  <c:v>8821.0079322993897</c:v>
                </c:pt>
                <c:pt idx="22">
                  <c:v>4762.8126626427647</c:v>
                </c:pt>
                <c:pt idx="23">
                  <c:v>4155.2552442363785</c:v>
                </c:pt>
                <c:pt idx="24">
                  <c:v>3972.4175546704305</c:v>
                </c:pt>
                <c:pt idx="25">
                  <c:v>2676.3919960326452</c:v>
                </c:pt>
                <c:pt idx="26">
                  <c:v>612.48000425364012</c:v>
                </c:pt>
                <c:pt idx="27">
                  <c:v>436.50354027771016</c:v>
                </c:pt>
                <c:pt idx="28">
                  <c:v>474.17876316712295</c:v>
                </c:pt>
                <c:pt idx="29">
                  <c:v>352.95313592973338</c:v>
                </c:pt>
                <c:pt idx="30">
                  <c:v>-1347.5192541252904</c:v>
                </c:pt>
                <c:pt idx="31">
                  <c:v>-1898.9067186544005</c:v>
                </c:pt>
                <c:pt idx="32">
                  <c:v>-2208.9578659296976</c:v>
                </c:pt>
                <c:pt idx="33">
                  <c:v>-2265.803922083946</c:v>
                </c:pt>
                <c:pt idx="34">
                  <c:v>-2721.6343676122469</c:v>
                </c:pt>
                <c:pt idx="35">
                  <c:v>-3978.3493842450334</c:v>
                </c:pt>
                <c:pt idx="36">
                  <c:v>-3902.7044038216932</c:v>
                </c:pt>
                <c:pt idx="37">
                  <c:v>-3404.9948954787933</c:v>
                </c:pt>
                <c:pt idx="38">
                  <c:v>-3359.2983519854292</c:v>
                </c:pt>
                <c:pt idx="39">
                  <c:v>-4180.3583418012131</c:v>
                </c:pt>
                <c:pt idx="40">
                  <c:v>-5871.2121129325778</c:v>
                </c:pt>
                <c:pt idx="41">
                  <c:v>-5909.4292414277515</c:v>
                </c:pt>
                <c:pt idx="42">
                  <c:v>-6815.4160406276142</c:v>
                </c:pt>
                <c:pt idx="43">
                  <c:v>-6436.8411964604193</c:v>
                </c:pt>
                <c:pt idx="44">
                  <c:v>-5658.0880720723171</c:v>
                </c:pt>
                <c:pt idx="45">
                  <c:v>-6637.9952686224424</c:v>
                </c:pt>
                <c:pt idx="46">
                  <c:v>-6444.0760364910548</c:v>
                </c:pt>
                <c:pt idx="47">
                  <c:v>-6306.0082212671959</c:v>
                </c:pt>
                <c:pt idx="48">
                  <c:v>-5462.3760257837284</c:v>
                </c:pt>
                <c:pt idx="49">
                  <c:v>-5747.1182619529845</c:v>
                </c:pt>
                <c:pt idx="50">
                  <c:v>-5608.1401982080206</c:v>
                </c:pt>
                <c:pt idx="51">
                  <c:v>-4222.5398709992451</c:v>
                </c:pt>
                <c:pt idx="52">
                  <c:v>-3344.0655242670291</c:v>
                </c:pt>
                <c:pt idx="53">
                  <c:v>-4415.2469450411027</c:v>
                </c:pt>
                <c:pt idx="54">
                  <c:v>-4606.0182642351883</c:v>
                </c:pt>
                <c:pt idx="55">
                  <c:v>-996.08030633818566</c:v>
                </c:pt>
                <c:pt idx="56">
                  <c:v>-1182.4849362971165</c:v>
                </c:pt>
                <c:pt idx="57">
                  <c:v>-2629.9343279440618</c:v>
                </c:pt>
                <c:pt idx="58">
                  <c:v>-1128.8249997845585</c:v>
                </c:pt>
                <c:pt idx="59">
                  <c:v>-317.55805267135707</c:v>
                </c:pt>
                <c:pt idx="60">
                  <c:v>516.46075550667911</c:v>
                </c:pt>
                <c:pt idx="61">
                  <c:v>664.24258682433845</c:v>
                </c:pt>
                <c:pt idx="62">
                  <c:v>662.55639404986482</c:v>
                </c:pt>
                <c:pt idx="63">
                  <c:v>-441.27677549868616</c:v>
                </c:pt>
                <c:pt idx="64">
                  <c:v>267.3252619952338</c:v>
                </c:pt>
                <c:pt idx="65">
                  <c:v>1372.6430286794746</c:v>
                </c:pt>
                <c:pt idx="66">
                  <c:v>885.07108546162237</c:v>
                </c:pt>
                <c:pt idx="67">
                  <c:v>838.47368795614204</c:v>
                </c:pt>
                <c:pt idx="68">
                  <c:v>582.07327605368732</c:v>
                </c:pt>
                <c:pt idx="69">
                  <c:v>348.61693416617305</c:v>
                </c:pt>
                <c:pt idx="70">
                  <c:v>1051.4461409962794</c:v>
                </c:pt>
                <c:pt idx="71">
                  <c:v>882.47652197346622</c:v>
                </c:pt>
                <c:pt idx="72">
                  <c:v>-79.491968284131431</c:v>
                </c:pt>
                <c:pt idx="73">
                  <c:v>-635.44084225390873</c:v>
                </c:pt>
                <c:pt idx="74">
                  <c:v>-861.31431604389843</c:v>
                </c:pt>
                <c:pt idx="75">
                  <c:v>348.30251109458646</c:v>
                </c:pt>
                <c:pt idx="76">
                  <c:v>780.6367754150674</c:v>
                </c:pt>
                <c:pt idx="77">
                  <c:v>724.62146508233047</c:v>
                </c:pt>
                <c:pt idx="78">
                  <c:v>460.48457611827342</c:v>
                </c:pt>
                <c:pt idx="79">
                  <c:v>-379.80290954818008</c:v>
                </c:pt>
                <c:pt idx="80">
                  <c:v>-385.0442903461572</c:v>
                </c:pt>
                <c:pt idx="82">
                  <c:v>4136.8657044185693</c:v>
                </c:pt>
                <c:pt idx="83">
                  <c:v>4136.8657055918457</c:v>
                </c:pt>
                <c:pt idx="84">
                  <c:v>4136.8650759700649</c:v>
                </c:pt>
                <c:pt idx="85">
                  <c:v>4136.8663443044989</c:v>
                </c:pt>
                <c:pt idx="86">
                  <c:v>5936.0875066049821</c:v>
                </c:pt>
                <c:pt idx="87">
                  <c:v>5936.0874922765379</c:v>
                </c:pt>
                <c:pt idx="88">
                  <c:v>5936.0888976777951</c:v>
                </c:pt>
                <c:pt idx="89">
                  <c:v>5936.0886979172428</c:v>
                </c:pt>
                <c:pt idx="90">
                  <c:v>5966.5150159691493</c:v>
                </c:pt>
                <c:pt idx="91">
                  <c:v>5966.5143788335336</c:v>
                </c:pt>
                <c:pt idx="92">
                  <c:v>5966.5159331078521</c:v>
                </c:pt>
                <c:pt idx="93">
                  <c:v>5966.5143522431699</c:v>
                </c:pt>
                <c:pt idx="94">
                  <c:v>6687.9003764987483</c:v>
                </c:pt>
                <c:pt idx="95">
                  <c:v>6687.899739397928</c:v>
                </c:pt>
                <c:pt idx="96">
                  <c:v>6687.8993261794949</c:v>
                </c:pt>
                <c:pt idx="97">
                  <c:v>6687.9020990112158</c:v>
                </c:pt>
                <c:pt idx="98">
                  <c:v>6687.8974452438424</c:v>
                </c:pt>
                <c:pt idx="99">
                  <c:v>6216.1746888190783</c:v>
                </c:pt>
                <c:pt idx="100">
                  <c:v>4649.7529977763725</c:v>
                </c:pt>
                <c:pt idx="101">
                  <c:v>3004.7926826641437</c:v>
                </c:pt>
                <c:pt idx="102">
                  <c:v>2490.3127442862851</c:v>
                </c:pt>
                <c:pt idx="103">
                  <c:v>2023.4142078257828</c:v>
                </c:pt>
                <c:pt idx="104">
                  <c:v>-798.1338749561346</c:v>
                </c:pt>
                <c:pt idx="105">
                  <c:v>-1387.0730456329948</c:v>
                </c:pt>
                <c:pt idx="106">
                  <c:v>-1541.4243292448491</c:v>
                </c:pt>
                <c:pt idx="107">
                  <c:v>-2603.8502510138987</c:v>
                </c:pt>
                <c:pt idx="108">
                  <c:v>-3795.7096365414045</c:v>
                </c:pt>
                <c:pt idx="109">
                  <c:v>-3916.7483541419988</c:v>
                </c:pt>
                <c:pt idx="110">
                  <c:v>-3990.2157449126535</c:v>
                </c:pt>
                <c:pt idx="111">
                  <c:v>-3809.2938692495591</c:v>
                </c:pt>
                <c:pt idx="112">
                  <c:v>-4674.8067711904714</c:v>
                </c:pt>
                <c:pt idx="113">
                  <c:v>-4458.0068168670277</c:v>
                </c:pt>
                <c:pt idx="114">
                  <c:v>-4321.4734774362587</c:v>
                </c:pt>
                <c:pt idx="115">
                  <c:v>-4133.0396115364392</c:v>
                </c:pt>
                <c:pt idx="116">
                  <c:v>-4323.3510678541334</c:v>
                </c:pt>
                <c:pt idx="117">
                  <c:v>-5958.1540037323475</c:v>
                </c:pt>
                <c:pt idx="118">
                  <c:v>-5809.5214047212839</c:v>
                </c:pt>
                <c:pt idx="119">
                  <c:v>-5480.3874118740314</c:v>
                </c:pt>
                <c:pt idx="120">
                  <c:v>-5249.2131680688653</c:v>
                </c:pt>
                <c:pt idx="121">
                  <c:v>-5636.9550647767401</c:v>
                </c:pt>
                <c:pt idx="122">
                  <c:v>-6806.1427483276402</c:v>
                </c:pt>
                <c:pt idx="123">
                  <c:v>-6742.2148783680368</c:v>
                </c:pt>
                <c:pt idx="124">
                  <c:v>-7056.3427864592923</c:v>
                </c:pt>
                <c:pt idx="125">
                  <c:v>-6826.6223193203205</c:v>
                </c:pt>
                <c:pt idx="126">
                  <c:v>-6666.4624910995644</c:v>
                </c:pt>
                <c:pt idx="127">
                  <c:v>-7676.949768994009</c:v>
                </c:pt>
                <c:pt idx="128">
                  <c:v>-7624.6711318871185</c:v>
                </c:pt>
                <c:pt idx="129">
                  <c:v>-7720.0694859688747</c:v>
                </c:pt>
                <c:pt idx="130">
                  <c:v>-7615.0284357277551</c:v>
                </c:pt>
                <c:pt idx="131">
                  <c:v>-7677.7093390131986</c:v>
                </c:pt>
                <c:pt idx="132">
                  <c:v>-7769.5490898214621</c:v>
                </c:pt>
                <c:pt idx="133">
                  <c:v>-7401.7410884391884</c:v>
                </c:pt>
                <c:pt idx="134">
                  <c:v>-7416.5937025101521</c:v>
                </c:pt>
                <c:pt idx="135">
                  <c:v>-8025.8811147001361</c:v>
                </c:pt>
                <c:pt idx="136">
                  <c:v>-8342.0774223475928</c:v>
                </c:pt>
                <c:pt idx="137">
                  <c:v>-6341.7320599344494</c:v>
                </c:pt>
                <c:pt idx="138">
                  <c:v>-6852.3176925215867</c:v>
                </c:pt>
                <c:pt idx="139">
                  <c:v>-8093.3218928722472</c:v>
                </c:pt>
                <c:pt idx="140">
                  <c:v>-7859.2999106615944</c:v>
                </c:pt>
                <c:pt idx="141">
                  <c:v>-7797.4484878643334</c:v>
                </c:pt>
                <c:pt idx="142">
                  <c:v>2668.4327432203445</c:v>
                </c:pt>
                <c:pt idx="143">
                  <c:v>2696.2270551153833</c:v>
                </c:pt>
                <c:pt idx="144">
                  <c:v>2768.0803522036058</c:v>
                </c:pt>
                <c:pt idx="145">
                  <c:v>2811.2130848139295</c:v>
                </c:pt>
                <c:pt idx="146">
                  <c:v>2744.3240911843459</c:v>
                </c:pt>
                <c:pt idx="147">
                  <c:v>11287.764211800593</c:v>
                </c:pt>
                <c:pt idx="148">
                  <c:v>11924.854894548098</c:v>
                </c:pt>
                <c:pt idx="149">
                  <c:v>11844.122842176561</c:v>
                </c:pt>
                <c:pt idx="150">
                  <c:v>12058.04581089189</c:v>
                </c:pt>
                <c:pt idx="151">
                  <c:v>12295.528779054841</c:v>
                </c:pt>
                <c:pt idx="152">
                  <c:v>15214.630732935457</c:v>
                </c:pt>
                <c:pt idx="153">
                  <c:v>15020.755735996976</c:v>
                </c:pt>
                <c:pt idx="154">
                  <c:v>16487.509780107313</c:v>
                </c:pt>
                <c:pt idx="155">
                  <c:v>17596.02422306293</c:v>
                </c:pt>
                <c:pt idx="156">
                  <c:v>17547.930374977095</c:v>
                </c:pt>
                <c:pt idx="157">
                  <c:v>15130.775155372939</c:v>
                </c:pt>
                <c:pt idx="158">
                  <c:v>14670.897828841598</c:v>
                </c:pt>
                <c:pt idx="159">
                  <c:v>14550.238567575316</c:v>
                </c:pt>
                <c:pt idx="160">
                  <c:v>14884.52654121108</c:v>
                </c:pt>
                <c:pt idx="161">
                  <c:v>16250.538577663956</c:v>
                </c:pt>
                <c:pt idx="162">
                  <c:v>16671.495490775898</c:v>
                </c:pt>
              </c:numCache>
            </c:numRef>
          </c:val>
          <c:smooth val="0"/>
          <c:extLst>
            <c:ext xmlns:c16="http://schemas.microsoft.com/office/drawing/2014/chart" uri="{C3380CC4-5D6E-409C-BE32-E72D297353CC}">
              <c16:uniqueId val="{00000002-A4F5-4751-8A5E-B248B8D33BEC}"/>
            </c:ext>
          </c:extLst>
        </c:ser>
        <c:ser>
          <c:idx val="3"/>
          <c:order val="3"/>
          <c:tx>
            <c:strRef>
              <c:f>ES!$B$6</c:f>
              <c:strCache>
                <c:ptCount val="1"/>
                <c:pt idx="0">
                  <c:v>Education High</c:v>
                </c:pt>
              </c:strCache>
            </c:strRef>
          </c:tx>
          <c:spPr>
            <a:ln w="28575" cap="rnd">
              <a:solidFill>
                <a:srgbClr val="92D050"/>
              </a:solidFill>
              <a:round/>
            </a:ln>
            <a:effectLst/>
          </c:spPr>
          <c:marker>
            <c:symbol val="none"/>
          </c:marker>
          <c:cat>
            <c:multiLvlStrRef>
              <c:f>ES!$C$1:$FI$2</c:f>
              <c:multiLvlStrCache>
                <c:ptCount val="163"/>
                <c:lvl>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c:v>
                  </c:pt>
                  <c:pt idx="82">
                    <c:v>0</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lvl>
                <c:lvl>
                  <c:pt idx="0">
                    <c:v>TF</c:v>
                  </c:pt>
                  <c:pt idx="81">
                    <c:v>..</c:v>
                  </c:pt>
                  <c:pt idx="82">
                    <c:v>TG</c:v>
                  </c:pt>
                </c:lvl>
              </c:multiLvlStrCache>
            </c:multiLvlStrRef>
          </c:cat>
          <c:val>
            <c:numRef>
              <c:f>ES!$C$6:$FI$6</c:f>
              <c:numCache>
                <c:formatCode>General</c:formatCode>
                <c:ptCount val="163"/>
                <c:pt idx="0">
                  <c:v>8247.8252234810461</c:v>
                </c:pt>
                <c:pt idx="1">
                  <c:v>8247.8250741860084</c:v>
                </c:pt>
                <c:pt idx="2">
                  <c:v>8247.8242251992797</c:v>
                </c:pt>
                <c:pt idx="3">
                  <c:v>8247.826202693348</c:v>
                </c:pt>
                <c:pt idx="4">
                  <c:v>8743.4180712479138</c:v>
                </c:pt>
                <c:pt idx="5">
                  <c:v>8743.4218053845379</c:v>
                </c:pt>
                <c:pt idx="6">
                  <c:v>8743.4180473053675</c:v>
                </c:pt>
                <c:pt idx="7">
                  <c:v>8743.4182138107135</c:v>
                </c:pt>
                <c:pt idx="8">
                  <c:v>10060.632824285993</c:v>
                </c:pt>
                <c:pt idx="9">
                  <c:v>10060.624941189988</c:v>
                </c:pt>
                <c:pt idx="10">
                  <c:v>10060.632856799497</c:v>
                </c:pt>
                <c:pt idx="11">
                  <c:v>10060.63261544468</c:v>
                </c:pt>
                <c:pt idx="12">
                  <c:v>12854.9062738637</c:v>
                </c:pt>
                <c:pt idx="13">
                  <c:v>12854.906350803436</c:v>
                </c:pt>
                <c:pt idx="14">
                  <c:v>12854.922188966828</c:v>
                </c:pt>
                <c:pt idx="15">
                  <c:v>12854.906873369113</c:v>
                </c:pt>
                <c:pt idx="16">
                  <c:v>12854.906526847535</c:v>
                </c:pt>
                <c:pt idx="17">
                  <c:v>15960.960670552942</c:v>
                </c:pt>
                <c:pt idx="18">
                  <c:v>15960.958721845935</c:v>
                </c:pt>
                <c:pt idx="19">
                  <c:v>15960.960881195157</c:v>
                </c:pt>
                <c:pt idx="20">
                  <c:v>15960.960743129381</c:v>
                </c:pt>
                <c:pt idx="21">
                  <c:v>15960.947383663897</c:v>
                </c:pt>
                <c:pt idx="22">
                  <c:v>13144.717705941153</c:v>
                </c:pt>
                <c:pt idx="23">
                  <c:v>7533.7852689228193</c:v>
                </c:pt>
                <c:pt idx="24">
                  <c:v>4203.6649474127198</c:v>
                </c:pt>
                <c:pt idx="25">
                  <c:v>1652.4037174145071</c:v>
                </c:pt>
                <c:pt idx="26">
                  <c:v>-1190.0252636700322</c:v>
                </c:pt>
                <c:pt idx="27">
                  <c:v>-1457.3878096344874</c:v>
                </c:pt>
                <c:pt idx="28">
                  <c:v>-1502.1365396012345</c:v>
                </c:pt>
                <c:pt idx="29">
                  <c:v>-1635.0999511773575</c:v>
                </c:pt>
                <c:pt idx="30">
                  <c:v>-2314.7645128073209</c:v>
                </c:pt>
                <c:pt idx="31">
                  <c:v>-2366.5509113016255</c:v>
                </c:pt>
                <c:pt idx="32">
                  <c:v>-2950.7892621180235</c:v>
                </c:pt>
                <c:pt idx="33">
                  <c:v>-3427.6229534762765</c:v>
                </c:pt>
                <c:pt idx="34">
                  <c:v>-3471.1030413831236</c:v>
                </c:pt>
                <c:pt idx="35">
                  <c:v>-4990.7626218882779</c:v>
                </c:pt>
                <c:pt idx="36">
                  <c:v>-5897.47872828248</c:v>
                </c:pt>
                <c:pt idx="37">
                  <c:v>-6128.6655707553437</c:v>
                </c:pt>
                <c:pt idx="38">
                  <c:v>-6229.2436386402069</c:v>
                </c:pt>
                <c:pt idx="39">
                  <c:v>-6954.5636024667174</c:v>
                </c:pt>
                <c:pt idx="40">
                  <c:v>-8112.0907627984243</c:v>
                </c:pt>
                <c:pt idx="41">
                  <c:v>-7176.207334802767</c:v>
                </c:pt>
                <c:pt idx="42">
                  <c:v>-7373.5224282837571</c:v>
                </c:pt>
                <c:pt idx="43">
                  <c:v>-8675.018004679805</c:v>
                </c:pt>
                <c:pt idx="44">
                  <c:v>-8716.9065778527493</c:v>
                </c:pt>
                <c:pt idx="45">
                  <c:v>-10491.34985152736</c:v>
                </c:pt>
                <c:pt idx="46">
                  <c:v>-10507.112686255934</c:v>
                </c:pt>
                <c:pt idx="47">
                  <c:v>-10960.815147451824</c:v>
                </c:pt>
                <c:pt idx="48">
                  <c:v>-10292.816697707987</c:v>
                </c:pt>
                <c:pt idx="49">
                  <c:v>-9325.8430015129052</c:v>
                </c:pt>
                <c:pt idx="50">
                  <c:v>-11350.789227346993</c:v>
                </c:pt>
                <c:pt idx="51">
                  <c:v>-11225.747814921724</c:v>
                </c:pt>
                <c:pt idx="52">
                  <c:v>-10602.611914391317</c:v>
                </c:pt>
                <c:pt idx="53">
                  <c:v>-9553.1201312168196</c:v>
                </c:pt>
                <c:pt idx="54">
                  <c:v>-8617.076344962783</c:v>
                </c:pt>
                <c:pt idx="55">
                  <c:v>-5996.1063127353982</c:v>
                </c:pt>
                <c:pt idx="56">
                  <c:v>-6060.5872114646281</c:v>
                </c:pt>
                <c:pt idx="57">
                  <c:v>-4868.0661165663969</c:v>
                </c:pt>
                <c:pt idx="58">
                  <c:v>-5116.5392630405413</c:v>
                </c:pt>
                <c:pt idx="59">
                  <c:v>-5406.7296586609255</c:v>
                </c:pt>
                <c:pt idx="60">
                  <c:v>-2252.715705323591</c:v>
                </c:pt>
                <c:pt idx="61">
                  <c:v>-2420.445840350093</c:v>
                </c:pt>
                <c:pt idx="62">
                  <c:v>-2528.4314832080881</c:v>
                </c:pt>
                <c:pt idx="63">
                  <c:v>-1998.3306752294056</c:v>
                </c:pt>
                <c:pt idx="64">
                  <c:v>-2315.6114639630568</c:v>
                </c:pt>
                <c:pt idx="65">
                  <c:v>-537.73978062875631</c:v>
                </c:pt>
                <c:pt idx="66">
                  <c:v>-116.7609115032492</c:v>
                </c:pt>
                <c:pt idx="67">
                  <c:v>78.69430854182869</c:v>
                </c:pt>
                <c:pt idx="68">
                  <c:v>-216.90378423215702</c:v>
                </c:pt>
                <c:pt idx="69">
                  <c:v>-401.24563136290237</c:v>
                </c:pt>
                <c:pt idx="70">
                  <c:v>-862.47431666419584</c:v>
                </c:pt>
                <c:pt idx="71">
                  <c:v>-799.7582928940717</c:v>
                </c:pt>
                <c:pt idx="72">
                  <c:v>-90.413314506108975</c:v>
                </c:pt>
                <c:pt idx="73">
                  <c:v>-21.882288054500805</c:v>
                </c:pt>
                <c:pt idx="74">
                  <c:v>-521.21504977655979</c:v>
                </c:pt>
                <c:pt idx="75">
                  <c:v>-762.03803885422417</c:v>
                </c:pt>
                <c:pt idx="76">
                  <c:v>-1051.0910362336876</c:v>
                </c:pt>
                <c:pt idx="77">
                  <c:v>-995.62372739573289</c:v>
                </c:pt>
                <c:pt idx="78">
                  <c:v>-1202.2919345610549</c:v>
                </c:pt>
                <c:pt idx="79">
                  <c:v>-1306.6299932462455</c:v>
                </c:pt>
                <c:pt idx="80">
                  <c:v>-1269.2659324768761</c:v>
                </c:pt>
                <c:pt idx="82">
                  <c:v>3686.798819282184</c:v>
                </c:pt>
                <c:pt idx="83">
                  <c:v>3686.7987869830786</c:v>
                </c:pt>
                <c:pt idx="84">
                  <c:v>3686.7979359962806</c:v>
                </c:pt>
                <c:pt idx="85">
                  <c:v>3686.7996907302395</c:v>
                </c:pt>
                <c:pt idx="86">
                  <c:v>5486.0864282109869</c:v>
                </c:pt>
                <c:pt idx="87">
                  <c:v>5486.0865554973625</c:v>
                </c:pt>
                <c:pt idx="88">
                  <c:v>5486.0883653664869</c:v>
                </c:pt>
                <c:pt idx="89">
                  <c:v>5486.0880314406186</c:v>
                </c:pt>
                <c:pt idx="90">
                  <c:v>5522.9785168453045</c:v>
                </c:pt>
                <c:pt idx="91">
                  <c:v>5522.9784984656653</c:v>
                </c:pt>
                <c:pt idx="92">
                  <c:v>5522.9763178068461</c:v>
                </c:pt>
                <c:pt idx="93">
                  <c:v>5522.9793741560989</c:v>
                </c:pt>
                <c:pt idx="94">
                  <c:v>6157.584704943727</c:v>
                </c:pt>
                <c:pt idx="95">
                  <c:v>6157.5852113537712</c:v>
                </c:pt>
                <c:pt idx="96">
                  <c:v>6157.5852447606921</c:v>
                </c:pt>
                <c:pt idx="97">
                  <c:v>6157.5853421111988</c:v>
                </c:pt>
                <c:pt idx="98">
                  <c:v>6157.5809915855916</c:v>
                </c:pt>
                <c:pt idx="99">
                  <c:v>5618.9773557733988</c:v>
                </c:pt>
                <c:pt idx="100">
                  <c:v>5618.9846104215139</c:v>
                </c:pt>
                <c:pt idx="101">
                  <c:v>5618.9746849329804</c:v>
                </c:pt>
                <c:pt idx="102">
                  <c:v>5618.981303859131</c:v>
                </c:pt>
                <c:pt idx="103">
                  <c:v>5618.9782290815947</c:v>
                </c:pt>
                <c:pt idx="104">
                  <c:v>2224.9523795447221</c:v>
                </c:pt>
                <c:pt idx="105">
                  <c:v>-1598.2922231013408</c:v>
                </c:pt>
                <c:pt idx="106">
                  <c:v>-3844.8837766367897</c:v>
                </c:pt>
                <c:pt idx="107">
                  <c:v>-5556.0353475761076</c:v>
                </c:pt>
                <c:pt idx="108">
                  <c:v>-7015.9464215565313</c:v>
                </c:pt>
                <c:pt idx="109">
                  <c:v>-7186.0175065972526</c:v>
                </c:pt>
                <c:pt idx="110">
                  <c:v>-7388.1893300637312</c:v>
                </c:pt>
                <c:pt idx="111">
                  <c:v>-7316.8026528805522</c:v>
                </c:pt>
                <c:pt idx="112">
                  <c:v>-10121.706479424332</c:v>
                </c:pt>
                <c:pt idx="113">
                  <c:v>-10359.87798807129</c:v>
                </c:pt>
                <c:pt idx="114">
                  <c:v>-10444.847516780996</c:v>
                </c:pt>
                <c:pt idx="115">
                  <c:v>-10229.187407415984</c:v>
                </c:pt>
                <c:pt idx="116">
                  <c:v>-9789.4259658876872</c:v>
                </c:pt>
                <c:pt idx="117">
                  <c:v>-12360.126751080843</c:v>
                </c:pt>
                <c:pt idx="118">
                  <c:v>-12587.201161346908</c:v>
                </c:pt>
                <c:pt idx="119">
                  <c:v>-12645.074353507836</c:v>
                </c:pt>
                <c:pt idx="120">
                  <c:v>-12607.022963046267</c:v>
                </c:pt>
                <c:pt idx="121">
                  <c:v>-12560.460650609246</c:v>
                </c:pt>
                <c:pt idx="122">
                  <c:v>-14119.625133949467</c:v>
                </c:pt>
                <c:pt idx="123">
                  <c:v>-13991.214259086286</c:v>
                </c:pt>
                <c:pt idx="124">
                  <c:v>-14104.289102989691</c:v>
                </c:pt>
                <c:pt idx="125">
                  <c:v>-14209.425787241293</c:v>
                </c:pt>
                <c:pt idx="126">
                  <c:v>-14307.759719065714</c:v>
                </c:pt>
                <c:pt idx="127">
                  <c:v>-16319.960478362289</c:v>
                </c:pt>
                <c:pt idx="128">
                  <c:v>-16134.627282594902</c:v>
                </c:pt>
                <c:pt idx="129">
                  <c:v>-15984.201407027715</c:v>
                </c:pt>
                <c:pt idx="130">
                  <c:v>-15680.963636717332</c:v>
                </c:pt>
                <c:pt idx="131">
                  <c:v>-15787.367879432994</c:v>
                </c:pt>
                <c:pt idx="132">
                  <c:v>-16655.91928597106</c:v>
                </c:pt>
                <c:pt idx="133">
                  <c:v>-16795.901913335234</c:v>
                </c:pt>
                <c:pt idx="134">
                  <c:v>-17349.663144593469</c:v>
                </c:pt>
                <c:pt idx="135">
                  <c:v>-17784.108728245359</c:v>
                </c:pt>
                <c:pt idx="136">
                  <c:v>-17903.997193692823</c:v>
                </c:pt>
                <c:pt idx="137">
                  <c:v>-18164.896493483742</c:v>
                </c:pt>
                <c:pt idx="138">
                  <c:v>-18704.986941243726</c:v>
                </c:pt>
                <c:pt idx="139">
                  <c:v>-17594.932196754515</c:v>
                </c:pt>
                <c:pt idx="140">
                  <c:v>-18523.046619905334</c:v>
                </c:pt>
                <c:pt idx="141">
                  <c:v>-19570.015509783152</c:v>
                </c:pt>
                <c:pt idx="142">
                  <c:v>-6288.5566505955721</c:v>
                </c:pt>
                <c:pt idx="143">
                  <c:v>-6430.4865340330325</c:v>
                </c:pt>
                <c:pt idx="144">
                  <c:v>-6551.3717772864002</c:v>
                </c:pt>
                <c:pt idx="145">
                  <c:v>-6091.3174476917375</c:v>
                </c:pt>
                <c:pt idx="146">
                  <c:v>-6446.117326402964</c:v>
                </c:pt>
                <c:pt idx="147">
                  <c:v>3670.2758447621854</c:v>
                </c:pt>
                <c:pt idx="148">
                  <c:v>4228.1316093420755</c:v>
                </c:pt>
                <c:pt idx="149">
                  <c:v>4459.7593578869928</c:v>
                </c:pt>
                <c:pt idx="150">
                  <c:v>4212.819181880408</c:v>
                </c:pt>
                <c:pt idx="151">
                  <c:v>3914.1734122073103</c:v>
                </c:pt>
                <c:pt idx="152">
                  <c:v>14281.776324993303</c:v>
                </c:pt>
                <c:pt idx="153">
                  <c:v>14047.44304317252</c:v>
                </c:pt>
                <c:pt idx="154">
                  <c:v>14137.814194746743</c:v>
                </c:pt>
                <c:pt idx="155">
                  <c:v>14108.795190446799</c:v>
                </c:pt>
                <c:pt idx="156">
                  <c:v>14154.915365150471</c:v>
                </c:pt>
                <c:pt idx="157">
                  <c:v>11380.782802940055</c:v>
                </c:pt>
                <c:pt idx="158">
                  <c:v>10889.367998641814</c:v>
                </c:pt>
                <c:pt idx="159">
                  <c:v>10678.730925636053</c:v>
                </c:pt>
                <c:pt idx="160">
                  <c:v>10794.271166159255</c:v>
                </c:pt>
                <c:pt idx="161">
                  <c:v>10645.641878069728</c:v>
                </c:pt>
                <c:pt idx="162">
                  <c:v>10305.195247664204</c:v>
                </c:pt>
              </c:numCache>
            </c:numRef>
          </c:val>
          <c:smooth val="0"/>
          <c:extLst>
            <c:ext xmlns:c16="http://schemas.microsoft.com/office/drawing/2014/chart" uri="{C3380CC4-5D6E-409C-BE32-E72D297353CC}">
              <c16:uniqueId val="{00000003-A4F5-4751-8A5E-B248B8D33BEC}"/>
            </c:ext>
          </c:extLst>
        </c:ser>
        <c:dLbls>
          <c:showLegendKey val="0"/>
          <c:showVal val="0"/>
          <c:showCatName val="0"/>
          <c:showSerName val="0"/>
          <c:showPercent val="0"/>
          <c:showBubbleSize val="0"/>
        </c:dLbls>
        <c:smooth val="0"/>
        <c:axId val="309285280"/>
        <c:axId val="234402784"/>
      </c:lineChart>
      <c:catAx>
        <c:axId val="3092852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234402784"/>
        <c:crosses val="autoZero"/>
        <c:auto val="1"/>
        <c:lblAlgn val="ctr"/>
        <c:lblOffset val="100"/>
        <c:noMultiLvlLbl val="0"/>
      </c:catAx>
      <c:valAx>
        <c:axId val="234402784"/>
        <c:scaling>
          <c:orientation val="minMax"/>
          <c:max val="40000"/>
          <c:min val="-4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30928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A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dirty="0"/>
              <a:t>NET PRESENT VALUE OF</a:t>
            </a:r>
            <a:r>
              <a:rPr lang="de-AT" baseline="0" dirty="0"/>
              <a:t> TRANSFERS </a:t>
            </a:r>
            <a:r>
              <a:rPr lang="de-AT" dirty="0"/>
              <a:t>IN</a:t>
            </a:r>
            <a:r>
              <a:rPr lang="de-AT" baseline="0" dirty="0"/>
              <a:t> RELATION TO THE PRESENT VALUE OF EMPLOYMENT INCOME, 2010 BIRTH COHORT AUSTRIA</a:t>
            </a:r>
            <a:endParaRPr lang="de-AT" dirty="0"/>
          </a:p>
        </c:rich>
      </c:tx>
      <c:layout>
        <c:manualLayout>
          <c:xMode val="edge"/>
          <c:yMode val="edge"/>
          <c:x val="0.13771620590774422"/>
          <c:y val="3.17460317460317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manualLayout>
          <c:layoutTarget val="inner"/>
          <c:xMode val="edge"/>
          <c:yMode val="edge"/>
          <c:x val="7.3444566808170839E-2"/>
          <c:y val="0.22625396825396826"/>
          <c:w val="0.91606160521525071"/>
          <c:h val="0.57447094113235841"/>
        </c:manualLayout>
      </c:layout>
      <c:barChart>
        <c:barDir val="col"/>
        <c:grouping val="stacked"/>
        <c:varyColors val="0"/>
        <c:ser>
          <c:idx val="1"/>
          <c:order val="0"/>
          <c:tx>
            <c:strRef>
              <c:f>AT!$X$81</c:f>
              <c:strCache>
                <c:ptCount val="1"/>
                <c:pt idx="0">
                  <c:v>PRIVAT</c:v>
                </c:pt>
              </c:strCache>
            </c:strRef>
          </c:tx>
          <c:spPr>
            <a:solidFill>
              <a:srgbClr val="00B050"/>
            </a:solidFill>
            <a:ln>
              <a:noFill/>
            </a:ln>
            <a:effectLst/>
          </c:spPr>
          <c:invertIfNegative val="0"/>
          <c:cat>
            <c:multiLvlStrRef>
              <c:f>AT!$Y$78:$AD$79</c:f>
              <c:multiLvlStrCache>
                <c:ptCount val="6"/>
                <c:lvl>
                  <c:pt idx="0">
                    <c:v>CHILDLESS</c:v>
                  </c:pt>
                  <c:pt idx="1">
                    <c:v>PARENT</c:v>
                  </c:pt>
                  <c:pt idx="2">
                    <c:v>CHILDLESS</c:v>
                  </c:pt>
                  <c:pt idx="3">
                    <c:v>PARENT</c:v>
                  </c:pt>
                  <c:pt idx="4">
                    <c:v>CHILDLESS</c:v>
                  </c:pt>
                  <c:pt idx="5">
                    <c:v>PARENT</c:v>
                  </c:pt>
                </c:lvl>
                <c:lvl>
                  <c:pt idx="0">
                    <c:v>LOW</c:v>
                  </c:pt>
                  <c:pt idx="2">
                    <c:v>MEDIUM</c:v>
                  </c:pt>
                  <c:pt idx="4">
                    <c:v>HIGH</c:v>
                  </c:pt>
                </c:lvl>
              </c:multiLvlStrCache>
            </c:multiLvlStrRef>
          </c:cat>
          <c:val>
            <c:numRef>
              <c:f>AT!$Y$81:$AD$81</c:f>
              <c:numCache>
                <c:formatCode>General</c:formatCode>
                <c:ptCount val="6"/>
                <c:pt idx="0">
                  <c:v>0.26575824910630519</c:v>
                </c:pt>
                <c:pt idx="1">
                  <c:v>0.16545560336251841</c:v>
                </c:pt>
                <c:pt idx="2">
                  <c:v>0.20472596381948674</c:v>
                </c:pt>
                <c:pt idx="3">
                  <c:v>9.7049288632391817E-2</c:v>
                </c:pt>
                <c:pt idx="4">
                  <c:v>0.18415497703016606</c:v>
                </c:pt>
                <c:pt idx="5">
                  <c:v>0.10511438681661089</c:v>
                </c:pt>
              </c:numCache>
            </c:numRef>
          </c:val>
          <c:extLst>
            <c:ext xmlns:c16="http://schemas.microsoft.com/office/drawing/2014/chart" uri="{C3380CC4-5D6E-409C-BE32-E72D297353CC}">
              <c16:uniqueId val="{00000000-9894-49DE-8259-229EF533F615}"/>
            </c:ext>
          </c:extLst>
        </c:ser>
        <c:ser>
          <c:idx val="0"/>
          <c:order val="1"/>
          <c:tx>
            <c:strRef>
              <c:f>AT!$X$80</c:f>
              <c:strCache>
                <c:ptCount val="1"/>
                <c:pt idx="0">
                  <c:v>PUBLIC</c:v>
                </c:pt>
              </c:strCache>
            </c:strRef>
          </c:tx>
          <c:spPr>
            <a:solidFill>
              <a:srgbClr val="C00000"/>
            </a:solidFill>
            <a:ln>
              <a:noFill/>
            </a:ln>
            <a:effectLst/>
          </c:spPr>
          <c:invertIfNegative val="0"/>
          <c:cat>
            <c:multiLvlStrRef>
              <c:f>AT!$Y$78:$AD$79</c:f>
              <c:multiLvlStrCache>
                <c:ptCount val="6"/>
                <c:lvl>
                  <c:pt idx="0">
                    <c:v>CHILDLESS</c:v>
                  </c:pt>
                  <c:pt idx="1">
                    <c:v>PARENT</c:v>
                  </c:pt>
                  <c:pt idx="2">
                    <c:v>CHILDLESS</c:v>
                  </c:pt>
                  <c:pt idx="3">
                    <c:v>PARENT</c:v>
                  </c:pt>
                  <c:pt idx="4">
                    <c:v>CHILDLESS</c:v>
                  </c:pt>
                  <c:pt idx="5">
                    <c:v>PARENT</c:v>
                  </c:pt>
                </c:lvl>
                <c:lvl>
                  <c:pt idx="0">
                    <c:v>LOW</c:v>
                  </c:pt>
                  <c:pt idx="2">
                    <c:v>MEDIUM</c:v>
                  </c:pt>
                  <c:pt idx="4">
                    <c:v>HIGH</c:v>
                  </c:pt>
                </c:lvl>
              </c:multiLvlStrCache>
            </c:multiLvlStrRef>
          </c:cat>
          <c:val>
            <c:numRef>
              <c:f>AT!$Y$80:$AD$80</c:f>
              <c:numCache>
                <c:formatCode>General</c:formatCode>
                <c:ptCount val="6"/>
                <c:pt idx="0">
                  <c:v>0.30470881594219335</c:v>
                </c:pt>
                <c:pt idx="1">
                  <c:v>0.42620553563745078</c:v>
                </c:pt>
                <c:pt idx="2">
                  <c:v>1.8725252379223001E-2</c:v>
                </c:pt>
                <c:pt idx="3">
                  <c:v>3.9579297337848741E-2</c:v>
                </c:pt>
                <c:pt idx="4">
                  <c:v>-0.11941331484030747</c:v>
                </c:pt>
                <c:pt idx="5">
                  <c:v>-0.1051402602796903</c:v>
                </c:pt>
              </c:numCache>
            </c:numRef>
          </c:val>
          <c:extLst>
            <c:ext xmlns:c16="http://schemas.microsoft.com/office/drawing/2014/chart" uri="{C3380CC4-5D6E-409C-BE32-E72D297353CC}">
              <c16:uniqueId val="{00000001-9894-49DE-8259-229EF533F615}"/>
            </c:ext>
          </c:extLst>
        </c:ser>
        <c:dLbls>
          <c:showLegendKey val="0"/>
          <c:showVal val="0"/>
          <c:showCatName val="0"/>
          <c:showSerName val="0"/>
          <c:showPercent val="0"/>
          <c:showBubbleSize val="0"/>
        </c:dLbls>
        <c:gapWidth val="50"/>
        <c:overlap val="100"/>
        <c:axId val="179669376"/>
        <c:axId val="1995995568"/>
      </c:barChart>
      <c:lineChart>
        <c:grouping val="stacked"/>
        <c:varyColors val="0"/>
        <c:ser>
          <c:idx val="2"/>
          <c:order val="2"/>
          <c:tx>
            <c:strRef>
              <c:f>AT!$X$82</c:f>
              <c:strCache>
                <c:ptCount val="1"/>
                <c:pt idx="0">
                  <c:v>TOTAL</c:v>
                </c:pt>
              </c:strCache>
            </c:strRef>
          </c:tx>
          <c:spPr>
            <a:ln w="28575" cap="rnd">
              <a:noFill/>
              <a:round/>
            </a:ln>
            <a:effectLst/>
          </c:spPr>
          <c:marker>
            <c:symbol val="circle"/>
            <c:size val="10"/>
            <c:spPr>
              <a:solidFill>
                <a:srgbClr val="002060"/>
              </a:solidFill>
              <a:ln w="9525">
                <a:noFill/>
              </a:ln>
              <a:effectLst/>
            </c:spPr>
          </c:marker>
          <c:cat>
            <c:multiLvlStrRef>
              <c:f>AT!$Y$78:$AD$79</c:f>
              <c:multiLvlStrCache>
                <c:ptCount val="6"/>
                <c:lvl>
                  <c:pt idx="0">
                    <c:v>CHILDLESS</c:v>
                  </c:pt>
                  <c:pt idx="1">
                    <c:v>PARENT</c:v>
                  </c:pt>
                  <c:pt idx="2">
                    <c:v>CHILDLESS</c:v>
                  </c:pt>
                  <c:pt idx="3">
                    <c:v>PARENT</c:v>
                  </c:pt>
                  <c:pt idx="4">
                    <c:v>CHILDLESS</c:v>
                  </c:pt>
                  <c:pt idx="5">
                    <c:v>PARENT</c:v>
                  </c:pt>
                </c:lvl>
                <c:lvl>
                  <c:pt idx="0">
                    <c:v>LOW</c:v>
                  </c:pt>
                  <c:pt idx="2">
                    <c:v>MEDIUM</c:v>
                  </c:pt>
                  <c:pt idx="4">
                    <c:v>HIGH</c:v>
                  </c:pt>
                </c:lvl>
              </c:multiLvlStrCache>
            </c:multiLvlStrRef>
          </c:cat>
          <c:val>
            <c:numRef>
              <c:f>AT!$Y$82:$AD$82</c:f>
              <c:numCache>
                <c:formatCode>General</c:formatCode>
                <c:ptCount val="6"/>
                <c:pt idx="0">
                  <c:v>0.57046706504849853</c:v>
                </c:pt>
                <c:pt idx="1">
                  <c:v>0.59166113899996919</c:v>
                </c:pt>
                <c:pt idx="2">
                  <c:v>0.22345121619870975</c:v>
                </c:pt>
                <c:pt idx="3">
                  <c:v>0.13662858597024055</c:v>
                </c:pt>
                <c:pt idx="4">
                  <c:v>6.4741662189858593E-2</c:v>
                </c:pt>
                <c:pt idx="5">
                  <c:v>-2.5873463079403858E-5</c:v>
                </c:pt>
              </c:numCache>
            </c:numRef>
          </c:val>
          <c:smooth val="0"/>
          <c:extLst>
            <c:ext xmlns:c16="http://schemas.microsoft.com/office/drawing/2014/chart" uri="{C3380CC4-5D6E-409C-BE32-E72D297353CC}">
              <c16:uniqueId val="{00000002-9894-49DE-8259-229EF533F615}"/>
            </c:ext>
          </c:extLst>
        </c:ser>
        <c:dLbls>
          <c:showLegendKey val="0"/>
          <c:showVal val="0"/>
          <c:showCatName val="0"/>
          <c:showSerName val="0"/>
          <c:showPercent val="0"/>
          <c:showBubbleSize val="0"/>
        </c:dLbls>
        <c:marker val="1"/>
        <c:smooth val="0"/>
        <c:axId val="179669376"/>
        <c:axId val="1995995568"/>
      </c:lineChart>
      <c:catAx>
        <c:axId val="1796693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1995995568"/>
        <c:crosses val="autoZero"/>
        <c:auto val="1"/>
        <c:lblAlgn val="ctr"/>
        <c:lblOffset val="100"/>
        <c:noMultiLvlLbl val="0"/>
      </c:catAx>
      <c:valAx>
        <c:axId val="1995995568"/>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17966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A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17FE0-E326-4C2A-97FD-1601287746B4}" type="datetimeFigureOut">
              <a:rPr lang="de-AT" smtClean="0"/>
              <a:t>01.02.2023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856B1-71DB-4F24-873B-995E15815075}" type="slidenum">
              <a:rPr lang="de-AT" smtClean="0"/>
              <a:t>‹#›</a:t>
            </a:fld>
            <a:endParaRPr lang="de-AT"/>
          </a:p>
        </p:txBody>
      </p:sp>
    </p:spTree>
    <p:extLst>
      <p:ext uri="{BB962C8B-B14F-4D97-AF65-F5344CB8AC3E}">
        <p14:creationId xmlns:p14="http://schemas.microsoft.com/office/powerpoint/2010/main" val="373167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E2750DE-2210-460A-A6DC-8A714AF8A064}" type="slidenum">
              <a:rPr lang="de-AT" smtClean="0"/>
              <a:t>16</a:t>
            </a:fld>
            <a:endParaRPr lang="de-AT"/>
          </a:p>
        </p:txBody>
      </p:sp>
    </p:spTree>
    <p:extLst>
      <p:ext uri="{BB962C8B-B14F-4D97-AF65-F5344CB8AC3E}">
        <p14:creationId xmlns:p14="http://schemas.microsoft.com/office/powerpoint/2010/main" val="296708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E2750DE-2210-460A-A6DC-8A714AF8A064}" type="slidenum">
              <a:rPr lang="de-AT" smtClean="0"/>
              <a:t>17</a:t>
            </a:fld>
            <a:endParaRPr lang="de-AT"/>
          </a:p>
        </p:txBody>
      </p:sp>
    </p:spTree>
    <p:extLst>
      <p:ext uri="{BB962C8B-B14F-4D97-AF65-F5344CB8AC3E}">
        <p14:creationId xmlns:p14="http://schemas.microsoft.com/office/powerpoint/2010/main" val="94223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E2750DE-2210-460A-A6DC-8A714AF8A064}" type="slidenum">
              <a:rPr lang="de-AT" smtClean="0"/>
              <a:t>18</a:t>
            </a:fld>
            <a:endParaRPr lang="de-AT"/>
          </a:p>
        </p:txBody>
      </p:sp>
    </p:spTree>
    <p:extLst>
      <p:ext uri="{BB962C8B-B14F-4D97-AF65-F5344CB8AC3E}">
        <p14:creationId xmlns:p14="http://schemas.microsoft.com/office/powerpoint/2010/main" val="36100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E2750DE-2210-460A-A6DC-8A714AF8A064}" type="slidenum">
              <a:rPr lang="de-AT" smtClean="0"/>
              <a:t>19</a:t>
            </a:fld>
            <a:endParaRPr lang="de-AT"/>
          </a:p>
        </p:txBody>
      </p:sp>
    </p:spTree>
    <p:extLst>
      <p:ext uri="{BB962C8B-B14F-4D97-AF65-F5344CB8AC3E}">
        <p14:creationId xmlns:p14="http://schemas.microsoft.com/office/powerpoint/2010/main" val="288768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E2750DE-2210-460A-A6DC-8A714AF8A064}" type="slidenum">
              <a:rPr lang="de-AT" smtClean="0"/>
              <a:t>20</a:t>
            </a:fld>
            <a:endParaRPr lang="de-AT"/>
          </a:p>
        </p:txBody>
      </p:sp>
    </p:spTree>
    <p:extLst>
      <p:ext uri="{BB962C8B-B14F-4D97-AF65-F5344CB8AC3E}">
        <p14:creationId xmlns:p14="http://schemas.microsoft.com/office/powerpoint/2010/main" val="3463777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E2750DE-2210-460A-A6DC-8A714AF8A064}" type="slidenum">
              <a:rPr lang="de-AT" smtClean="0"/>
              <a:t>21</a:t>
            </a:fld>
            <a:endParaRPr lang="de-AT"/>
          </a:p>
        </p:txBody>
      </p:sp>
    </p:spTree>
    <p:extLst>
      <p:ext uri="{BB962C8B-B14F-4D97-AF65-F5344CB8AC3E}">
        <p14:creationId xmlns:p14="http://schemas.microsoft.com/office/powerpoint/2010/main" val="913765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Foto">
    <p:spTree>
      <p:nvGrpSpPr>
        <p:cNvPr id="1" name=""/>
        <p:cNvGrpSpPr/>
        <p:nvPr/>
      </p:nvGrpSpPr>
      <p:grpSpPr>
        <a:xfrm>
          <a:off x="0" y="0"/>
          <a:ext cx="0" cy="0"/>
          <a:chOff x="0" y="0"/>
          <a:chExt cx="0" cy="0"/>
        </a:xfrm>
      </p:grpSpPr>
      <p:pic>
        <p:nvPicPr>
          <p:cNvPr id="30" name="Foto">
            <a:extLst>
              <a:ext uri="{FF2B5EF4-FFF2-40B4-BE49-F238E27FC236}">
                <a16:creationId xmlns:a16="http://schemas.microsoft.com/office/drawing/2014/main" id="{8C6D8837-39BB-47AC-88A3-42E119336598}"/>
              </a:ext>
            </a:extLst>
          </p:cNvPr>
          <p:cNvPicPr>
            <a:picLocks/>
          </p:cNvPicPr>
          <p:nvPr userDrawn="1"/>
        </p:nvPicPr>
        <p:blipFill rotWithShape="1">
          <a:blip r:embed="rId2">
            <a:extLst>
              <a:ext uri="{28A0092B-C50C-407E-A947-70E740481C1C}">
                <a14:useLocalDpi xmlns:a14="http://schemas.microsoft.com/office/drawing/2010/main" val="0"/>
              </a:ext>
            </a:extLst>
          </a:blip>
          <a:srcRect l="6" t="30818" b="31683"/>
          <a:stretch/>
        </p:blipFill>
        <p:spPr>
          <a:xfrm>
            <a:off x="1" y="0"/>
            <a:ext cx="12194451" cy="6859200"/>
          </a:xfrm>
          <a:prstGeom prst="rect">
            <a:avLst/>
          </a:prstGeom>
        </p:spPr>
      </p:pic>
      <p:sp>
        <p:nvSpPr>
          <p:cNvPr id="11" name="Weißer Hintergrund">
            <a:extLst>
              <a:ext uri="{FF2B5EF4-FFF2-40B4-BE49-F238E27FC236}">
                <a16:creationId xmlns:a16="http://schemas.microsoft.com/office/drawing/2014/main" id="{D14D379F-C96C-4FFD-83FA-8E3D337CCB65}"/>
              </a:ext>
            </a:extLst>
          </p:cNvPr>
          <p:cNvSpPr/>
          <p:nvPr userDrawn="1"/>
        </p:nvSpPr>
        <p:spPr bwMode="white">
          <a:xfrm>
            <a:off x="-713" y="365128"/>
            <a:ext cx="8151935" cy="59594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1" name="Ort, Datum">
            <a:extLst>
              <a:ext uri="{FF2B5EF4-FFF2-40B4-BE49-F238E27FC236}">
                <a16:creationId xmlns:a16="http://schemas.microsoft.com/office/drawing/2014/main" id="{73D8737D-9D7D-4E7C-A483-1AF51AA9C31E}"/>
              </a:ext>
            </a:extLst>
          </p:cNvPr>
          <p:cNvSpPr>
            <a:spLocks noGrp="1"/>
          </p:cNvSpPr>
          <p:nvPr>
            <p:ph sz="quarter" idx="13" hasCustomPrompt="1"/>
          </p:nvPr>
        </p:nvSpPr>
        <p:spPr>
          <a:xfrm>
            <a:off x="1606847" y="5819454"/>
            <a:ext cx="6092812" cy="193899"/>
          </a:xfrm>
        </p:spPr>
        <p:txBody>
          <a:bodyPr/>
          <a:lstStyle>
            <a:lvl1pPr marL="0" indent="0" algn="r">
              <a:spcBef>
                <a:spcPts val="0"/>
              </a:spcBef>
              <a:buNone/>
              <a:defRPr sz="1400">
                <a:solidFill>
                  <a:schemeClr val="tx2"/>
                </a:solidFill>
              </a:defRPr>
            </a:lvl1pPr>
          </a:lstStyle>
          <a:p>
            <a:pPr lvl="0"/>
            <a:r>
              <a:rPr lang="de-DE" dirty="0"/>
              <a:t>Ort, Datum</a:t>
            </a:r>
            <a:endParaRPr lang="de-AT" dirty="0"/>
          </a:p>
        </p:txBody>
      </p:sp>
      <p:sp>
        <p:nvSpPr>
          <p:cNvPr id="40" name="Veranstaltung">
            <a:extLst>
              <a:ext uri="{FF2B5EF4-FFF2-40B4-BE49-F238E27FC236}">
                <a16:creationId xmlns:a16="http://schemas.microsoft.com/office/drawing/2014/main" id="{52630400-2604-475E-9D08-D0A2323D62DE}"/>
              </a:ext>
            </a:extLst>
          </p:cNvPr>
          <p:cNvSpPr>
            <a:spLocks noGrp="1"/>
          </p:cNvSpPr>
          <p:nvPr>
            <p:ph sz="quarter" idx="12" hasCustomPrompt="1"/>
          </p:nvPr>
        </p:nvSpPr>
        <p:spPr>
          <a:xfrm>
            <a:off x="1606847" y="5576072"/>
            <a:ext cx="6092812" cy="193899"/>
          </a:xfrm>
        </p:spPr>
        <p:txBody>
          <a:bodyPr anchor="b"/>
          <a:lstStyle>
            <a:lvl1pPr marL="0" indent="0" algn="r">
              <a:spcBef>
                <a:spcPts val="0"/>
              </a:spcBef>
              <a:buNone/>
              <a:defRPr sz="1400" b="1">
                <a:solidFill>
                  <a:schemeClr val="tx2"/>
                </a:solidFill>
              </a:defRPr>
            </a:lvl1pPr>
          </a:lstStyle>
          <a:p>
            <a:pPr lvl="0"/>
            <a:r>
              <a:rPr lang="de-DE" dirty="0"/>
              <a:t>Veranstaltung</a:t>
            </a:r>
            <a:endParaRPr lang="de-AT" dirty="0"/>
          </a:p>
        </p:txBody>
      </p:sp>
      <p:sp>
        <p:nvSpPr>
          <p:cNvPr id="45" name="Name">
            <a:extLst>
              <a:ext uri="{FF2B5EF4-FFF2-40B4-BE49-F238E27FC236}">
                <a16:creationId xmlns:a16="http://schemas.microsoft.com/office/drawing/2014/main" id="{9D453D28-C8A6-42F2-9E59-E19DEEEE5F0B}"/>
              </a:ext>
            </a:extLst>
          </p:cNvPr>
          <p:cNvSpPr>
            <a:spLocks noGrp="1"/>
          </p:cNvSpPr>
          <p:nvPr>
            <p:ph sz="quarter" idx="14" hasCustomPrompt="1"/>
          </p:nvPr>
        </p:nvSpPr>
        <p:spPr>
          <a:xfrm>
            <a:off x="1606849" y="4548302"/>
            <a:ext cx="6092811" cy="276999"/>
          </a:xfrm>
        </p:spPr>
        <p:txBody>
          <a:bodyPr anchor="t" anchorCtr="0"/>
          <a:lstStyle>
            <a:lvl1pPr marL="0" indent="0">
              <a:spcBef>
                <a:spcPts val="0"/>
              </a:spcBef>
              <a:buNone/>
              <a:defRPr sz="2000">
                <a:solidFill>
                  <a:schemeClr val="tx2"/>
                </a:solidFill>
              </a:defRPr>
            </a:lvl1pPr>
            <a:lvl5pPr>
              <a:defRPr/>
            </a:lvl5pPr>
          </a:lstStyle>
          <a:p>
            <a:pPr lvl="0"/>
            <a:r>
              <a:rPr lang="de-DE" dirty="0"/>
              <a:t>Vorname Nachname</a:t>
            </a:r>
            <a:endParaRPr lang="de-AT" dirty="0"/>
          </a:p>
        </p:txBody>
      </p:sp>
      <p:cxnSp>
        <p:nvCxnSpPr>
          <p:cNvPr id="13" name="Trennlinie" hidden="1">
            <a:extLst>
              <a:ext uri="{FF2B5EF4-FFF2-40B4-BE49-F238E27FC236}">
                <a16:creationId xmlns:a16="http://schemas.microsoft.com/office/drawing/2014/main" id="{38635194-3F72-4D55-AB31-97A578314B1C}"/>
              </a:ext>
            </a:extLst>
          </p:cNvPr>
          <p:cNvCxnSpPr/>
          <p:nvPr userDrawn="1"/>
        </p:nvCxnSpPr>
        <p:spPr bwMode="auto">
          <a:xfrm>
            <a:off x="1606847" y="4136571"/>
            <a:ext cx="3426707"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5" name="Untertitel">
            <a:extLst>
              <a:ext uri="{FF2B5EF4-FFF2-40B4-BE49-F238E27FC236}">
                <a16:creationId xmlns:a16="http://schemas.microsoft.com/office/drawing/2014/main" id="{20E4D36D-6F19-4613-B529-1046364BC58A}"/>
              </a:ext>
            </a:extLst>
          </p:cNvPr>
          <p:cNvSpPr>
            <a:spLocks noGrp="1"/>
          </p:cNvSpPr>
          <p:nvPr>
            <p:ph type="body" sz="quarter" idx="11" hasCustomPrompt="1"/>
          </p:nvPr>
        </p:nvSpPr>
        <p:spPr>
          <a:xfrm>
            <a:off x="1606847" y="3422429"/>
            <a:ext cx="6092812" cy="276999"/>
          </a:xfrm>
        </p:spPr>
        <p:txBody>
          <a:bodyPr anchor="t" anchorCtr="0">
            <a:spAutoFit/>
          </a:bodyPr>
          <a:lstStyle>
            <a:lvl1pPr marL="0" indent="0">
              <a:spcBef>
                <a:spcPts val="0"/>
              </a:spcBef>
              <a:buNone/>
              <a:defRPr sz="2000">
                <a:solidFill>
                  <a:schemeClr val="tx2"/>
                </a:solidFill>
              </a:defRPr>
            </a:lvl1pPr>
          </a:lstStyle>
          <a:p>
            <a:pPr lvl="0"/>
            <a:r>
              <a:rPr lang="de-DE" dirty="0"/>
              <a:t>Untertitel</a:t>
            </a:r>
          </a:p>
        </p:txBody>
      </p:sp>
      <p:sp>
        <p:nvSpPr>
          <p:cNvPr id="3" name="Titel">
            <a:extLst>
              <a:ext uri="{FF2B5EF4-FFF2-40B4-BE49-F238E27FC236}">
                <a16:creationId xmlns:a16="http://schemas.microsoft.com/office/drawing/2014/main" id="{AF32CCAB-B911-4E1B-91B7-CD9ECF5FB985}"/>
              </a:ext>
            </a:extLst>
          </p:cNvPr>
          <p:cNvSpPr>
            <a:spLocks noGrp="1"/>
          </p:cNvSpPr>
          <p:nvPr>
            <p:ph type="body" sz="quarter" idx="10" hasCustomPrompt="1"/>
          </p:nvPr>
        </p:nvSpPr>
        <p:spPr>
          <a:xfrm>
            <a:off x="1024148" y="2759154"/>
            <a:ext cx="6675512" cy="443198"/>
          </a:xfrm>
        </p:spPr>
        <p:txBody>
          <a:bodyPr wrap="square" anchor="b" anchorCtr="0">
            <a:spAutoFit/>
          </a:bodyPr>
          <a:lstStyle>
            <a:lvl1pPr marL="0" indent="0">
              <a:spcBef>
                <a:spcPts val="0"/>
              </a:spcBef>
              <a:buNone/>
              <a:defRPr sz="3200" b="1">
                <a:solidFill>
                  <a:schemeClr val="tx2"/>
                </a:solidFill>
              </a:defRPr>
            </a:lvl1pPr>
          </a:lstStyle>
          <a:p>
            <a:pPr lvl="0"/>
            <a:r>
              <a:rPr lang="de-DE" dirty="0"/>
              <a:t>Titel</a:t>
            </a:r>
            <a:endParaRPr lang="de-AT" dirty="0"/>
          </a:p>
        </p:txBody>
      </p:sp>
      <p:pic>
        <p:nvPicPr>
          <p:cNvPr id="14" name="WIFO-Logo engl." hidden="1">
            <a:extLst>
              <a:ext uri="{FF2B5EF4-FFF2-40B4-BE49-F238E27FC236}">
                <a16:creationId xmlns:a16="http://schemas.microsoft.com/office/drawing/2014/main" id="{76B655A7-3515-4BA4-BC5A-01D31F620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078" y="946043"/>
            <a:ext cx="3460464" cy="350281"/>
          </a:xfrm>
          <a:prstGeom prst="rect">
            <a:avLst/>
          </a:prstGeom>
        </p:spPr>
      </p:pic>
      <p:pic>
        <p:nvPicPr>
          <p:cNvPr id="15" name="WIFO-Logo dt." hidden="1">
            <a:extLst>
              <a:ext uri="{FF2B5EF4-FFF2-40B4-BE49-F238E27FC236}">
                <a16:creationId xmlns:a16="http://schemas.microsoft.com/office/drawing/2014/main" id="{6C1C4D43-D607-4F93-916C-D5955F55E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078" y="918828"/>
            <a:ext cx="4105275" cy="377496"/>
          </a:xfrm>
          <a:prstGeom prst="rect">
            <a:avLst/>
          </a:prstGeom>
        </p:spPr>
      </p:pic>
    </p:spTree>
    <p:extLst>
      <p:ext uri="{BB962C8B-B14F-4D97-AF65-F5344CB8AC3E}">
        <p14:creationId xmlns:p14="http://schemas.microsoft.com/office/powerpoint/2010/main" val="141683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Foto">
    <p:bg>
      <p:bgRef idx="1001">
        <a:schemeClr val="bg1"/>
      </p:bgRef>
    </p:bg>
    <p:spTree>
      <p:nvGrpSpPr>
        <p:cNvPr id="1" name=""/>
        <p:cNvGrpSpPr/>
        <p:nvPr/>
      </p:nvGrpSpPr>
      <p:grpSpPr>
        <a:xfrm>
          <a:off x="0" y="0"/>
          <a:ext cx="0" cy="0"/>
          <a:chOff x="0" y="0"/>
          <a:chExt cx="0" cy="0"/>
        </a:xfrm>
      </p:grpSpPr>
      <p:pic>
        <p:nvPicPr>
          <p:cNvPr id="11" name="Hintergrundbild">
            <a:extLst>
              <a:ext uri="{FF2B5EF4-FFF2-40B4-BE49-F238E27FC236}">
                <a16:creationId xmlns:a16="http://schemas.microsoft.com/office/drawing/2014/main" id="{0EBD6774-AA76-444B-B595-42CCBBD23792}"/>
              </a:ext>
            </a:extLst>
          </p:cNvPr>
          <p:cNvPicPr>
            <a:picLocks/>
          </p:cNvPicPr>
          <p:nvPr userDrawn="1"/>
        </p:nvPicPr>
        <p:blipFill rotWithShape="1">
          <a:blip r:embed="rId2">
            <a:alphaModFix amt="20000"/>
            <a:extLst>
              <a:ext uri="{28A0092B-C50C-407E-A947-70E740481C1C}">
                <a14:useLocalDpi xmlns:a14="http://schemas.microsoft.com/office/drawing/2010/main" val="0"/>
              </a:ext>
            </a:extLst>
          </a:blip>
          <a:srcRect l="6" t="30818" b="31683"/>
          <a:stretch/>
        </p:blipFill>
        <p:spPr>
          <a:xfrm>
            <a:off x="886" y="0"/>
            <a:ext cx="12191999" cy="6859200"/>
          </a:xfrm>
          <a:prstGeom prst="rect">
            <a:avLst/>
          </a:prstGeom>
        </p:spPr>
      </p:pic>
      <p:sp>
        <p:nvSpPr>
          <p:cNvPr id="12" name="Inhalt weißer Hintergrund">
            <a:extLst>
              <a:ext uri="{FF2B5EF4-FFF2-40B4-BE49-F238E27FC236}">
                <a16:creationId xmlns:a16="http://schemas.microsoft.com/office/drawing/2014/main" id="{E2C5E946-816C-4235-92F6-5E746CD664B8}"/>
              </a:ext>
            </a:extLst>
          </p:cNvPr>
          <p:cNvSpPr/>
          <p:nvPr userDrawn="1"/>
        </p:nvSpPr>
        <p:spPr bwMode="white">
          <a:xfrm>
            <a:off x="0" y="1219200"/>
            <a:ext cx="12192000" cy="51149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Seitenzahl">
            <a:extLst>
              <a:ext uri="{FF2B5EF4-FFF2-40B4-BE49-F238E27FC236}">
                <a16:creationId xmlns:a16="http://schemas.microsoft.com/office/drawing/2014/main" id="{163CBC40-FDFC-4005-96B1-33EE7781871E}"/>
              </a:ext>
            </a:extLst>
          </p:cNvPr>
          <p:cNvSpPr>
            <a:spLocks noGrp="1"/>
          </p:cNvSpPr>
          <p:nvPr>
            <p:ph type="sldNum" sz="quarter" idx="13"/>
          </p:nvPr>
        </p:nvSpPr>
        <p:spPr>
          <a:xfrm>
            <a:off x="1127125" y="6492351"/>
            <a:ext cx="2188058" cy="262081"/>
          </a:xfrm>
          <a:prstGeom prst="rect">
            <a:avLst/>
          </a:prstGeom>
        </p:spPr>
        <p:txBody>
          <a:bodyPr lIns="0" anchor="ctr" anchorCtr="0"/>
          <a:lstStyle>
            <a:lvl1pPr>
              <a:defRPr sz="1200">
                <a:solidFill>
                  <a:schemeClr val="tx2"/>
                </a:solidFill>
                <a:latin typeface="+mj-lt"/>
              </a:defRPr>
            </a:lvl1pPr>
          </a:lstStyle>
          <a:p>
            <a:fld id="{C9F91E4A-88BB-4FCF-AFA9-B14D075BD722}" type="slidenum">
              <a:rPr lang="de-AT" smtClean="0"/>
              <a:pPr/>
              <a:t>‹#›</a:t>
            </a:fld>
            <a:endParaRPr lang="de-AT" dirty="0"/>
          </a:p>
        </p:txBody>
      </p:sp>
      <p:sp>
        <p:nvSpPr>
          <p:cNvPr id="9" name="Folientitel weißer Hintergrund">
            <a:extLst>
              <a:ext uri="{FF2B5EF4-FFF2-40B4-BE49-F238E27FC236}">
                <a16:creationId xmlns:a16="http://schemas.microsoft.com/office/drawing/2014/main" id="{732703C4-C247-4409-A86A-B64F164B39F7}"/>
              </a:ext>
            </a:extLst>
          </p:cNvPr>
          <p:cNvSpPr/>
          <p:nvPr userDrawn="1"/>
        </p:nvSpPr>
        <p:spPr bwMode="white">
          <a:xfrm>
            <a:off x="0" y="365128"/>
            <a:ext cx="12192000" cy="8254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Folieninhalt">
            <a:extLst>
              <a:ext uri="{FF2B5EF4-FFF2-40B4-BE49-F238E27FC236}">
                <a16:creationId xmlns:a16="http://schemas.microsoft.com/office/drawing/2014/main" id="{32AEABDB-2988-43C7-BA32-057BC7879320}"/>
              </a:ext>
            </a:extLst>
          </p:cNvPr>
          <p:cNvSpPr>
            <a:spLocks noGrp="1"/>
          </p:cNvSpPr>
          <p:nvPr>
            <p:ph sz="quarter" idx="14" hasCustomPrompt="1"/>
          </p:nvPr>
        </p:nvSpPr>
        <p:spPr>
          <a:xfrm>
            <a:off x="1127126" y="1555753"/>
            <a:ext cx="9937750" cy="4444997"/>
          </a:xfrm>
        </p:spPr>
        <p:txBody>
          <a:bodyPr>
            <a:noAutofit/>
          </a:bodyPr>
          <a:lstStyle>
            <a:lvl1pPr>
              <a:defRPr sz="2000"/>
            </a:lvl1pPr>
          </a:lstStyle>
          <a:p>
            <a:pPr lvl="0"/>
            <a:r>
              <a:rPr lang="de-DE" dirty="0"/>
              <a:t>Text</a:t>
            </a:r>
            <a:endParaRPr lang="de-AT" dirty="0"/>
          </a:p>
        </p:txBody>
      </p:sp>
      <p:sp>
        <p:nvSpPr>
          <p:cNvPr id="2" name="Folientitel"/>
          <p:cNvSpPr>
            <a:spLocks noGrp="1"/>
          </p:cNvSpPr>
          <p:nvPr>
            <p:ph type="title" hasCustomPrompt="1"/>
          </p:nvPr>
        </p:nvSpPr>
        <p:spPr bwMode="white">
          <a:xfrm>
            <a:off x="1127598" y="409658"/>
            <a:ext cx="9937750" cy="730429"/>
          </a:xfrm>
          <a:solidFill>
            <a:schemeClr val="bg1"/>
          </a:solidFill>
        </p:spPr>
        <p:txBody>
          <a:bodyPr/>
          <a:lstStyle>
            <a:lvl1pPr marL="0" indent="0">
              <a:defRPr sz="2400" b="1"/>
            </a:lvl1pPr>
          </a:lstStyle>
          <a:p>
            <a:r>
              <a:rPr lang="de-DE" dirty="0"/>
              <a:t>Folientitel 24 Pt. fett</a:t>
            </a:r>
            <a:br>
              <a:rPr lang="de-DE" dirty="0"/>
            </a:br>
            <a:r>
              <a:rPr lang="de-DE" dirty="0"/>
              <a:t>(Untertitel ggf. nicht fett)</a:t>
            </a:r>
            <a:endParaRPr lang="de-AT" dirty="0"/>
          </a:p>
        </p:txBody>
      </p:sp>
      <p:pic>
        <p:nvPicPr>
          <p:cNvPr id="10" name="Grafik 9">
            <a:extLst>
              <a:ext uri="{FF2B5EF4-FFF2-40B4-BE49-F238E27FC236}">
                <a16:creationId xmlns:a16="http://schemas.microsoft.com/office/drawing/2014/main" id="{DBD8AF06-4334-482D-AB74-0B3B89BD5A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0561" y="6470457"/>
            <a:ext cx="1134314" cy="276999"/>
          </a:xfrm>
          <a:prstGeom prst="rect">
            <a:avLst/>
          </a:prstGeom>
        </p:spPr>
      </p:pic>
    </p:spTree>
    <p:extLst>
      <p:ext uri="{BB962C8B-B14F-4D97-AF65-F5344CB8AC3E}">
        <p14:creationId xmlns:p14="http://schemas.microsoft.com/office/powerpoint/2010/main" val="23570820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ontakt 1 Foto">
    <p:spTree>
      <p:nvGrpSpPr>
        <p:cNvPr id="1" name=""/>
        <p:cNvGrpSpPr/>
        <p:nvPr/>
      </p:nvGrpSpPr>
      <p:grpSpPr>
        <a:xfrm>
          <a:off x="0" y="0"/>
          <a:ext cx="0" cy="0"/>
          <a:chOff x="0" y="0"/>
          <a:chExt cx="0" cy="0"/>
        </a:xfrm>
      </p:grpSpPr>
      <p:pic>
        <p:nvPicPr>
          <p:cNvPr id="30" name="Hintergrundbild">
            <a:extLst>
              <a:ext uri="{FF2B5EF4-FFF2-40B4-BE49-F238E27FC236}">
                <a16:creationId xmlns:a16="http://schemas.microsoft.com/office/drawing/2014/main" id="{8C6D8837-39BB-47AC-88A3-42E119336598}"/>
              </a:ext>
            </a:extLst>
          </p:cNvPr>
          <p:cNvPicPr>
            <a:picLocks/>
          </p:cNvPicPr>
          <p:nvPr userDrawn="1"/>
        </p:nvPicPr>
        <p:blipFill rotWithShape="1">
          <a:blip r:embed="rId2">
            <a:extLst>
              <a:ext uri="{28A0092B-C50C-407E-A947-70E740481C1C}">
                <a14:useLocalDpi xmlns:a14="http://schemas.microsoft.com/office/drawing/2010/main" val="0"/>
              </a:ext>
            </a:extLst>
          </a:blip>
          <a:srcRect l="6" t="30818" b="31683"/>
          <a:stretch/>
        </p:blipFill>
        <p:spPr>
          <a:xfrm>
            <a:off x="1" y="0"/>
            <a:ext cx="12194451" cy="6859200"/>
          </a:xfrm>
          <a:prstGeom prst="rect">
            <a:avLst/>
          </a:prstGeom>
        </p:spPr>
      </p:pic>
      <p:sp>
        <p:nvSpPr>
          <p:cNvPr id="31" name="Text weißer Hintergrund">
            <a:extLst>
              <a:ext uri="{FF2B5EF4-FFF2-40B4-BE49-F238E27FC236}">
                <a16:creationId xmlns:a16="http://schemas.microsoft.com/office/drawing/2014/main" id="{9F259CB0-D390-4C0A-9AB4-77FEFC53E2B6}"/>
              </a:ext>
            </a:extLst>
          </p:cNvPr>
          <p:cNvSpPr/>
          <p:nvPr userDrawn="1"/>
        </p:nvSpPr>
        <p:spPr bwMode="white">
          <a:xfrm>
            <a:off x="7" y="384328"/>
            <a:ext cx="8163255" cy="599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351" dirty="0"/>
              <a:t>A</a:t>
            </a:r>
            <a:endParaRPr lang="de-AT" sz="1351" dirty="0"/>
          </a:p>
        </p:txBody>
      </p:sp>
      <p:sp>
        <p:nvSpPr>
          <p:cNvPr id="17" name="Twitteraccount" hidden="1">
            <a:extLst>
              <a:ext uri="{FF2B5EF4-FFF2-40B4-BE49-F238E27FC236}">
                <a16:creationId xmlns:a16="http://schemas.microsoft.com/office/drawing/2014/main" id="{139B8C02-2370-4602-9BA3-94086F5051A3}"/>
              </a:ext>
            </a:extLst>
          </p:cNvPr>
          <p:cNvSpPr>
            <a:spLocks noGrp="1"/>
          </p:cNvSpPr>
          <p:nvPr>
            <p:ph sz="quarter" idx="17" hasCustomPrompt="1"/>
          </p:nvPr>
        </p:nvSpPr>
        <p:spPr>
          <a:xfrm>
            <a:off x="2896668" y="4801491"/>
            <a:ext cx="1461939" cy="221599"/>
          </a:xfrm>
        </p:spPr>
        <p:txBody>
          <a:bodyPr wrap="none" anchor="t" anchorCtr="0">
            <a:spAutoFit/>
          </a:bodyPr>
          <a:lstStyle>
            <a:lvl1pPr marL="0" indent="0">
              <a:spcBef>
                <a:spcPts val="0"/>
              </a:spcBef>
              <a:buNone/>
              <a:defRPr sz="1600">
                <a:solidFill>
                  <a:schemeClr val="tx2"/>
                </a:solidFill>
              </a:defRPr>
            </a:lvl1pPr>
            <a:lvl5pPr>
              <a:defRPr/>
            </a:lvl5pPr>
          </a:lstStyle>
          <a:p>
            <a:pPr lvl="0"/>
            <a:r>
              <a:rPr lang="de-DE" dirty="0" err="1"/>
              <a:t>Accountname</a:t>
            </a:r>
            <a:endParaRPr lang="de-DE" dirty="0"/>
          </a:p>
        </p:txBody>
      </p:sp>
      <p:sp>
        <p:nvSpPr>
          <p:cNvPr id="22" name="@" hidden="1">
            <a:extLst>
              <a:ext uri="{FF2B5EF4-FFF2-40B4-BE49-F238E27FC236}">
                <a16:creationId xmlns:a16="http://schemas.microsoft.com/office/drawing/2014/main" id="{BF740192-4E28-4B4C-B344-31067E7C40D3}"/>
              </a:ext>
            </a:extLst>
          </p:cNvPr>
          <p:cNvSpPr txBox="1"/>
          <p:nvPr userDrawn="1"/>
        </p:nvSpPr>
        <p:spPr>
          <a:xfrm>
            <a:off x="2573435" y="4746630"/>
            <a:ext cx="450761" cy="338554"/>
          </a:xfrm>
          <a:prstGeom prst="rect">
            <a:avLst/>
          </a:prstGeom>
          <a:noFill/>
        </p:spPr>
        <p:txBody>
          <a:bodyPr wrap="square" rtlCol="0">
            <a:spAutoFit/>
          </a:bodyPr>
          <a:lstStyle/>
          <a:p>
            <a:r>
              <a:rPr lang="de-DE" sz="1600" dirty="0">
                <a:solidFill>
                  <a:schemeClr val="tx2"/>
                </a:solidFill>
                <a:latin typeface="+mj-lt"/>
              </a:rPr>
              <a:t>@ </a:t>
            </a:r>
            <a:endParaRPr lang="de-AT" sz="1600" dirty="0">
              <a:solidFill>
                <a:schemeClr val="tx2"/>
              </a:solidFill>
              <a:latin typeface="+mj-lt"/>
            </a:endParaRPr>
          </a:p>
        </p:txBody>
      </p:sp>
      <p:pic>
        <p:nvPicPr>
          <p:cNvPr id="26" name="Twitterlogo" hidden="1">
            <a:extLst>
              <a:ext uri="{FF2B5EF4-FFF2-40B4-BE49-F238E27FC236}">
                <a16:creationId xmlns:a16="http://schemas.microsoft.com/office/drawing/2014/main" id="{0CCCA2DB-05A9-4FA7-9689-69A7BC41C8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69140" y="4818231"/>
            <a:ext cx="231527" cy="188821"/>
          </a:xfrm>
          <a:prstGeom prst="rect">
            <a:avLst/>
          </a:prstGeom>
        </p:spPr>
      </p:pic>
      <p:sp>
        <p:nvSpPr>
          <p:cNvPr id="15" name="Persönliche Website">
            <a:extLst>
              <a:ext uri="{FF2B5EF4-FFF2-40B4-BE49-F238E27FC236}">
                <a16:creationId xmlns:a16="http://schemas.microsoft.com/office/drawing/2014/main" id="{9FAD6E8D-8232-403F-B944-C69080D94C77}"/>
              </a:ext>
            </a:extLst>
          </p:cNvPr>
          <p:cNvSpPr>
            <a:spLocks noGrp="1"/>
          </p:cNvSpPr>
          <p:nvPr>
            <p:ph sz="quarter" idx="16" hasCustomPrompt="1"/>
          </p:nvPr>
        </p:nvSpPr>
        <p:spPr>
          <a:xfrm>
            <a:off x="2369136" y="4527100"/>
            <a:ext cx="5095016" cy="221599"/>
          </a:xfrm>
        </p:spPr>
        <p:txBody>
          <a:bodyPr wrap="square" anchor="ctr" anchorCtr="0">
            <a:spAutoFit/>
          </a:bodyPr>
          <a:lstStyle>
            <a:lvl1pPr marL="0" indent="0">
              <a:spcBef>
                <a:spcPts val="0"/>
              </a:spcBef>
              <a:buNone/>
              <a:defRPr sz="1600">
                <a:solidFill>
                  <a:schemeClr val="tx2"/>
                </a:solidFill>
              </a:defRPr>
            </a:lvl1pPr>
            <a:lvl5pPr>
              <a:defRPr/>
            </a:lvl5pPr>
          </a:lstStyle>
          <a:p>
            <a:pPr lvl="0"/>
            <a:r>
              <a:rPr lang="de-DE" dirty="0"/>
              <a:t>https://www.wifo.ac.at/vorname_nachname</a:t>
            </a:r>
          </a:p>
        </p:txBody>
      </p:sp>
      <p:sp>
        <p:nvSpPr>
          <p:cNvPr id="14" name="Telefonnummer">
            <a:extLst>
              <a:ext uri="{FF2B5EF4-FFF2-40B4-BE49-F238E27FC236}">
                <a16:creationId xmlns:a16="http://schemas.microsoft.com/office/drawing/2014/main" id="{7A5D1CB1-6123-4DF2-814B-7947B37103A6}"/>
              </a:ext>
            </a:extLst>
          </p:cNvPr>
          <p:cNvSpPr>
            <a:spLocks noGrp="1"/>
          </p:cNvSpPr>
          <p:nvPr>
            <p:ph sz="quarter" idx="15" hasCustomPrompt="1"/>
          </p:nvPr>
        </p:nvSpPr>
        <p:spPr>
          <a:xfrm>
            <a:off x="2369138" y="4111333"/>
            <a:ext cx="5095014" cy="221599"/>
          </a:xfrm>
        </p:spPr>
        <p:txBody>
          <a:bodyPr wrap="square" anchor="ctr" anchorCtr="0">
            <a:spAutoFit/>
          </a:bodyPr>
          <a:lstStyle>
            <a:lvl1pPr marL="0" indent="0">
              <a:spcBef>
                <a:spcPts val="0"/>
              </a:spcBef>
              <a:buNone/>
              <a:defRPr sz="1600">
                <a:solidFill>
                  <a:schemeClr val="tx2"/>
                </a:solidFill>
              </a:defRPr>
            </a:lvl1pPr>
            <a:lvl5pPr>
              <a:defRPr/>
            </a:lvl5pPr>
          </a:lstStyle>
          <a:p>
            <a:pPr lvl="0"/>
            <a:r>
              <a:rPr lang="de-DE" dirty="0"/>
              <a:t>(+43 1) 798 26 01 - DW</a:t>
            </a:r>
          </a:p>
        </p:txBody>
      </p:sp>
      <p:sp>
        <p:nvSpPr>
          <p:cNvPr id="45" name="E-Mail-Adresse">
            <a:extLst>
              <a:ext uri="{FF2B5EF4-FFF2-40B4-BE49-F238E27FC236}">
                <a16:creationId xmlns:a16="http://schemas.microsoft.com/office/drawing/2014/main" id="{9D453D28-C8A6-42F2-9E59-E19DEEEE5F0B}"/>
              </a:ext>
            </a:extLst>
          </p:cNvPr>
          <p:cNvSpPr>
            <a:spLocks noGrp="1"/>
          </p:cNvSpPr>
          <p:nvPr>
            <p:ph sz="quarter" idx="14" hasCustomPrompt="1"/>
          </p:nvPr>
        </p:nvSpPr>
        <p:spPr>
          <a:xfrm>
            <a:off x="2369136" y="3842386"/>
            <a:ext cx="5095016" cy="221599"/>
          </a:xfrm>
        </p:spPr>
        <p:txBody>
          <a:bodyPr wrap="none" anchor="ctr" anchorCtr="0">
            <a:normAutofit/>
          </a:bodyPr>
          <a:lstStyle>
            <a:lvl1pPr marL="0" indent="0">
              <a:spcBef>
                <a:spcPts val="0"/>
              </a:spcBef>
              <a:buNone/>
              <a:defRPr sz="1600">
                <a:solidFill>
                  <a:schemeClr val="tx2"/>
                </a:solidFill>
              </a:defRPr>
            </a:lvl1pPr>
            <a:lvl5pPr>
              <a:defRPr/>
            </a:lvl5pPr>
          </a:lstStyle>
          <a:p>
            <a:pPr lvl="0"/>
            <a:r>
              <a:rPr lang="de-DE" dirty="0"/>
              <a:t>vorname.nachname@wifo.ac.at</a:t>
            </a:r>
          </a:p>
        </p:txBody>
      </p:sp>
      <p:sp>
        <p:nvSpPr>
          <p:cNvPr id="5" name="Vorname Nachname">
            <a:extLst>
              <a:ext uri="{FF2B5EF4-FFF2-40B4-BE49-F238E27FC236}">
                <a16:creationId xmlns:a16="http://schemas.microsoft.com/office/drawing/2014/main" id="{20E4D36D-6F19-4613-B529-1046364BC58A}"/>
              </a:ext>
            </a:extLst>
          </p:cNvPr>
          <p:cNvSpPr>
            <a:spLocks noGrp="1"/>
          </p:cNvSpPr>
          <p:nvPr>
            <p:ph type="body" sz="quarter" idx="11" hasCustomPrompt="1"/>
          </p:nvPr>
        </p:nvSpPr>
        <p:spPr>
          <a:xfrm>
            <a:off x="2369136" y="3367047"/>
            <a:ext cx="5095016" cy="311268"/>
          </a:xfrm>
        </p:spPr>
        <p:txBody>
          <a:bodyPr wrap="none" numCol="1" spcCol="72000" anchor="ctr" anchorCtr="0">
            <a:noAutofit/>
          </a:bodyPr>
          <a:lstStyle>
            <a:lvl1pPr marL="0" indent="0">
              <a:spcBef>
                <a:spcPts val="0"/>
              </a:spcBef>
              <a:buNone/>
              <a:defRPr sz="2000" b="1">
                <a:solidFill>
                  <a:schemeClr val="tx2"/>
                </a:solidFill>
              </a:defRPr>
            </a:lvl1pPr>
          </a:lstStyle>
          <a:p>
            <a:pPr lvl="0"/>
            <a:r>
              <a:rPr lang="de-DE" dirty="0"/>
              <a:t>Vorname Nachname</a:t>
            </a:r>
          </a:p>
        </p:txBody>
      </p:sp>
    </p:spTree>
    <p:extLst>
      <p:ext uri="{BB962C8B-B14F-4D97-AF65-F5344CB8AC3E}">
        <p14:creationId xmlns:p14="http://schemas.microsoft.com/office/powerpoint/2010/main" val="2605702155"/>
      </p:ext>
    </p:extLst>
  </p:cSld>
  <p:clrMapOvr>
    <a:masterClrMapping/>
  </p:clrMapOvr>
  <p:extLst>
    <p:ext uri="{DCECCB84-F9BA-43D5-87BE-67443E8EF086}">
      <p15:sldGuideLst xmlns:p15="http://schemas.microsoft.com/office/powerpoint/2012/main">
        <p15:guide id="1" orient="horz" pos="2160">
          <p15:clr>
            <a:srgbClr val="FBAE40"/>
          </p15:clr>
        </p15:guide>
        <p15:guide id="2" pos="14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ontakt 2 Foto">
    <p:spTree>
      <p:nvGrpSpPr>
        <p:cNvPr id="1" name=""/>
        <p:cNvGrpSpPr/>
        <p:nvPr/>
      </p:nvGrpSpPr>
      <p:grpSpPr>
        <a:xfrm>
          <a:off x="0" y="0"/>
          <a:ext cx="0" cy="0"/>
          <a:chOff x="0" y="0"/>
          <a:chExt cx="0" cy="0"/>
        </a:xfrm>
      </p:grpSpPr>
      <p:pic>
        <p:nvPicPr>
          <p:cNvPr id="20" name="Hintergrundbild">
            <a:extLst>
              <a:ext uri="{FF2B5EF4-FFF2-40B4-BE49-F238E27FC236}">
                <a16:creationId xmlns:a16="http://schemas.microsoft.com/office/drawing/2014/main" id="{973222D1-C872-4907-934C-2EE7A5D2A38A}"/>
              </a:ext>
            </a:extLst>
          </p:cNvPr>
          <p:cNvPicPr>
            <a:picLocks/>
          </p:cNvPicPr>
          <p:nvPr userDrawn="1"/>
        </p:nvPicPr>
        <p:blipFill rotWithShape="1">
          <a:blip r:embed="rId2">
            <a:extLst>
              <a:ext uri="{28A0092B-C50C-407E-A947-70E740481C1C}">
                <a14:useLocalDpi xmlns:a14="http://schemas.microsoft.com/office/drawing/2010/main" val="0"/>
              </a:ext>
            </a:extLst>
          </a:blip>
          <a:srcRect l="6" t="30818" b="31683"/>
          <a:stretch/>
        </p:blipFill>
        <p:spPr>
          <a:xfrm>
            <a:off x="1" y="0"/>
            <a:ext cx="12194451" cy="6859200"/>
          </a:xfrm>
          <a:prstGeom prst="rect">
            <a:avLst/>
          </a:prstGeom>
        </p:spPr>
      </p:pic>
      <p:sp>
        <p:nvSpPr>
          <p:cNvPr id="21" name="Text weißer Hintergrund">
            <a:extLst>
              <a:ext uri="{FF2B5EF4-FFF2-40B4-BE49-F238E27FC236}">
                <a16:creationId xmlns:a16="http://schemas.microsoft.com/office/drawing/2014/main" id="{C47E494E-7AED-446F-B405-02B0436B2E7E}"/>
              </a:ext>
            </a:extLst>
          </p:cNvPr>
          <p:cNvSpPr/>
          <p:nvPr userDrawn="1"/>
        </p:nvSpPr>
        <p:spPr bwMode="white">
          <a:xfrm>
            <a:off x="7" y="356659"/>
            <a:ext cx="8163255" cy="599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351" dirty="0"/>
              <a:t>A</a:t>
            </a:r>
            <a:endParaRPr lang="de-AT" sz="1351" dirty="0"/>
          </a:p>
        </p:txBody>
      </p:sp>
      <p:sp>
        <p:nvSpPr>
          <p:cNvPr id="17" name="Twitteraccount 2" hidden="1">
            <a:extLst>
              <a:ext uri="{FF2B5EF4-FFF2-40B4-BE49-F238E27FC236}">
                <a16:creationId xmlns:a16="http://schemas.microsoft.com/office/drawing/2014/main" id="{139B8C02-2370-4602-9BA3-94086F5051A3}"/>
              </a:ext>
            </a:extLst>
          </p:cNvPr>
          <p:cNvSpPr>
            <a:spLocks noGrp="1"/>
          </p:cNvSpPr>
          <p:nvPr>
            <p:ph sz="quarter" idx="17" hasCustomPrompt="1"/>
          </p:nvPr>
        </p:nvSpPr>
        <p:spPr>
          <a:xfrm>
            <a:off x="4756749" y="5173100"/>
            <a:ext cx="1699291" cy="221599"/>
          </a:xfrm>
        </p:spPr>
        <p:txBody>
          <a:bodyPr wrap="square" anchor="t" anchorCtr="0">
            <a:spAutoFit/>
          </a:bodyPr>
          <a:lstStyle>
            <a:lvl1pPr marL="0" indent="0">
              <a:spcBef>
                <a:spcPts val="0"/>
              </a:spcBef>
              <a:buNone/>
              <a:defRPr sz="1600">
                <a:solidFill>
                  <a:schemeClr val="tx2"/>
                </a:solidFill>
              </a:defRPr>
            </a:lvl1pPr>
            <a:lvl5pPr>
              <a:defRPr/>
            </a:lvl5pPr>
          </a:lstStyle>
          <a:p>
            <a:pPr lvl="0"/>
            <a:r>
              <a:rPr lang="de-DE" dirty="0" err="1"/>
              <a:t>Accountname</a:t>
            </a:r>
            <a:endParaRPr lang="de-DE" dirty="0"/>
          </a:p>
        </p:txBody>
      </p:sp>
      <p:sp>
        <p:nvSpPr>
          <p:cNvPr id="22" name="@ 2" hidden="1">
            <a:extLst>
              <a:ext uri="{FF2B5EF4-FFF2-40B4-BE49-F238E27FC236}">
                <a16:creationId xmlns:a16="http://schemas.microsoft.com/office/drawing/2014/main" id="{BF740192-4E28-4B4C-B344-31067E7C40D3}"/>
              </a:ext>
            </a:extLst>
          </p:cNvPr>
          <p:cNvSpPr txBox="1"/>
          <p:nvPr userDrawn="1"/>
        </p:nvSpPr>
        <p:spPr>
          <a:xfrm>
            <a:off x="4446221" y="5118243"/>
            <a:ext cx="367200" cy="338554"/>
          </a:xfrm>
          <a:prstGeom prst="rect">
            <a:avLst/>
          </a:prstGeom>
          <a:noFill/>
        </p:spPr>
        <p:txBody>
          <a:bodyPr wrap="square" rtlCol="0">
            <a:spAutoFit/>
          </a:bodyPr>
          <a:lstStyle/>
          <a:p>
            <a:r>
              <a:rPr lang="de-DE" sz="1600" dirty="0">
                <a:solidFill>
                  <a:schemeClr val="tx2"/>
                </a:solidFill>
                <a:latin typeface="+mj-lt"/>
              </a:rPr>
              <a:t>@</a:t>
            </a:r>
            <a:r>
              <a:rPr lang="de-DE" sz="1200" dirty="0">
                <a:solidFill>
                  <a:schemeClr val="tx2"/>
                </a:solidFill>
                <a:latin typeface="+mj-lt"/>
              </a:rPr>
              <a:t> </a:t>
            </a:r>
            <a:endParaRPr lang="de-AT" sz="1200" dirty="0">
              <a:solidFill>
                <a:schemeClr val="tx2"/>
              </a:solidFill>
              <a:latin typeface="+mj-lt"/>
            </a:endParaRPr>
          </a:p>
        </p:txBody>
      </p:sp>
      <p:pic>
        <p:nvPicPr>
          <p:cNvPr id="19" name="Twitterlogo 2" hidden="1">
            <a:extLst>
              <a:ext uri="{FF2B5EF4-FFF2-40B4-BE49-F238E27FC236}">
                <a16:creationId xmlns:a16="http://schemas.microsoft.com/office/drawing/2014/main" id="{87E66ECB-0E80-4DDE-B5FC-A8D76F80A9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23792" y="5145993"/>
            <a:ext cx="235131" cy="235398"/>
          </a:xfrm>
          <a:prstGeom prst="rect">
            <a:avLst/>
          </a:prstGeom>
        </p:spPr>
      </p:pic>
      <p:sp>
        <p:nvSpPr>
          <p:cNvPr id="59" name="Persönliche Website 2">
            <a:extLst>
              <a:ext uri="{FF2B5EF4-FFF2-40B4-BE49-F238E27FC236}">
                <a16:creationId xmlns:a16="http://schemas.microsoft.com/office/drawing/2014/main" id="{250C95E5-7073-4285-A06E-06A2DC7DAD0C}"/>
              </a:ext>
            </a:extLst>
          </p:cNvPr>
          <p:cNvSpPr>
            <a:spLocks noGrp="1"/>
          </p:cNvSpPr>
          <p:nvPr>
            <p:ph sz="quarter" idx="22" hasCustomPrompt="1"/>
          </p:nvPr>
        </p:nvSpPr>
        <p:spPr>
          <a:xfrm>
            <a:off x="4239973" y="4877125"/>
            <a:ext cx="3888429" cy="221599"/>
          </a:xfrm>
        </p:spPr>
        <p:txBody>
          <a:bodyPr wrap="square" anchor="ctr" anchorCtr="0">
            <a:spAutoFit/>
          </a:bodyPr>
          <a:lstStyle>
            <a:lvl1pPr marL="0" indent="0">
              <a:spcBef>
                <a:spcPts val="0"/>
              </a:spcBef>
              <a:buNone/>
              <a:defRPr sz="1600">
                <a:solidFill>
                  <a:schemeClr val="tx2"/>
                </a:solidFill>
              </a:defRPr>
            </a:lvl1pPr>
            <a:lvl5pPr>
              <a:defRPr/>
            </a:lvl5pPr>
          </a:lstStyle>
          <a:p>
            <a:pPr lvl="0"/>
            <a:r>
              <a:rPr lang="de-DE" dirty="0"/>
              <a:t>www.wifo.ac.at/vorname_nachname</a:t>
            </a:r>
          </a:p>
        </p:txBody>
      </p:sp>
      <p:sp>
        <p:nvSpPr>
          <p:cNvPr id="55" name="E-Mail-Adresse 2">
            <a:extLst>
              <a:ext uri="{FF2B5EF4-FFF2-40B4-BE49-F238E27FC236}">
                <a16:creationId xmlns:a16="http://schemas.microsoft.com/office/drawing/2014/main" id="{72D4CA54-0FBD-46E9-AB57-42BBE972DE33}"/>
              </a:ext>
            </a:extLst>
          </p:cNvPr>
          <p:cNvSpPr>
            <a:spLocks noGrp="1"/>
          </p:cNvSpPr>
          <p:nvPr>
            <p:ph sz="quarter" idx="19" hasCustomPrompt="1"/>
          </p:nvPr>
        </p:nvSpPr>
        <p:spPr>
          <a:xfrm>
            <a:off x="4239966" y="4101708"/>
            <a:ext cx="3888429" cy="211980"/>
          </a:xfrm>
        </p:spPr>
        <p:txBody>
          <a:bodyPr wrap="none" anchor="ctr" anchorCtr="0">
            <a:normAutofit/>
          </a:bodyPr>
          <a:lstStyle>
            <a:lvl1pPr marL="0" indent="0">
              <a:spcBef>
                <a:spcPts val="0"/>
              </a:spcBef>
              <a:buNone/>
              <a:defRPr sz="1600">
                <a:solidFill>
                  <a:schemeClr val="tx2"/>
                </a:solidFill>
              </a:defRPr>
            </a:lvl1pPr>
            <a:lvl5pPr>
              <a:defRPr/>
            </a:lvl5pPr>
          </a:lstStyle>
          <a:p>
            <a:pPr lvl="0"/>
            <a:r>
              <a:rPr lang="de-DE" dirty="0"/>
              <a:t>vorname.nachname@wifo.ac.at</a:t>
            </a:r>
          </a:p>
        </p:txBody>
      </p:sp>
      <p:sp>
        <p:nvSpPr>
          <p:cNvPr id="56" name="Telefonnummer 2">
            <a:extLst>
              <a:ext uri="{FF2B5EF4-FFF2-40B4-BE49-F238E27FC236}">
                <a16:creationId xmlns:a16="http://schemas.microsoft.com/office/drawing/2014/main" id="{3216EFC8-9666-4B57-8A4D-C1DD706DFE0D}"/>
              </a:ext>
            </a:extLst>
          </p:cNvPr>
          <p:cNvSpPr>
            <a:spLocks noGrp="1"/>
          </p:cNvSpPr>
          <p:nvPr>
            <p:ph sz="quarter" idx="20" hasCustomPrompt="1"/>
          </p:nvPr>
        </p:nvSpPr>
        <p:spPr>
          <a:xfrm>
            <a:off x="4239966" y="4361836"/>
            <a:ext cx="3888429" cy="221599"/>
          </a:xfrm>
        </p:spPr>
        <p:txBody>
          <a:bodyPr wrap="square" anchor="ctr" anchorCtr="0">
            <a:spAutoFit/>
          </a:bodyPr>
          <a:lstStyle>
            <a:lvl1pPr marL="0" indent="0">
              <a:spcBef>
                <a:spcPts val="0"/>
              </a:spcBef>
              <a:buNone/>
              <a:defRPr sz="1600">
                <a:solidFill>
                  <a:schemeClr val="tx2"/>
                </a:solidFill>
              </a:defRPr>
            </a:lvl1pPr>
            <a:lvl5pPr>
              <a:defRPr/>
            </a:lvl5pPr>
          </a:lstStyle>
          <a:p>
            <a:pPr lvl="0"/>
            <a:r>
              <a:rPr lang="de-DE" dirty="0"/>
              <a:t>(+43 1) 798 26 01 - DW</a:t>
            </a:r>
          </a:p>
        </p:txBody>
      </p:sp>
      <p:sp>
        <p:nvSpPr>
          <p:cNvPr id="54" name="Vorname Nachname 2">
            <a:extLst>
              <a:ext uri="{FF2B5EF4-FFF2-40B4-BE49-F238E27FC236}">
                <a16:creationId xmlns:a16="http://schemas.microsoft.com/office/drawing/2014/main" id="{5D2B0D81-8C4C-45D4-86F4-785AEDA84669}"/>
              </a:ext>
            </a:extLst>
          </p:cNvPr>
          <p:cNvSpPr>
            <a:spLocks noGrp="1"/>
          </p:cNvSpPr>
          <p:nvPr>
            <p:ph type="body" sz="quarter" idx="18" hasCustomPrompt="1"/>
          </p:nvPr>
        </p:nvSpPr>
        <p:spPr>
          <a:xfrm>
            <a:off x="4239967" y="3501009"/>
            <a:ext cx="3888429" cy="344704"/>
          </a:xfrm>
        </p:spPr>
        <p:txBody>
          <a:bodyPr wrap="none" numCol="1" spcCol="72000" anchor="ctr" anchorCtr="0">
            <a:normAutofit/>
          </a:bodyPr>
          <a:lstStyle>
            <a:lvl1pPr marL="0" indent="0">
              <a:spcBef>
                <a:spcPts val="0"/>
              </a:spcBef>
              <a:buNone/>
              <a:defRPr sz="2000" b="1">
                <a:solidFill>
                  <a:schemeClr val="tx2"/>
                </a:solidFill>
              </a:defRPr>
            </a:lvl1pPr>
          </a:lstStyle>
          <a:p>
            <a:pPr lvl="0"/>
            <a:r>
              <a:rPr lang="de-DE" dirty="0"/>
              <a:t>Vorname Nachname</a:t>
            </a:r>
          </a:p>
        </p:txBody>
      </p:sp>
      <p:sp>
        <p:nvSpPr>
          <p:cNvPr id="57" name="Twitteraccount 1" hidden="1">
            <a:extLst>
              <a:ext uri="{FF2B5EF4-FFF2-40B4-BE49-F238E27FC236}">
                <a16:creationId xmlns:a16="http://schemas.microsoft.com/office/drawing/2014/main" id="{D754338C-2B95-4DA1-BFE4-B00DF0795649}"/>
              </a:ext>
            </a:extLst>
          </p:cNvPr>
          <p:cNvSpPr>
            <a:spLocks noGrp="1"/>
          </p:cNvSpPr>
          <p:nvPr>
            <p:ph sz="quarter" idx="21" hasCustomPrompt="1"/>
          </p:nvPr>
        </p:nvSpPr>
        <p:spPr>
          <a:xfrm>
            <a:off x="881893" y="5143074"/>
            <a:ext cx="1849877" cy="221599"/>
          </a:xfrm>
        </p:spPr>
        <p:txBody>
          <a:bodyPr wrap="square" anchor="t" anchorCtr="0">
            <a:spAutoFit/>
          </a:bodyPr>
          <a:lstStyle>
            <a:lvl1pPr marL="0" indent="0">
              <a:spcBef>
                <a:spcPts val="0"/>
              </a:spcBef>
              <a:buNone/>
              <a:defRPr sz="1600">
                <a:solidFill>
                  <a:schemeClr val="tx2"/>
                </a:solidFill>
              </a:defRPr>
            </a:lvl1pPr>
            <a:lvl5pPr>
              <a:defRPr/>
            </a:lvl5pPr>
          </a:lstStyle>
          <a:p>
            <a:pPr lvl="0"/>
            <a:r>
              <a:rPr lang="de-DE" dirty="0" err="1"/>
              <a:t>Accountname</a:t>
            </a:r>
            <a:endParaRPr lang="de-DE" dirty="0"/>
          </a:p>
        </p:txBody>
      </p:sp>
      <p:sp>
        <p:nvSpPr>
          <p:cNvPr id="62" name="@ 1" hidden="1">
            <a:extLst>
              <a:ext uri="{FF2B5EF4-FFF2-40B4-BE49-F238E27FC236}">
                <a16:creationId xmlns:a16="http://schemas.microsoft.com/office/drawing/2014/main" id="{B71B924C-3366-413C-8002-54A43DD08CDB}"/>
              </a:ext>
            </a:extLst>
          </p:cNvPr>
          <p:cNvSpPr txBox="1"/>
          <p:nvPr userDrawn="1"/>
        </p:nvSpPr>
        <p:spPr>
          <a:xfrm>
            <a:off x="543633" y="5085184"/>
            <a:ext cx="399740" cy="338554"/>
          </a:xfrm>
          <a:prstGeom prst="rect">
            <a:avLst/>
          </a:prstGeom>
          <a:noFill/>
        </p:spPr>
        <p:txBody>
          <a:bodyPr wrap="square" rtlCol="0">
            <a:spAutoFit/>
          </a:bodyPr>
          <a:lstStyle/>
          <a:p>
            <a:r>
              <a:rPr lang="de-DE" sz="1600" dirty="0">
                <a:solidFill>
                  <a:schemeClr val="tx2"/>
                </a:solidFill>
                <a:latin typeface="+mj-lt"/>
              </a:rPr>
              <a:t>@</a:t>
            </a:r>
            <a:r>
              <a:rPr lang="de-DE" sz="1400" dirty="0">
                <a:solidFill>
                  <a:schemeClr val="tx2"/>
                </a:solidFill>
                <a:latin typeface="+mj-lt"/>
              </a:rPr>
              <a:t> </a:t>
            </a:r>
            <a:endParaRPr lang="de-AT" sz="1400" dirty="0">
              <a:solidFill>
                <a:schemeClr val="tx2"/>
              </a:solidFill>
              <a:latin typeface="+mj-lt"/>
            </a:endParaRPr>
          </a:p>
        </p:txBody>
      </p:sp>
      <p:pic>
        <p:nvPicPr>
          <p:cNvPr id="58" name="Twitterlogo 1" hidden="1">
            <a:extLst>
              <a:ext uri="{FF2B5EF4-FFF2-40B4-BE49-F238E27FC236}">
                <a16:creationId xmlns:a16="http://schemas.microsoft.com/office/drawing/2014/main" id="{6E5FC89B-0643-49C0-BCA7-6926836FF1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5361" y="5129275"/>
            <a:ext cx="255968" cy="235398"/>
          </a:xfrm>
          <a:prstGeom prst="rect">
            <a:avLst/>
          </a:prstGeom>
        </p:spPr>
      </p:pic>
      <p:sp>
        <p:nvSpPr>
          <p:cNvPr id="15" name="Persönliche Website 1">
            <a:extLst>
              <a:ext uri="{FF2B5EF4-FFF2-40B4-BE49-F238E27FC236}">
                <a16:creationId xmlns:a16="http://schemas.microsoft.com/office/drawing/2014/main" id="{9FAD6E8D-8232-403F-B944-C69080D94C77}"/>
              </a:ext>
            </a:extLst>
          </p:cNvPr>
          <p:cNvSpPr>
            <a:spLocks noGrp="1"/>
          </p:cNvSpPr>
          <p:nvPr>
            <p:ph sz="quarter" idx="16" hasCustomPrompt="1"/>
          </p:nvPr>
        </p:nvSpPr>
        <p:spPr>
          <a:xfrm>
            <a:off x="335365" y="4869160"/>
            <a:ext cx="3744411" cy="221599"/>
          </a:xfrm>
        </p:spPr>
        <p:txBody>
          <a:bodyPr wrap="square" anchor="ctr" anchorCtr="0">
            <a:spAutoFit/>
          </a:bodyPr>
          <a:lstStyle>
            <a:lvl1pPr marL="0" indent="0">
              <a:spcBef>
                <a:spcPts val="0"/>
              </a:spcBef>
              <a:buNone/>
              <a:defRPr sz="1600">
                <a:solidFill>
                  <a:schemeClr val="tx2"/>
                </a:solidFill>
              </a:defRPr>
            </a:lvl1pPr>
            <a:lvl5pPr>
              <a:defRPr/>
            </a:lvl5pPr>
          </a:lstStyle>
          <a:p>
            <a:pPr lvl="0"/>
            <a:r>
              <a:rPr lang="de-DE" dirty="0"/>
              <a:t>www.wifo.ac.at/vorname_nachname</a:t>
            </a:r>
          </a:p>
        </p:txBody>
      </p:sp>
      <p:sp>
        <p:nvSpPr>
          <p:cNvPr id="14" name="Telefonnummer 1">
            <a:extLst>
              <a:ext uri="{FF2B5EF4-FFF2-40B4-BE49-F238E27FC236}">
                <a16:creationId xmlns:a16="http://schemas.microsoft.com/office/drawing/2014/main" id="{7A5D1CB1-6123-4DF2-814B-7947B37103A6}"/>
              </a:ext>
            </a:extLst>
          </p:cNvPr>
          <p:cNvSpPr>
            <a:spLocks noGrp="1"/>
          </p:cNvSpPr>
          <p:nvPr>
            <p:ph sz="quarter" idx="15" hasCustomPrompt="1"/>
          </p:nvPr>
        </p:nvSpPr>
        <p:spPr>
          <a:xfrm>
            <a:off x="335365" y="4361837"/>
            <a:ext cx="3744411" cy="221599"/>
          </a:xfrm>
        </p:spPr>
        <p:txBody>
          <a:bodyPr wrap="square" anchor="ctr" anchorCtr="0">
            <a:spAutoFit/>
          </a:bodyPr>
          <a:lstStyle>
            <a:lvl1pPr marL="0" indent="0">
              <a:spcBef>
                <a:spcPts val="0"/>
              </a:spcBef>
              <a:buNone/>
              <a:defRPr sz="1600">
                <a:solidFill>
                  <a:schemeClr val="tx2"/>
                </a:solidFill>
              </a:defRPr>
            </a:lvl1pPr>
            <a:lvl5pPr>
              <a:defRPr/>
            </a:lvl5pPr>
          </a:lstStyle>
          <a:p>
            <a:pPr lvl="0"/>
            <a:r>
              <a:rPr lang="de-DE" dirty="0"/>
              <a:t>(+43 1) 798 26 01 - DW</a:t>
            </a:r>
          </a:p>
        </p:txBody>
      </p:sp>
      <p:sp>
        <p:nvSpPr>
          <p:cNvPr id="45" name="E-Mail-Adresse 1">
            <a:extLst>
              <a:ext uri="{FF2B5EF4-FFF2-40B4-BE49-F238E27FC236}">
                <a16:creationId xmlns:a16="http://schemas.microsoft.com/office/drawing/2014/main" id="{9D453D28-C8A6-42F2-9E59-E19DEEEE5F0B}"/>
              </a:ext>
            </a:extLst>
          </p:cNvPr>
          <p:cNvSpPr>
            <a:spLocks noGrp="1"/>
          </p:cNvSpPr>
          <p:nvPr>
            <p:ph sz="quarter" idx="14" hasCustomPrompt="1"/>
          </p:nvPr>
        </p:nvSpPr>
        <p:spPr>
          <a:xfrm>
            <a:off x="335363" y="4077072"/>
            <a:ext cx="3744413" cy="236616"/>
          </a:xfrm>
        </p:spPr>
        <p:txBody>
          <a:bodyPr wrap="none" anchor="ctr" anchorCtr="0">
            <a:normAutofit/>
          </a:bodyPr>
          <a:lstStyle>
            <a:lvl1pPr marL="0" indent="0">
              <a:spcBef>
                <a:spcPts val="0"/>
              </a:spcBef>
              <a:buNone/>
              <a:defRPr sz="1600">
                <a:solidFill>
                  <a:schemeClr val="tx2"/>
                </a:solidFill>
              </a:defRPr>
            </a:lvl1pPr>
            <a:lvl5pPr>
              <a:defRPr/>
            </a:lvl5pPr>
          </a:lstStyle>
          <a:p>
            <a:pPr lvl="0"/>
            <a:r>
              <a:rPr lang="de-DE" dirty="0"/>
              <a:t>vorname.nachname@wifo.ac.at</a:t>
            </a:r>
          </a:p>
        </p:txBody>
      </p:sp>
      <p:sp>
        <p:nvSpPr>
          <p:cNvPr id="5" name="Vorname Nachname 1">
            <a:extLst>
              <a:ext uri="{FF2B5EF4-FFF2-40B4-BE49-F238E27FC236}">
                <a16:creationId xmlns:a16="http://schemas.microsoft.com/office/drawing/2014/main" id="{20E4D36D-6F19-4613-B529-1046364BC58A}"/>
              </a:ext>
            </a:extLst>
          </p:cNvPr>
          <p:cNvSpPr>
            <a:spLocks noGrp="1"/>
          </p:cNvSpPr>
          <p:nvPr>
            <p:ph type="body" sz="quarter" idx="11" hasCustomPrompt="1"/>
          </p:nvPr>
        </p:nvSpPr>
        <p:spPr>
          <a:xfrm>
            <a:off x="335363" y="3501008"/>
            <a:ext cx="3744413" cy="344705"/>
          </a:xfrm>
        </p:spPr>
        <p:txBody>
          <a:bodyPr wrap="none" numCol="1" spcCol="72000" anchor="ctr" anchorCtr="0">
            <a:normAutofit/>
          </a:bodyPr>
          <a:lstStyle>
            <a:lvl1pPr marL="0" indent="0">
              <a:spcBef>
                <a:spcPts val="0"/>
              </a:spcBef>
              <a:buNone/>
              <a:defRPr sz="2000" b="1">
                <a:solidFill>
                  <a:schemeClr val="tx2"/>
                </a:solidFill>
              </a:defRPr>
            </a:lvl1pPr>
          </a:lstStyle>
          <a:p>
            <a:pPr lvl="0"/>
            <a:r>
              <a:rPr lang="de-DE" dirty="0"/>
              <a:t>Vorname Nachname</a:t>
            </a:r>
          </a:p>
        </p:txBody>
      </p:sp>
      <p:pic>
        <p:nvPicPr>
          <p:cNvPr id="24" name="WIFO-Logo mit Adresse" hidden="1">
            <a:extLst>
              <a:ext uri="{FF2B5EF4-FFF2-40B4-BE49-F238E27FC236}">
                <a16:creationId xmlns:a16="http://schemas.microsoft.com/office/drawing/2014/main" id="{BD2E5C3C-1EFA-4735-B4B3-0CFBB4395C7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3352" y="980728"/>
            <a:ext cx="5296124" cy="1181529"/>
          </a:xfrm>
          <a:prstGeom prst="rect">
            <a:avLst/>
          </a:prstGeom>
        </p:spPr>
      </p:pic>
      <p:pic>
        <p:nvPicPr>
          <p:cNvPr id="3" name="WIFO-Logo engl." hidden="1">
            <a:extLst>
              <a:ext uri="{FF2B5EF4-FFF2-40B4-BE49-F238E27FC236}">
                <a16:creationId xmlns:a16="http://schemas.microsoft.com/office/drawing/2014/main" id="{E991C0C1-A11C-4793-A8BF-BF5358622D9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2514" y="982977"/>
            <a:ext cx="2952626" cy="978027"/>
          </a:xfrm>
          <a:prstGeom prst="rect">
            <a:avLst/>
          </a:prstGeom>
        </p:spPr>
      </p:pic>
      <p:pic>
        <p:nvPicPr>
          <p:cNvPr id="18" name="WIFO-Logo dt.">
            <a:extLst>
              <a:ext uri="{FF2B5EF4-FFF2-40B4-BE49-F238E27FC236}">
                <a16:creationId xmlns:a16="http://schemas.microsoft.com/office/drawing/2014/main" id="{0BA49917-CB67-4FAB-9FCF-979D5CD4E25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2514" y="982978"/>
            <a:ext cx="3527509" cy="978027"/>
          </a:xfrm>
          <a:prstGeom prst="rect">
            <a:avLst/>
          </a:prstGeom>
        </p:spPr>
      </p:pic>
    </p:spTree>
    <p:extLst>
      <p:ext uri="{BB962C8B-B14F-4D97-AF65-F5344CB8AC3E}">
        <p14:creationId xmlns:p14="http://schemas.microsoft.com/office/powerpoint/2010/main" val="1768306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Folieninhalt"/>
          <p:cNvSpPr>
            <a:spLocks noGrp="1" noChangeArrowheads="1"/>
          </p:cNvSpPr>
          <p:nvPr>
            <p:ph type="body" idx="1"/>
          </p:nvPr>
        </p:nvSpPr>
        <p:spPr bwMode="auto">
          <a:xfrm>
            <a:off x="1127125" y="1772816"/>
            <a:ext cx="9867107" cy="1431161"/>
          </a:xfrm>
          <a:prstGeom prst="rect">
            <a:avLst/>
          </a:prstGeom>
          <a:noFill/>
          <a:ln w="12700">
            <a:noFill/>
            <a:miter lim="800000"/>
            <a:headEnd/>
            <a:tailEnd/>
          </a:ln>
          <a:effectLst/>
        </p:spPr>
        <p:txBody>
          <a:bodyPr vert="horz" wrap="square" lIns="0" tIns="0" rIns="0" bIns="0" numCol="1" anchor="t" anchorCtr="0" compatLnSpc="1">
            <a:prstTxWarp prst="textNoShape">
              <a:avLst/>
            </a:prstTxWarp>
            <a:noAutofit/>
          </a:bodyPr>
          <a:lstStyle/>
          <a:p>
            <a:pPr lvl="0"/>
            <a:r>
              <a:rPr lang="de-DE" dirty="0"/>
              <a:t>1. Ebene 20 Pt.</a:t>
            </a:r>
          </a:p>
          <a:p>
            <a:pPr lvl="1"/>
            <a:r>
              <a:rPr lang="de-DE" dirty="0"/>
              <a:t>2. Ebene 18 Pt.</a:t>
            </a:r>
          </a:p>
          <a:p>
            <a:pPr lvl="2"/>
            <a:r>
              <a:rPr lang="de-DE" dirty="0"/>
              <a:t>3. Ebene 16 Pt.</a:t>
            </a:r>
          </a:p>
          <a:p>
            <a:pPr lvl="3"/>
            <a:r>
              <a:rPr lang="de-DE" dirty="0"/>
              <a:t>4. Ebene 14 Pt.</a:t>
            </a:r>
          </a:p>
          <a:p>
            <a:pPr lvl="4"/>
            <a:r>
              <a:rPr lang="de-DE" dirty="0"/>
              <a:t>5. Ebene 12 Pt.</a:t>
            </a:r>
            <a:endParaRPr lang="en-US" dirty="0"/>
          </a:p>
        </p:txBody>
      </p:sp>
      <p:sp>
        <p:nvSpPr>
          <p:cNvPr id="1080" name="Folientitel"/>
          <p:cNvSpPr>
            <a:spLocks noGrp="1" noChangeArrowheads="1"/>
          </p:cNvSpPr>
          <p:nvPr>
            <p:ph type="title"/>
          </p:nvPr>
        </p:nvSpPr>
        <p:spPr bwMode="auto">
          <a:xfrm>
            <a:off x="1127118" y="476672"/>
            <a:ext cx="9867107" cy="96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de-DE" dirty="0"/>
              <a:t>Folientitel 24 Pt. fett</a:t>
            </a:r>
            <a:br>
              <a:rPr lang="de-DE" dirty="0"/>
            </a:br>
            <a:r>
              <a:rPr lang="de-DE" dirty="0"/>
              <a:t>Untertitel ggf. nicht fett</a:t>
            </a:r>
          </a:p>
        </p:txBody>
      </p:sp>
    </p:spTree>
    <p:extLst>
      <p:ext uri="{BB962C8B-B14F-4D97-AF65-F5344CB8AC3E}">
        <p14:creationId xmlns:p14="http://schemas.microsoft.com/office/powerpoint/2010/main" val="2778037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lvl1pPr marL="594725" indent="0" algn="l" defTabSz="1263524" rtl="0" eaLnBrk="1" fontAlgn="base" hangingPunct="1">
        <a:spcBef>
          <a:spcPct val="0"/>
        </a:spcBef>
        <a:spcAft>
          <a:spcPct val="0"/>
        </a:spcAft>
        <a:tabLst>
          <a:tab pos="11284941" algn="r"/>
        </a:tabLst>
        <a:defRPr sz="2400" b="1">
          <a:solidFill>
            <a:schemeClr val="tx2"/>
          </a:solidFill>
          <a:latin typeface="+mj-lt"/>
          <a:ea typeface="+mj-ea"/>
          <a:cs typeface="+mj-cs"/>
        </a:defRPr>
      </a:lvl1pPr>
      <a:lvl2pPr algn="r" defTabSz="1263524" rtl="0" eaLnBrk="1" fontAlgn="base" hangingPunct="1">
        <a:spcBef>
          <a:spcPct val="0"/>
        </a:spcBef>
        <a:spcAft>
          <a:spcPct val="0"/>
        </a:spcAft>
        <a:tabLst>
          <a:tab pos="11284941" algn="r"/>
        </a:tabLst>
        <a:defRPr sz="3733" b="1">
          <a:solidFill>
            <a:schemeClr val="accent2"/>
          </a:solidFill>
          <a:latin typeface="Century Gothic" pitchFamily="34" charset="0"/>
        </a:defRPr>
      </a:lvl2pPr>
      <a:lvl3pPr algn="r" defTabSz="1263524" rtl="0" eaLnBrk="1" fontAlgn="base" hangingPunct="1">
        <a:spcBef>
          <a:spcPct val="0"/>
        </a:spcBef>
        <a:spcAft>
          <a:spcPct val="0"/>
        </a:spcAft>
        <a:tabLst>
          <a:tab pos="11284941" algn="r"/>
        </a:tabLst>
        <a:defRPr sz="3733" b="1">
          <a:solidFill>
            <a:schemeClr val="accent2"/>
          </a:solidFill>
          <a:latin typeface="Century Gothic" pitchFamily="34" charset="0"/>
        </a:defRPr>
      </a:lvl3pPr>
      <a:lvl4pPr algn="r" defTabSz="1263524" rtl="0" eaLnBrk="1" fontAlgn="base" hangingPunct="1">
        <a:spcBef>
          <a:spcPct val="0"/>
        </a:spcBef>
        <a:spcAft>
          <a:spcPct val="0"/>
        </a:spcAft>
        <a:tabLst>
          <a:tab pos="11284941" algn="r"/>
        </a:tabLst>
        <a:defRPr sz="3733" b="1">
          <a:solidFill>
            <a:schemeClr val="accent2"/>
          </a:solidFill>
          <a:latin typeface="Century Gothic" pitchFamily="34" charset="0"/>
        </a:defRPr>
      </a:lvl4pPr>
      <a:lvl5pPr algn="r" defTabSz="1263524" rtl="0" eaLnBrk="1" fontAlgn="base" hangingPunct="1">
        <a:spcBef>
          <a:spcPct val="0"/>
        </a:spcBef>
        <a:spcAft>
          <a:spcPct val="0"/>
        </a:spcAft>
        <a:tabLst>
          <a:tab pos="11284941" algn="r"/>
        </a:tabLst>
        <a:defRPr sz="3733" b="1">
          <a:solidFill>
            <a:schemeClr val="accent2"/>
          </a:solidFill>
          <a:latin typeface="Century Gothic" pitchFamily="34" charset="0"/>
        </a:defRPr>
      </a:lvl5pPr>
      <a:lvl6pPr marL="609539" algn="r" defTabSz="1263524" rtl="0" eaLnBrk="1" fontAlgn="base" hangingPunct="1">
        <a:spcBef>
          <a:spcPct val="0"/>
        </a:spcBef>
        <a:spcAft>
          <a:spcPct val="0"/>
        </a:spcAft>
        <a:tabLst>
          <a:tab pos="11284941" algn="r"/>
        </a:tabLst>
        <a:defRPr sz="3733" b="1">
          <a:solidFill>
            <a:schemeClr val="accent2"/>
          </a:solidFill>
          <a:latin typeface="Century Gothic" pitchFamily="34" charset="0"/>
        </a:defRPr>
      </a:lvl6pPr>
      <a:lvl7pPr marL="1219080" algn="r" defTabSz="1263524" rtl="0" eaLnBrk="1" fontAlgn="base" hangingPunct="1">
        <a:spcBef>
          <a:spcPct val="0"/>
        </a:spcBef>
        <a:spcAft>
          <a:spcPct val="0"/>
        </a:spcAft>
        <a:tabLst>
          <a:tab pos="11284941" algn="r"/>
        </a:tabLst>
        <a:defRPr sz="3733" b="1">
          <a:solidFill>
            <a:schemeClr val="accent2"/>
          </a:solidFill>
          <a:latin typeface="Century Gothic" pitchFamily="34" charset="0"/>
        </a:defRPr>
      </a:lvl7pPr>
      <a:lvl8pPr marL="1828618" algn="r" defTabSz="1263524" rtl="0" eaLnBrk="1" fontAlgn="base" hangingPunct="1">
        <a:spcBef>
          <a:spcPct val="0"/>
        </a:spcBef>
        <a:spcAft>
          <a:spcPct val="0"/>
        </a:spcAft>
        <a:tabLst>
          <a:tab pos="11284941" algn="r"/>
        </a:tabLst>
        <a:defRPr sz="3733" b="1">
          <a:solidFill>
            <a:schemeClr val="accent2"/>
          </a:solidFill>
          <a:latin typeface="Century Gothic" pitchFamily="34" charset="0"/>
        </a:defRPr>
      </a:lvl8pPr>
      <a:lvl9pPr marL="2438158" algn="r" defTabSz="1263524" rtl="0" eaLnBrk="1" fontAlgn="base" hangingPunct="1">
        <a:spcBef>
          <a:spcPct val="0"/>
        </a:spcBef>
        <a:spcAft>
          <a:spcPct val="0"/>
        </a:spcAft>
        <a:tabLst>
          <a:tab pos="11284941" algn="r"/>
        </a:tabLst>
        <a:defRPr sz="3733" b="1">
          <a:solidFill>
            <a:schemeClr val="accent2"/>
          </a:solidFill>
          <a:latin typeface="Century Gothic" pitchFamily="34" charset="0"/>
        </a:defRPr>
      </a:lvl9pPr>
    </p:titleStyle>
    <p:bodyStyle>
      <a:lvl1pPr marL="300535" indent="-300535" algn="l" rtl="0" eaLnBrk="1" fontAlgn="base" hangingPunct="1">
        <a:lnSpc>
          <a:spcPct val="90000"/>
        </a:lnSpc>
        <a:spcBef>
          <a:spcPct val="50000"/>
        </a:spcBef>
        <a:spcAft>
          <a:spcPct val="0"/>
        </a:spcAft>
        <a:buClr>
          <a:schemeClr val="tx2"/>
        </a:buClr>
        <a:buSzPct val="100000"/>
        <a:buFont typeface="Century Gothic" panose="020B0502020202020204" pitchFamily="34" charset="0"/>
        <a:buChar char="■"/>
        <a:defRPr sz="2000" b="0">
          <a:solidFill>
            <a:schemeClr val="tx1"/>
          </a:solidFill>
          <a:latin typeface="+mn-lt"/>
          <a:ea typeface="+mn-ea"/>
          <a:cs typeface="+mn-cs"/>
        </a:defRPr>
      </a:lvl1pPr>
      <a:lvl2pPr marL="751343" indent="-298419" algn="l" rtl="0" eaLnBrk="1" fontAlgn="base" hangingPunct="1">
        <a:spcBef>
          <a:spcPct val="25000"/>
        </a:spcBef>
        <a:spcAft>
          <a:spcPct val="0"/>
        </a:spcAft>
        <a:buClr>
          <a:schemeClr val="tx2"/>
        </a:buClr>
        <a:buSzPct val="100000"/>
        <a:buFont typeface="Century Gothic" panose="020B0502020202020204" pitchFamily="34" charset="0"/>
        <a:buChar char="■"/>
        <a:defRPr sz="1800" b="0">
          <a:solidFill>
            <a:schemeClr val="tx1"/>
          </a:solidFill>
          <a:latin typeface="+mn-lt"/>
        </a:defRPr>
      </a:lvl2pPr>
      <a:lvl3pPr marL="1310089" indent="-298419" algn="l" rtl="0" eaLnBrk="1" fontAlgn="base" hangingPunct="1">
        <a:spcBef>
          <a:spcPct val="25000"/>
        </a:spcBef>
        <a:spcAft>
          <a:spcPct val="0"/>
        </a:spcAft>
        <a:buClr>
          <a:schemeClr val="tx2"/>
        </a:buClr>
        <a:buSzPct val="100000"/>
        <a:buFont typeface="Symbol" panose="05050102010706020507" pitchFamily="18" charset="2"/>
        <a:buChar char="-"/>
        <a:defRPr sz="1600">
          <a:solidFill>
            <a:schemeClr val="tx1"/>
          </a:solidFill>
          <a:latin typeface="+mn-lt"/>
        </a:defRPr>
      </a:lvl3pPr>
      <a:lvl4pPr marL="1809596" indent="-285750" algn="l" rtl="0" eaLnBrk="1" fontAlgn="base" hangingPunct="1">
        <a:spcBef>
          <a:spcPct val="25000"/>
        </a:spcBef>
        <a:spcAft>
          <a:spcPct val="0"/>
        </a:spcAft>
        <a:buClr>
          <a:srgbClr val="2F5335"/>
        </a:buClr>
        <a:buSzPct val="100000"/>
        <a:buFont typeface="Symbol" panose="05050102010706020507" pitchFamily="18" charset="2"/>
        <a:buChar char="-"/>
        <a:defRPr sz="1400">
          <a:solidFill>
            <a:schemeClr val="tx1"/>
          </a:solidFill>
          <a:latin typeface="+mn-lt"/>
        </a:defRPr>
      </a:lvl4pPr>
      <a:lvl5pPr marL="2241327" indent="-213764" algn="l" rtl="0" eaLnBrk="1" fontAlgn="base" hangingPunct="1">
        <a:spcBef>
          <a:spcPct val="25000"/>
        </a:spcBef>
        <a:spcAft>
          <a:spcPct val="0"/>
        </a:spcAft>
        <a:buClr>
          <a:schemeClr val="tx2"/>
        </a:buClr>
        <a:buSzPct val="60000"/>
        <a:buFont typeface="Wingdings" pitchFamily="2" charset="2"/>
        <a:defRPr sz="1200">
          <a:solidFill>
            <a:schemeClr val="tx1"/>
          </a:solidFill>
          <a:latin typeface="+mn-lt"/>
        </a:defRPr>
      </a:lvl5pPr>
      <a:lvl6pPr marL="2850863" indent="-213764" algn="l" rtl="0" eaLnBrk="1" fontAlgn="base" hangingPunct="1">
        <a:spcBef>
          <a:spcPct val="25000"/>
        </a:spcBef>
        <a:spcAft>
          <a:spcPct val="0"/>
        </a:spcAft>
        <a:buClr>
          <a:schemeClr val="tx2"/>
        </a:buClr>
        <a:buSzPct val="60000"/>
        <a:buFont typeface="Wingdings" pitchFamily="2" charset="2"/>
        <a:defRPr sz="2133">
          <a:solidFill>
            <a:schemeClr val="tx1"/>
          </a:solidFill>
          <a:latin typeface="+mn-lt"/>
        </a:defRPr>
      </a:lvl6pPr>
      <a:lvl7pPr marL="3460404" indent="-213764" algn="l" rtl="0" eaLnBrk="1" fontAlgn="base" hangingPunct="1">
        <a:spcBef>
          <a:spcPct val="25000"/>
        </a:spcBef>
        <a:spcAft>
          <a:spcPct val="0"/>
        </a:spcAft>
        <a:buClr>
          <a:schemeClr val="tx2"/>
        </a:buClr>
        <a:buSzPct val="60000"/>
        <a:buFont typeface="Wingdings" pitchFamily="2" charset="2"/>
        <a:defRPr sz="2133">
          <a:solidFill>
            <a:schemeClr val="tx1"/>
          </a:solidFill>
          <a:latin typeface="+mn-lt"/>
        </a:defRPr>
      </a:lvl7pPr>
      <a:lvl8pPr marL="4069946" indent="-213764" algn="l" rtl="0" eaLnBrk="1" fontAlgn="base" hangingPunct="1">
        <a:spcBef>
          <a:spcPct val="25000"/>
        </a:spcBef>
        <a:spcAft>
          <a:spcPct val="0"/>
        </a:spcAft>
        <a:buClr>
          <a:schemeClr val="tx2"/>
        </a:buClr>
        <a:buSzPct val="60000"/>
        <a:buFont typeface="Wingdings" pitchFamily="2" charset="2"/>
        <a:defRPr sz="2133">
          <a:solidFill>
            <a:schemeClr val="tx1"/>
          </a:solidFill>
          <a:latin typeface="+mn-lt"/>
        </a:defRPr>
      </a:lvl8pPr>
      <a:lvl9pPr marL="4679486" indent="-213764" algn="l" rtl="0" eaLnBrk="1" fontAlgn="base" hangingPunct="1">
        <a:spcBef>
          <a:spcPct val="25000"/>
        </a:spcBef>
        <a:spcAft>
          <a:spcPct val="0"/>
        </a:spcAft>
        <a:buClr>
          <a:schemeClr val="tx2"/>
        </a:buClr>
        <a:buSzPct val="60000"/>
        <a:buFont typeface="Wingdings" pitchFamily="2" charset="2"/>
        <a:defRPr sz="2133">
          <a:solidFill>
            <a:schemeClr val="tx1"/>
          </a:solidFill>
          <a:latin typeface="+mn-lt"/>
        </a:defRPr>
      </a:lvl9pPr>
    </p:bodyStyle>
    <p:otherStyle>
      <a:defPPr>
        <a:defRPr lang="de-DE"/>
      </a:defPPr>
      <a:lvl1pPr marL="0" algn="l" defTabSz="1219080" rtl="0" eaLnBrk="1" latinLnBrk="0" hangingPunct="1">
        <a:defRPr sz="2400" kern="1200">
          <a:solidFill>
            <a:schemeClr val="tx1"/>
          </a:solidFill>
          <a:latin typeface="+mn-lt"/>
          <a:ea typeface="+mn-ea"/>
          <a:cs typeface="+mn-cs"/>
        </a:defRPr>
      </a:lvl1pPr>
      <a:lvl2pPr marL="609539" algn="l" defTabSz="1219080" rtl="0" eaLnBrk="1" latinLnBrk="0" hangingPunct="1">
        <a:defRPr sz="2400" kern="1200">
          <a:solidFill>
            <a:schemeClr val="tx1"/>
          </a:solidFill>
          <a:latin typeface="+mn-lt"/>
          <a:ea typeface="+mn-ea"/>
          <a:cs typeface="+mn-cs"/>
        </a:defRPr>
      </a:lvl2pPr>
      <a:lvl3pPr marL="1219080" algn="l" defTabSz="1219080" rtl="0" eaLnBrk="1" latinLnBrk="0" hangingPunct="1">
        <a:defRPr sz="2400" kern="1200">
          <a:solidFill>
            <a:schemeClr val="tx1"/>
          </a:solidFill>
          <a:latin typeface="+mn-lt"/>
          <a:ea typeface="+mn-ea"/>
          <a:cs typeface="+mn-cs"/>
        </a:defRPr>
      </a:lvl3pPr>
      <a:lvl4pPr marL="1828618" algn="l" defTabSz="1219080" rtl="0" eaLnBrk="1" latinLnBrk="0" hangingPunct="1">
        <a:defRPr sz="2400" kern="1200">
          <a:solidFill>
            <a:schemeClr val="tx1"/>
          </a:solidFill>
          <a:latin typeface="+mn-lt"/>
          <a:ea typeface="+mn-ea"/>
          <a:cs typeface="+mn-cs"/>
        </a:defRPr>
      </a:lvl4pPr>
      <a:lvl5pPr marL="2438158" algn="l" defTabSz="1219080" rtl="0" eaLnBrk="1" latinLnBrk="0" hangingPunct="1">
        <a:defRPr sz="2400" kern="1200">
          <a:solidFill>
            <a:schemeClr val="tx1"/>
          </a:solidFill>
          <a:latin typeface="+mn-lt"/>
          <a:ea typeface="+mn-ea"/>
          <a:cs typeface="+mn-cs"/>
        </a:defRPr>
      </a:lvl5pPr>
      <a:lvl6pPr marL="3047696" algn="l" defTabSz="1219080" rtl="0" eaLnBrk="1" latinLnBrk="0" hangingPunct="1">
        <a:defRPr sz="2400" kern="1200">
          <a:solidFill>
            <a:schemeClr val="tx1"/>
          </a:solidFill>
          <a:latin typeface="+mn-lt"/>
          <a:ea typeface="+mn-ea"/>
          <a:cs typeface="+mn-cs"/>
        </a:defRPr>
      </a:lvl6pPr>
      <a:lvl7pPr marL="3657235" algn="l" defTabSz="1219080" rtl="0" eaLnBrk="1" latinLnBrk="0" hangingPunct="1">
        <a:defRPr sz="2400" kern="1200">
          <a:solidFill>
            <a:schemeClr val="tx1"/>
          </a:solidFill>
          <a:latin typeface="+mn-lt"/>
          <a:ea typeface="+mn-ea"/>
          <a:cs typeface="+mn-cs"/>
        </a:defRPr>
      </a:lvl7pPr>
      <a:lvl8pPr marL="4266773" algn="l" defTabSz="1219080" rtl="0" eaLnBrk="1" latinLnBrk="0" hangingPunct="1">
        <a:defRPr sz="2400" kern="1200">
          <a:solidFill>
            <a:schemeClr val="tx1"/>
          </a:solidFill>
          <a:latin typeface="+mn-lt"/>
          <a:ea typeface="+mn-ea"/>
          <a:cs typeface="+mn-cs"/>
        </a:defRPr>
      </a:lvl8pPr>
      <a:lvl9pPr marL="4876311" algn="l" defTabSz="121908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4">
            <a:extLst>
              <a:ext uri="{FF2B5EF4-FFF2-40B4-BE49-F238E27FC236}">
                <a16:creationId xmlns:a16="http://schemas.microsoft.com/office/drawing/2014/main" id="{330B6350-44FD-4CC2-AC5D-1EE74D671A34}"/>
              </a:ext>
            </a:extLst>
          </p:cNvPr>
          <p:cNvSpPr>
            <a:spLocks noGrp="1"/>
          </p:cNvSpPr>
          <p:nvPr>
            <p:ph sz="quarter" idx="13"/>
          </p:nvPr>
        </p:nvSpPr>
        <p:spPr/>
        <p:txBody>
          <a:bodyPr/>
          <a:lstStyle/>
          <a:p>
            <a:r>
              <a:rPr lang="de-DE" dirty="0"/>
              <a:t> University of Torino - Feb 2023</a:t>
            </a:r>
            <a:endParaRPr lang="de-AT" dirty="0"/>
          </a:p>
        </p:txBody>
      </p:sp>
      <p:sp>
        <p:nvSpPr>
          <p:cNvPr id="14" name="Inhaltsplatzhalter 13">
            <a:extLst>
              <a:ext uri="{FF2B5EF4-FFF2-40B4-BE49-F238E27FC236}">
                <a16:creationId xmlns:a16="http://schemas.microsoft.com/office/drawing/2014/main" id="{22540A7C-1C70-4430-8D56-8E8E60DD7243}"/>
              </a:ext>
            </a:extLst>
          </p:cNvPr>
          <p:cNvSpPr>
            <a:spLocks noGrp="1"/>
          </p:cNvSpPr>
          <p:nvPr>
            <p:ph sz="quarter" idx="12"/>
          </p:nvPr>
        </p:nvSpPr>
        <p:spPr/>
        <p:txBody>
          <a:bodyPr/>
          <a:lstStyle/>
          <a:p>
            <a:r>
              <a:rPr lang="en-US" dirty="0"/>
              <a:t>Winter Microsimulation Workshop</a:t>
            </a:r>
          </a:p>
        </p:txBody>
      </p:sp>
      <p:sp>
        <p:nvSpPr>
          <p:cNvPr id="13" name="Textplatzhalter 12">
            <a:extLst>
              <a:ext uri="{FF2B5EF4-FFF2-40B4-BE49-F238E27FC236}">
                <a16:creationId xmlns:a16="http://schemas.microsoft.com/office/drawing/2014/main" id="{41A72B75-100D-4FA8-B46E-0EFD8E9C1D35}"/>
              </a:ext>
            </a:extLst>
          </p:cNvPr>
          <p:cNvSpPr>
            <a:spLocks noGrp="1"/>
          </p:cNvSpPr>
          <p:nvPr>
            <p:ph type="body" sz="quarter" idx="11"/>
          </p:nvPr>
        </p:nvSpPr>
        <p:spPr>
          <a:xfrm>
            <a:off x="1606847" y="2534657"/>
            <a:ext cx="6092812" cy="1938992"/>
          </a:xfrm>
        </p:spPr>
        <p:txBody>
          <a:bodyPr/>
          <a:lstStyle/>
          <a:p>
            <a:r>
              <a:rPr lang="en-US" sz="2400" dirty="0"/>
              <a:t>A modular, continuous-time, interacting population microsimulation platform for the comparative analysis of private and public welfare transfers over the life course and between generations.</a:t>
            </a:r>
            <a:br>
              <a:rPr lang="en-US" dirty="0"/>
            </a:br>
            <a:endParaRPr lang="de-AT" dirty="0"/>
          </a:p>
        </p:txBody>
      </p:sp>
      <p:sp>
        <p:nvSpPr>
          <p:cNvPr id="12" name="Textplatzhalter 11">
            <a:extLst>
              <a:ext uri="{FF2B5EF4-FFF2-40B4-BE49-F238E27FC236}">
                <a16:creationId xmlns:a16="http://schemas.microsoft.com/office/drawing/2014/main" id="{0F2C579E-C546-42F6-B7CA-D6B36F10B3ED}"/>
              </a:ext>
            </a:extLst>
          </p:cNvPr>
          <p:cNvSpPr>
            <a:spLocks noGrp="1"/>
          </p:cNvSpPr>
          <p:nvPr>
            <p:ph type="body" sz="quarter" idx="10"/>
          </p:nvPr>
        </p:nvSpPr>
        <p:spPr>
          <a:xfrm>
            <a:off x="1024147" y="2026752"/>
            <a:ext cx="6675512" cy="387798"/>
          </a:xfrm>
        </p:spPr>
        <p:txBody>
          <a:bodyPr/>
          <a:lstStyle/>
          <a:p>
            <a:r>
              <a:rPr lang="en-US" sz="2800" dirty="0"/>
              <a:t>microWELT</a:t>
            </a:r>
          </a:p>
        </p:txBody>
      </p:sp>
      <p:cxnSp>
        <p:nvCxnSpPr>
          <p:cNvPr id="10" name="Gerader Verbinder 9">
            <a:extLst>
              <a:ext uri="{FF2B5EF4-FFF2-40B4-BE49-F238E27FC236}">
                <a16:creationId xmlns:a16="http://schemas.microsoft.com/office/drawing/2014/main" id="{0DD65276-48DD-4E3F-82C2-EE5D146C221F}"/>
              </a:ext>
            </a:extLst>
          </p:cNvPr>
          <p:cNvCxnSpPr/>
          <p:nvPr/>
        </p:nvCxnSpPr>
        <p:spPr bwMode="auto">
          <a:xfrm>
            <a:off x="1606847" y="4337739"/>
            <a:ext cx="3426707"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pic>
        <p:nvPicPr>
          <p:cNvPr id="9" name="WIFO-Logo engl." hidden="1">
            <a:extLst>
              <a:ext uri="{FF2B5EF4-FFF2-40B4-BE49-F238E27FC236}">
                <a16:creationId xmlns:a16="http://schemas.microsoft.com/office/drawing/2014/main" id="{8569DCAB-B3C5-4319-B4AA-F728A501D9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078" y="946043"/>
            <a:ext cx="3460464" cy="350281"/>
          </a:xfrm>
          <a:prstGeom prst="rect">
            <a:avLst/>
          </a:prstGeom>
        </p:spPr>
      </p:pic>
      <p:pic>
        <p:nvPicPr>
          <p:cNvPr id="11" name="WIFO-Logo dt.">
            <a:extLst>
              <a:ext uri="{FF2B5EF4-FFF2-40B4-BE49-F238E27FC236}">
                <a16:creationId xmlns:a16="http://schemas.microsoft.com/office/drawing/2014/main" id="{782260A2-2554-4C4A-BDDB-838C9F586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78" y="918828"/>
            <a:ext cx="4105275" cy="377496"/>
          </a:xfrm>
          <a:prstGeom prst="rect">
            <a:avLst/>
          </a:prstGeom>
        </p:spPr>
      </p:pic>
      <p:sp>
        <p:nvSpPr>
          <p:cNvPr id="3" name="Content Placeholder 2">
            <a:extLst>
              <a:ext uri="{FF2B5EF4-FFF2-40B4-BE49-F238E27FC236}">
                <a16:creationId xmlns:a16="http://schemas.microsoft.com/office/drawing/2014/main" id="{B83C7750-F61F-4569-BE2F-1FBDA8D098AA}"/>
              </a:ext>
            </a:extLst>
          </p:cNvPr>
          <p:cNvSpPr>
            <a:spLocks noGrp="1"/>
          </p:cNvSpPr>
          <p:nvPr>
            <p:ph sz="quarter" idx="14"/>
          </p:nvPr>
        </p:nvSpPr>
        <p:spPr/>
        <p:txBody>
          <a:bodyPr/>
          <a:lstStyle/>
          <a:p>
            <a:r>
              <a:rPr lang="en-US" dirty="0"/>
              <a:t>martin.spielauer@wifo.ac.at</a:t>
            </a:r>
          </a:p>
        </p:txBody>
      </p:sp>
    </p:spTree>
    <p:extLst>
      <p:ext uri="{BB962C8B-B14F-4D97-AF65-F5344CB8AC3E}">
        <p14:creationId xmlns:p14="http://schemas.microsoft.com/office/powerpoint/2010/main" val="290037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AA4A-EC85-ADA6-979A-DF01AFB0F9C9}"/>
              </a:ext>
            </a:extLst>
          </p:cNvPr>
          <p:cNvSpPr>
            <a:spLocks noGrp="1"/>
          </p:cNvSpPr>
          <p:nvPr>
            <p:ph type="sldNum" sz="quarter" idx="13"/>
          </p:nvPr>
        </p:nvSpPr>
        <p:spPr/>
        <p:txBody>
          <a:bodyPr/>
          <a:lstStyle/>
          <a:p>
            <a:fld id="{C9F91E4A-88BB-4FCF-AFA9-B14D075BD722}" type="slidenum">
              <a:rPr lang="de-AT" smtClean="0"/>
              <a:pPr/>
              <a:t>10</a:t>
            </a:fld>
            <a:endParaRPr lang="de-AT" dirty="0"/>
          </a:p>
        </p:txBody>
      </p:sp>
      <p:sp>
        <p:nvSpPr>
          <p:cNvPr id="4" name="Title 3">
            <a:extLst>
              <a:ext uri="{FF2B5EF4-FFF2-40B4-BE49-F238E27FC236}">
                <a16:creationId xmlns:a16="http://schemas.microsoft.com/office/drawing/2014/main" id="{1B1CC3EC-7E65-BC07-6DC0-98FC51FCD771}"/>
              </a:ext>
            </a:extLst>
          </p:cNvPr>
          <p:cNvSpPr>
            <a:spLocks noGrp="1"/>
          </p:cNvSpPr>
          <p:nvPr>
            <p:ph type="title"/>
          </p:nvPr>
        </p:nvSpPr>
        <p:spPr>
          <a:xfrm>
            <a:off x="569343" y="409658"/>
            <a:ext cx="10496005" cy="730429"/>
          </a:xfrm>
        </p:spPr>
        <p:txBody>
          <a:bodyPr/>
          <a:lstStyle/>
          <a:p>
            <a:r>
              <a:rPr lang="en-AT" sz="3600" dirty="0"/>
              <a:t>Partnership</a:t>
            </a:r>
            <a:r>
              <a:rPr lang="en-US" sz="3600" dirty="0"/>
              <a:t>s</a:t>
            </a:r>
            <a:endParaRPr lang="en-AT" sz="3600" dirty="0"/>
          </a:p>
        </p:txBody>
      </p:sp>
      <p:sp>
        <p:nvSpPr>
          <p:cNvPr id="6" name="Content Placeholder 5">
            <a:extLst>
              <a:ext uri="{FF2B5EF4-FFF2-40B4-BE49-F238E27FC236}">
                <a16:creationId xmlns:a16="http://schemas.microsoft.com/office/drawing/2014/main" id="{553B22C4-3F2B-EBD5-0B13-60B494D8A6F3}"/>
              </a:ext>
            </a:extLst>
          </p:cNvPr>
          <p:cNvSpPr>
            <a:spLocks noGrp="1"/>
          </p:cNvSpPr>
          <p:nvPr>
            <p:ph sz="quarter" idx="14"/>
          </p:nvPr>
        </p:nvSpPr>
        <p:spPr>
          <a:xfrm>
            <a:off x="569343" y="1555753"/>
            <a:ext cx="11369615" cy="4444997"/>
          </a:xfrm>
        </p:spPr>
        <p:txBody>
          <a:bodyPr/>
          <a:lstStyle/>
          <a:p>
            <a:r>
              <a:rPr lang="en-GB" sz="2400" b="1" u="sng" dirty="0"/>
              <a:t>Goal: </a:t>
            </a:r>
            <a:r>
              <a:rPr lang="en-GB" sz="2400" dirty="0"/>
              <a:t>capture patterns found in welfare state regimes by a ‘photo approach’ - partnership status by age, education, motherhood and age of youngest child (e.g. lone parenthood)</a:t>
            </a:r>
          </a:p>
          <a:p>
            <a:r>
              <a:rPr lang="en-GB" sz="2400" dirty="0"/>
              <a:t>﻿﻿Female driven. (some rules for males, minimum proportions single by education)</a:t>
            </a:r>
          </a:p>
          <a:p>
            <a:r>
              <a:rPr lang="en-GB" sz="2400" dirty="0"/>
              <a:t>﻿﻿Status change by periodic alignment to target rates  </a:t>
            </a:r>
          </a:p>
          <a:p>
            <a:pPr lvl="1"/>
            <a:r>
              <a:rPr lang="en-GB" sz="2400" dirty="0"/>
              <a:t>﻿﻿Children: Proportion by education, age at last birth; age youngest child</a:t>
            </a:r>
          </a:p>
          <a:p>
            <a:pPr lvl="1"/>
            <a:r>
              <a:rPr lang="en-GB" sz="2400" dirty="0"/>
              <a:t>No Children: Proportion in a partnership by education and age</a:t>
            </a:r>
          </a:p>
          <a:p>
            <a:r>
              <a:rPr lang="en-GB" sz="2400" dirty="0"/>
              <a:t>Partner matches by distribution of education; filling distribution by age</a:t>
            </a:r>
          </a:p>
          <a:p>
            <a:r>
              <a:rPr lang="en-GB" sz="2400" dirty="0"/>
              <a:t>Longitudinal consistency for cohorts by education and parenthood</a:t>
            </a:r>
          </a:p>
          <a:p>
            <a:endParaRPr lang="en-AT" dirty="0"/>
          </a:p>
        </p:txBody>
      </p:sp>
    </p:spTree>
    <p:extLst>
      <p:ext uri="{BB962C8B-B14F-4D97-AF65-F5344CB8AC3E}">
        <p14:creationId xmlns:p14="http://schemas.microsoft.com/office/powerpoint/2010/main" val="5291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9D840-AAE5-B8C8-F2E2-7E60145CF189}"/>
              </a:ext>
            </a:extLst>
          </p:cNvPr>
          <p:cNvSpPr>
            <a:spLocks noGrp="1"/>
          </p:cNvSpPr>
          <p:nvPr>
            <p:ph type="sldNum" sz="quarter" idx="13"/>
          </p:nvPr>
        </p:nvSpPr>
        <p:spPr/>
        <p:txBody>
          <a:bodyPr/>
          <a:lstStyle/>
          <a:p>
            <a:fld id="{C9F91E4A-88BB-4FCF-AFA9-B14D075BD722}" type="slidenum">
              <a:rPr lang="de-AT" smtClean="0"/>
              <a:pPr/>
              <a:t>11</a:t>
            </a:fld>
            <a:endParaRPr lang="de-AT" dirty="0"/>
          </a:p>
        </p:txBody>
      </p:sp>
      <p:sp>
        <p:nvSpPr>
          <p:cNvPr id="3" name="Content Placeholder 2">
            <a:extLst>
              <a:ext uri="{FF2B5EF4-FFF2-40B4-BE49-F238E27FC236}">
                <a16:creationId xmlns:a16="http://schemas.microsoft.com/office/drawing/2014/main" id="{A71921DD-1B48-C954-05C3-2348BC4A9673}"/>
              </a:ext>
            </a:extLst>
          </p:cNvPr>
          <p:cNvSpPr>
            <a:spLocks noGrp="1"/>
          </p:cNvSpPr>
          <p:nvPr>
            <p:ph sz="quarter" idx="14"/>
          </p:nvPr>
        </p:nvSpPr>
        <p:spPr>
          <a:xfrm>
            <a:off x="672860" y="1555753"/>
            <a:ext cx="11050438" cy="4444997"/>
          </a:xfrm>
        </p:spPr>
        <p:txBody>
          <a:bodyPr/>
          <a:lstStyle/>
          <a:p>
            <a:r>
              <a:rPr lang="en-GB" sz="2400" b="1" u="sng" dirty="0"/>
              <a:t>Goals</a:t>
            </a:r>
            <a:r>
              <a:rPr lang="en-GB" sz="2400" dirty="0"/>
              <a:t>: We try to capture (1) intergenerational transmission patterns typical for welfare state regime while (2) being able to reproduce aggregate education projections.</a:t>
            </a:r>
          </a:p>
          <a:p>
            <a:r>
              <a:rPr lang="en-GB" sz="2400" dirty="0"/>
              <a:t>﻿﻿Education levels: various implementations; minimum: low, medium, high. </a:t>
            </a:r>
          </a:p>
          <a:p>
            <a:r>
              <a:rPr lang="en-GB" sz="2400" dirty="0"/>
              <a:t>﻿﻿</a:t>
            </a:r>
            <a:r>
              <a:rPr lang="en-GB" sz="2400" b="1" dirty="0"/>
              <a:t>Fate model:</a:t>
            </a:r>
            <a:r>
              <a:rPr lang="en-GB" sz="2400" dirty="0"/>
              <a:t> projection scenarios of aggregate education outcomes by sex and year of birth.</a:t>
            </a:r>
          </a:p>
          <a:p>
            <a:r>
              <a:rPr lang="en-GB" sz="2400" dirty="0"/>
              <a:t>﻿﻿</a:t>
            </a:r>
            <a:r>
              <a:rPr lang="en-GB" sz="2400" b="1" dirty="0"/>
              <a:t>Transmission model:</a:t>
            </a:r>
            <a:r>
              <a:rPr lang="en-GB" sz="2400" dirty="0"/>
              <a:t> Highest education by parents highest education</a:t>
            </a:r>
          </a:p>
          <a:p>
            <a:r>
              <a:rPr lang="en-GB" sz="2400" dirty="0"/>
              <a:t>﻿﻿</a:t>
            </a:r>
            <a:r>
              <a:rPr lang="en-GB" sz="2400" b="1" dirty="0"/>
              <a:t>Alignment mechanisms:</a:t>
            </a:r>
            <a:r>
              <a:rPr lang="en-GB" sz="2400" dirty="0"/>
              <a:t> Adjusting the transmission model to reproduce fate model on aggregate (for a start year only or for all years).</a:t>
            </a:r>
          </a:p>
          <a:p>
            <a:r>
              <a:rPr lang="en-GB" sz="2400" dirty="0"/>
              <a:t>Sampling of education career paths for give outcome</a:t>
            </a:r>
          </a:p>
          <a:p>
            <a:endParaRPr lang="en-AT" dirty="0"/>
          </a:p>
        </p:txBody>
      </p:sp>
      <p:sp>
        <p:nvSpPr>
          <p:cNvPr id="4" name="Title 3">
            <a:extLst>
              <a:ext uri="{FF2B5EF4-FFF2-40B4-BE49-F238E27FC236}">
                <a16:creationId xmlns:a16="http://schemas.microsoft.com/office/drawing/2014/main" id="{1B51BB5D-550F-49A1-2B6E-4E09E70034C9}"/>
              </a:ext>
            </a:extLst>
          </p:cNvPr>
          <p:cNvSpPr>
            <a:spLocks noGrp="1"/>
          </p:cNvSpPr>
          <p:nvPr>
            <p:ph type="title"/>
          </p:nvPr>
        </p:nvSpPr>
        <p:spPr>
          <a:xfrm>
            <a:off x="595223" y="409658"/>
            <a:ext cx="10470125" cy="730429"/>
          </a:xfrm>
        </p:spPr>
        <p:txBody>
          <a:bodyPr/>
          <a:lstStyle/>
          <a:p>
            <a:r>
              <a:rPr lang="en-AT" sz="3600" dirty="0"/>
              <a:t>Education</a:t>
            </a:r>
            <a:r>
              <a:rPr lang="en-US" sz="3600" dirty="0"/>
              <a:t> – Base Version</a:t>
            </a:r>
            <a:endParaRPr lang="en-AT" sz="3600" dirty="0"/>
          </a:p>
        </p:txBody>
      </p:sp>
    </p:spTree>
    <p:extLst>
      <p:ext uri="{BB962C8B-B14F-4D97-AF65-F5344CB8AC3E}">
        <p14:creationId xmlns:p14="http://schemas.microsoft.com/office/powerpoint/2010/main" val="3733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649E8B-6F59-E881-EC1E-B47DD7E167B7}"/>
              </a:ext>
            </a:extLst>
          </p:cNvPr>
          <p:cNvSpPr>
            <a:spLocks noGrp="1"/>
          </p:cNvSpPr>
          <p:nvPr>
            <p:ph type="sldNum" sz="quarter" idx="13"/>
          </p:nvPr>
        </p:nvSpPr>
        <p:spPr/>
        <p:txBody>
          <a:bodyPr/>
          <a:lstStyle/>
          <a:p>
            <a:fld id="{C9F91E4A-88BB-4FCF-AFA9-B14D075BD722}" type="slidenum">
              <a:rPr lang="de-AT" smtClean="0"/>
              <a:pPr/>
              <a:t>12</a:t>
            </a:fld>
            <a:endParaRPr lang="de-AT" dirty="0"/>
          </a:p>
        </p:txBody>
      </p:sp>
      <p:sp>
        <p:nvSpPr>
          <p:cNvPr id="3" name="Content Placeholder 2">
            <a:extLst>
              <a:ext uri="{FF2B5EF4-FFF2-40B4-BE49-F238E27FC236}">
                <a16:creationId xmlns:a16="http://schemas.microsoft.com/office/drawing/2014/main" id="{979B6121-0A84-9C64-CF75-9D26A43E9291}"/>
              </a:ext>
            </a:extLst>
          </p:cNvPr>
          <p:cNvSpPr>
            <a:spLocks noGrp="1"/>
          </p:cNvSpPr>
          <p:nvPr>
            <p:ph sz="quarter" idx="14"/>
          </p:nvPr>
        </p:nvSpPr>
        <p:spPr>
          <a:xfrm>
            <a:off x="577970" y="1555753"/>
            <a:ext cx="5387401" cy="4444997"/>
          </a:xfrm>
        </p:spPr>
        <p:txBody>
          <a:bodyPr/>
          <a:lstStyle/>
          <a:p>
            <a:pPr marL="0" indent="0">
              <a:buNone/>
            </a:pPr>
            <a:r>
              <a:rPr lang="en-GB" b="1" dirty="0">
                <a:effectLst/>
                <a:latin typeface="Century Gothic" panose="020B0502020202020204" pitchFamily="34" charset="0"/>
              </a:rPr>
              <a:t>Groups</a:t>
            </a:r>
            <a:r>
              <a:rPr lang="en-GB" dirty="0">
                <a:effectLst/>
                <a:latin typeface="Century Gothic" panose="020B0502020202020204" pitchFamily="34" charset="0"/>
              </a:rPr>
              <a:t>:</a:t>
            </a:r>
          </a:p>
          <a:p>
            <a:pPr>
              <a:buFont typeface="Arial" panose="020B0604020202020204" pitchFamily="34" charset="0"/>
              <a:buChar char="•"/>
            </a:pPr>
            <a:r>
              <a:rPr lang="en-GB" dirty="0">
                <a:effectLst/>
                <a:latin typeface="Century Gothic" panose="020B0502020202020204" pitchFamily="34" charset="0"/>
              </a:rPr>
              <a:t>﻿﻿Children 0-16: age, parents education</a:t>
            </a:r>
          </a:p>
          <a:p>
            <a:pPr>
              <a:buFont typeface="Arial" panose="020B0604020202020204" pitchFamily="34" charset="0"/>
              <a:buChar char="•"/>
            </a:pPr>
            <a:r>
              <a:rPr lang="en-GB" dirty="0">
                <a:effectLst/>
                <a:latin typeface="Century Gothic" panose="020B0502020202020204" pitchFamily="34" charset="0"/>
              </a:rPr>
              <a:t>﻿﻿Students 17-25: age, parents </a:t>
            </a:r>
            <a:r>
              <a:rPr lang="en-GB" dirty="0" err="1">
                <a:effectLst/>
                <a:latin typeface="Century Gothic" panose="020B0502020202020204" pitchFamily="34" charset="0"/>
              </a:rPr>
              <a:t>educ</a:t>
            </a:r>
            <a:endParaRPr lang="en-GB" dirty="0">
              <a:effectLst/>
              <a:latin typeface="Century Gothic" panose="020B0502020202020204" pitchFamily="34" charset="0"/>
            </a:endParaRPr>
          </a:p>
          <a:p>
            <a:pPr>
              <a:buFont typeface="Arial" panose="020B0604020202020204" pitchFamily="34" charset="0"/>
              <a:buChar char="•"/>
            </a:pPr>
            <a:r>
              <a:rPr lang="en-GB" dirty="0">
                <a:effectLst/>
                <a:latin typeface="Century Gothic" panose="020B0502020202020204" pitchFamily="34" charset="0"/>
              </a:rPr>
              <a:t>﻿﻿Non-students 17-25: age, sex, own education, family type A</a:t>
            </a:r>
          </a:p>
          <a:p>
            <a:pPr>
              <a:buFont typeface="Arial" panose="020B0604020202020204" pitchFamily="34" charset="0"/>
              <a:buChar char="•"/>
            </a:pPr>
            <a:r>
              <a:rPr lang="en-GB" dirty="0">
                <a:effectLst/>
                <a:latin typeface="Century Gothic" panose="020B0502020202020204" pitchFamily="34" charset="0"/>
              </a:rPr>
              <a:t>﻿﻿Adults 26-59: age, sex, own education, family type A</a:t>
            </a:r>
          </a:p>
          <a:p>
            <a:pPr>
              <a:buFont typeface="Arial" panose="020B0604020202020204" pitchFamily="34" charset="0"/>
              <a:buChar char="•"/>
            </a:pPr>
            <a:r>
              <a:rPr lang="en-GB" dirty="0">
                <a:effectLst/>
                <a:latin typeface="Century Gothic" panose="020B0502020202020204" pitchFamily="34" charset="0"/>
              </a:rPr>
              <a:t>﻿﻿Adults 60+: age, sex, own education, family type B</a:t>
            </a:r>
          </a:p>
          <a:p>
            <a:pPr marL="0" indent="0">
              <a:buNone/>
            </a:pPr>
            <a:endParaRPr lang="en-AT" dirty="0">
              <a:latin typeface="Century Gothic" panose="020B0502020202020204" pitchFamily="34" charset="0"/>
            </a:endParaRPr>
          </a:p>
        </p:txBody>
      </p:sp>
      <p:sp>
        <p:nvSpPr>
          <p:cNvPr id="5" name="Title 4">
            <a:extLst>
              <a:ext uri="{FF2B5EF4-FFF2-40B4-BE49-F238E27FC236}">
                <a16:creationId xmlns:a16="http://schemas.microsoft.com/office/drawing/2014/main" id="{FD3B87B1-42F0-27E9-5007-97FAFE4C3AA1}"/>
              </a:ext>
            </a:extLst>
          </p:cNvPr>
          <p:cNvSpPr>
            <a:spLocks noGrp="1"/>
          </p:cNvSpPr>
          <p:nvPr>
            <p:ph type="title"/>
          </p:nvPr>
        </p:nvSpPr>
        <p:spPr>
          <a:xfrm>
            <a:off x="577970" y="409658"/>
            <a:ext cx="10487378" cy="730429"/>
          </a:xfrm>
        </p:spPr>
        <p:txBody>
          <a:bodyPr/>
          <a:lstStyle/>
          <a:p>
            <a:r>
              <a:rPr lang="en-AT" sz="3600" dirty="0"/>
              <a:t>NTA Groups</a:t>
            </a:r>
          </a:p>
        </p:txBody>
      </p:sp>
      <p:sp>
        <p:nvSpPr>
          <p:cNvPr id="9" name="TextBox 8">
            <a:extLst>
              <a:ext uri="{FF2B5EF4-FFF2-40B4-BE49-F238E27FC236}">
                <a16:creationId xmlns:a16="http://schemas.microsoft.com/office/drawing/2014/main" id="{CE5E8BD3-D333-7F91-FBE8-8D0C4A38E58E}"/>
              </a:ext>
            </a:extLst>
          </p:cNvPr>
          <p:cNvSpPr txBox="1"/>
          <p:nvPr/>
        </p:nvSpPr>
        <p:spPr>
          <a:xfrm>
            <a:off x="6226628" y="1555753"/>
            <a:ext cx="4838245" cy="2246769"/>
          </a:xfrm>
          <a:prstGeom prst="rect">
            <a:avLst/>
          </a:prstGeom>
          <a:noFill/>
        </p:spPr>
        <p:txBody>
          <a:bodyPr wrap="square">
            <a:spAutoFit/>
          </a:bodyPr>
          <a:lstStyle/>
          <a:p>
            <a:r>
              <a:rPr lang="en-GB" sz="2000" b="1" dirty="0">
                <a:effectLst/>
              </a:rPr>
              <a:t>Family types</a:t>
            </a:r>
            <a:r>
              <a:rPr lang="en-GB" sz="2000" dirty="0">
                <a:effectLst/>
              </a:rPr>
              <a:t>:</a:t>
            </a:r>
          </a:p>
          <a:p>
            <a:pPr>
              <a:buFont typeface="Arial" panose="020B0604020202020204" pitchFamily="34" charset="0"/>
              <a:buChar char="•"/>
            </a:pPr>
            <a:endParaRPr lang="en-GB" sz="2000" dirty="0">
              <a:effectLst/>
            </a:endParaRPr>
          </a:p>
          <a:p>
            <a:pPr>
              <a:buFont typeface="Arial" panose="020B0604020202020204" pitchFamily="34" charset="0"/>
              <a:buChar char="•"/>
            </a:pPr>
            <a:r>
              <a:rPr lang="en-GB" sz="2000" dirty="0">
                <a:effectLst/>
              </a:rPr>
              <a:t>﻿﻿ A: 6 types by union status and living with children (&gt;&lt;3)</a:t>
            </a:r>
          </a:p>
          <a:p>
            <a:pPr>
              <a:buFont typeface="Arial" panose="020B0604020202020204" pitchFamily="34" charset="0"/>
              <a:buChar char="•"/>
            </a:pPr>
            <a:endParaRPr lang="en-GB" sz="2000" dirty="0">
              <a:effectLst/>
            </a:endParaRPr>
          </a:p>
          <a:p>
            <a:pPr>
              <a:buFont typeface="Arial" panose="020B0604020202020204" pitchFamily="34" charset="0"/>
              <a:buChar char="•"/>
            </a:pPr>
            <a:r>
              <a:rPr lang="en-GB" sz="2000" dirty="0">
                <a:effectLst/>
              </a:rPr>
              <a:t>﻿﻿ B: 4 types by union status and childlessness</a:t>
            </a:r>
          </a:p>
        </p:txBody>
      </p:sp>
    </p:spTree>
    <p:extLst>
      <p:ext uri="{BB962C8B-B14F-4D97-AF65-F5344CB8AC3E}">
        <p14:creationId xmlns:p14="http://schemas.microsoft.com/office/powerpoint/2010/main" val="400356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649E8B-6F59-E881-EC1E-B47DD7E167B7}"/>
              </a:ext>
            </a:extLst>
          </p:cNvPr>
          <p:cNvSpPr>
            <a:spLocks noGrp="1"/>
          </p:cNvSpPr>
          <p:nvPr>
            <p:ph type="sldNum" sz="quarter" idx="13"/>
          </p:nvPr>
        </p:nvSpPr>
        <p:spPr/>
        <p:txBody>
          <a:bodyPr/>
          <a:lstStyle/>
          <a:p>
            <a:fld id="{C9F91E4A-88BB-4FCF-AFA9-B14D075BD722}" type="slidenum">
              <a:rPr lang="de-AT" smtClean="0"/>
              <a:pPr/>
              <a:t>13</a:t>
            </a:fld>
            <a:endParaRPr lang="de-AT" dirty="0"/>
          </a:p>
        </p:txBody>
      </p:sp>
      <p:sp>
        <p:nvSpPr>
          <p:cNvPr id="3" name="Content Placeholder 2">
            <a:extLst>
              <a:ext uri="{FF2B5EF4-FFF2-40B4-BE49-F238E27FC236}">
                <a16:creationId xmlns:a16="http://schemas.microsoft.com/office/drawing/2014/main" id="{979B6121-0A84-9C64-CF75-9D26A43E9291}"/>
              </a:ext>
            </a:extLst>
          </p:cNvPr>
          <p:cNvSpPr>
            <a:spLocks noGrp="1"/>
          </p:cNvSpPr>
          <p:nvPr>
            <p:ph sz="quarter" idx="14"/>
          </p:nvPr>
        </p:nvSpPr>
        <p:spPr>
          <a:xfrm>
            <a:off x="1127126" y="1555753"/>
            <a:ext cx="10760074" cy="4444997"/>
          </a:xfrm>
        </p:spPr>
        <p:txBody>
          <a:bodyPr>
            <a:normAutofit fontScale="92500" lnSpcReduction="10000"/>
          </a:bodyPr>
          <a:lstStyle/>
          <a:p>
            <a:pPr>
              <a:buFont typeface="Arial" panose="020B0604020202020204" pitchFamily="34" charset="0"/>
              <a:buChar char="•"/>
            </a:pPr>
            <a:r>
              <a:rPr lang="en-GB" dirty="0">
                <a:effectLst/>
                <a:latin typeface="Century Gothic" panose="020B0502020202020204" pitchFamily="34" charset="0"/>
              </a:rPr>
              <a:t>Private Consumption: </a:t>
            </a:r>
            <a:r>
              <a:rPr lang="en-GB" dirty="0" err="1">
                <a:effectLst/>
                <a:latin typeface="Century Gothic" panose="020B0502020202020204" pitchFamily="34" charset="0"/>
              </a:rPr>
              <a:t>Educ</a:t>
            </a:r>
            <a:r>
              <a:rPr lang="en-GB" dirty="0">
                <a:effectLst/>
                <a:latin typeface="Century Gothic" panose="020B0502020202020204" pitchFamily="34" charset="0"/>
              </a:rPr>
              <a:t> (</a:t>
            </a:r>
            <a:r>
              <a:rPr lang="en-GB" b="1" dirty="0">
                <a:effectLst/>
                <a:latin typeface="Century Gothic" panose="020B0502020202020204" pitchFamily="34" charset="0"/>
              </a:rPr>
              <a:t>CFE</a:t>
            </a:r>
            <a:r>
              <a:rPr lang="en-GB" dirty="0">
                <a:effectLst/>
                <a:latin typeface="Century Gothic" panose="020B0502020202020204" pitchFamily="34" charset="0"/>
              </a:rPr>
              <a:t>), Health (</a:t>
            </a:r>
            <a:r>
              <a:rPr lang="en-GB" b="1" dirty="0">
                <a:effectLst/>
                <a:latin typeface="Century Gothic" panose="020B0502020202020204" pitchFamily="34" charset="0"/>
              </a:rPr>
              <a:t>CFH</a:t>
            </a:r>
            <a:r>
              <a:rPr lang="en-GB" dirty="0">
                <a:effectLst/>
                <a:latin typeface="Century Gothic" panose="020B0502020202020204" pitchFamily="34" charset="0"/>
              </a:rPr>
              <a:t>), Other (</a:t>
            </a:r>
            <a:r>
              <a:rPr lang="en-GB" b="1" dirty="0">
                <a:effectLst/>
                <a:latin typeface="Century Gothic" panose="020B0502020202020204" pitchFamily="34" charset="0"/>
              </a:rPr>
              <a:t>CFX</a:t>
            </a:r>
            <a:r>
              <a:rPr lang="en-GB" dirty="0">
                <a:effectLst/>
                <a:latin typeface="Century Gothic" panose="020B0502020202020204" pitchFamily="34" charset="0"/>
              </a:rPr>
              <a:t>)</a:t>
            </a:r>
          </a:p>
          <a:p>
            <a:pPr>
              <a:buFont typeface="Arial" panose="020B0604020202020204" pitchFamily="34" charset="0"/>
              <a:buChar char="•"/>
            </a:pPr>
            <a:r>
              <a:rPr lang="en-GB" dirty="0">
                <a:effectLst/>
                <a:latin typeface="Century Gothic" panose="020B0502020202020204" pitchFamily="34" charset="0"/>
              </a:rPr>
              <a:t>﻿﻿Public Consumption: </a:t>
            </a:r>
            <a:r>
              <a:rPr lang="en-GB" dirty="0" err="1">
                <a:effectLst/>
                <a:latin typeface="Century Gothic" panose="020B0502020202020204" pitchFamily="34" charset="0"/>
              </a:rPr>
              <a:t>Educ</a:t>
            </a:r>
            <a:r>
              <a:rPr lang="en-GB" dirty="0">
                <a:effectLst/>
                <a:latin typeface="Century Gothic" panose="020B0502020202020204" pitchFamily="34" charset="0"/>
              </a:rPr>
              <a:t> (</a:t>
            </a:r>
            <a:r>
              <a:rPr lang="en-GB" b="1" dirty="0">
                <a:effectLst/>
                <a:latin typeface="Century Gothic" panose="020B0502020202020204" pitchFamily="34" charset="0"/>
              </a:rPr>
              <a:t>CGE</a:t>
            </a:r>
            <a:r>
              <a:rPr lang="en-GB" dirty="0">
                <a:effectLst/>
                <a:latin typeface="Century Gothic" panose="020B0502020202020204" pitchFamily="34" charset="0"/>
              </a:rPr>
              <a:t>), Health (</a:t>
            </a:r>
            <a:r>
              <a:rPr lang="en-GB" b="1" dirty="0">
                <a:effectLst/>
                <a:latin typeface="Century Gothic" panose="020B0502020202020204" pitchFamily="34" charset="0"/>
              </a:rPr>
              <a:t>CGH</a:t>
            </a:r>
            <a:r>
              <a:rPr lang="en-GB" dirty="0">
                <a:effectLst/>
                <a:latin typeface="Century Gothic" panose="020B0502020202020204" pitchFamily="34" charset="0"/>
              </a:rPr>
              <a:t>), Other (</a:t>
            </a:r>
            <a:r>
              <a:rPr lang="en-GB" b="1" dirty="0">
                <a:effectLst/>
                <a:latin typeface="Century Gothic" panose="020B0502020202020204" pitchFamily="34" charset="0"/>
              </a:rPr>
              <a:t>CGX</a:t>
            </a:r>
            <a:r>
              <a:rPr lang="en-GB" dirty="0">
                <a:effectLst/>
                <a:latin typeface="Century Gothic" panose="020B0502020202020204" pitchFamily="34" charset="0"/>
              </a:rPr>
              <a:t>)</a:t>
            </a:r>
          </a:p>
          <a:p>
            <a:pPr>
              <a:buFont typeface="Arial" panose="020B0604020202020204" pitchFamily="34" charset="0"/>
              <a:buChar char="•"/>
            </a:pPr>
            <a:r>
              <a:rPr lang="en-GB" dirty="0">
                <a:effectLst/>
                <a:latin typeface="Century Gothic" panose="020B0502020202020204" pitchFamily="34" charset="0"/>
              </a:rPr>
              <a:t>﻿﻿Public Transfers Inflows: Pensions (</a:t>
            </a:r>
            <a:r>
              <a:rPr lang="en-GB" b="1" dirty="0">
                <a:effectLst/>
                <a:latin typeface="Century Gothic" panose="020B0502020202020204" pitchFamily="34" charset="0"/>
              </a:rPr>
              <a:t>TGSOAI</a:t>
            </a:r>
            <a:r>
              <a:rPr lang="en-GB" dirty="0">
                <a:effectLst/>
                <a:latin typeface="Century Gothic" panose="020B0502020202020204" pitchFamily="34" charset="0"/>
              </a:rPr>
              <a:t>), Other Cash (</a:t>
            </a:r>
            <a:r>
              <a:rPr lang="en-GB" b="1" dirty="0">
                <a:effectLst/>
                <a:latin typeface="Century Gothic" panose="020B0502020202020204" pitchFamily="34" charset="0"/>
              </a:rPr>
              <a:t>TGXCI</a:t>
            </a:r>
            <a:r>
              <a:rPr lang="en-GB" dirty="0">
                <a:effectLst/>
                <a:latin typeface="Century Gothic" panose="020B0502020202020204" pitchFamily="34" charset="0"/>
              </a:rPr>
              <a:t>), Other In-Kind (</a:t>
            </a:r>
            <a:r>
              <a:rPr lang="en-GB" b="1" dirty="0">
                <a:effectLst/>
                <a:latin typeface="Century Gothic" panose="020B0502020202020204" pitchFamily="34" charset="0"/>
              </a:rPr>
              <a:t>TGXII</a:t>
            </a:r>
            <a:r>
              <a:rPr lang="en-GB" dirty="0">
                <a:effectLst/>
                <a:latin typeface="Century Gothic" panose="020B0502020202020204" pitchFamily="34" charset="0"/>
              </a:rPr>
              <a:t>), Education (</a:t>
            </a:r>
            <a:r>
              <a:rPr lang="en-GB" b="1" dirty="0">
                <a:effectLst/>
                <a:latin typeface="Century Gothic" panose="020B0502020202020204" pitchFamily="34" charset="0"/>
              </a:rPr>
              <a:t>TGEI</a:t>
            </a:r>
            <a:r>
              <a:rPr lang="en-GB" dirty="0">
                <a:effectLst/>
                <a:latin typeface="Century Gothic" panose="020B0502020202020204" pitchFamily="34" charset="0"/>
              </a:rPr>
              <a:t>), Health (</a:t>
            </a:r>
            <a:r>
              <a:rPr lang="en-GB" b="1" dirty="0">
                <a:effectLst/>
                <a:latin typeface="Century Gothic" panose="020B0502020202020204" pitchFamily="34" charset="0"/>
              </a:rPr>
              <a:t>TGHI</a:t>
            </a:r>
            <a:r>
              <a:rPr lang="en-GB" dirty="0">
                <a:effectLst/>
                <a:latin typeface="Century Gothic" panose="020B0502020202020204" pitchFamily="34" charset="0"/>
              </a:rPr>
              <a:t>)</a:t>
            </a:r>
          </a:p>
          <a:p>
            <a:pPr>
              <a:buFont typeface="Arial" panose="020B0604020202020204" pitchFamily="34" charset="0"/>
              <a:buChar char="•"/>
            </a:pPr>
            <a:r>
              <a:rPr lang="en-GB" dirty="0">
                <a:effectLst/>
                <a:latin typeface="Century Gothic" panose="020B0502020202020204" pitchFamily="34" charset="0"/>
              </a:rPr>
              <a:t>﻿﻿Public Transfers Outflows (</a:t>
            </a:r>
            <a:r>
              <a:rPr lang="en-GB" b="1" dirty="0">
                <a:effectLst/>
                <a:latin typeface="Century Gothic" panose="020B0502020202020204" pitchFamily="34" charset="0"/>
              </a:rPr>
              <a:t>TGO</a:t>
            </a:r>
            <a:r>
              <a:rPr lang="en-GB" dirty="0">
                <a:effectLst/>
                <a:latin typeface="Century Gothic" panose="020B0502020202020204" pitchFamily="34" charset="0"/>
              </a:rPr>
              <a:t>)</a:t>
            </a:r>
          </a:p>
          <a:p>
            <a:pPr>
              <a:buFont typeface="Arial" panose="020B0604020202020204" pitchFamily="34" charset="0"/>
              <a:buChar char="•"/>
            </a:pPr>
            <a:r>
              <a:rPr lang="en-GB" dirty="0">
                <a:effectLst/>
                <a:latin typeface="Century Gothic" panose="020B0502020202020204" pitchFamily="34" charset="0"/>
              </a:rPr>
              <a:t>﻿﻿Net Interhousehold Transfers (</a:t>
            </a:r>
            <a:r>
              <a:rPr lang="en-GB" b="1" dirty="0">
                <a:effectLst/>
                <a:latin typeface="Century Gothic" panose="020B0502020202020204" pitchFamily="34" charset="0"/>
              </a:rPr>
              <a:t>TFB</a:t>
            </a:r>
            <a:r>
              <a:rPr lang="en-GB" dirty="0">
                <a:effectLst/>
                <a:latin typeface="Century Gothic" panose="020B0502020202020204" pitchFamily="34" charset="0"/>
              </a:rPr>
              <a:t>)</a:t>
            </a:r>
          </a:p>
          <a:p>
            <a:pPr>
              <a:buFont typeface="Arial" panose="020B0604020202020204" pitchFamily="34" charset="0"/>
              <a:buChar char="•"/>
            </a:pPr>
            <a:r>
              <a:rPr lang="en-GB" sz="2000" dirty="0">
                <a:effectLst/>
              </a:rPr>
              <a:t>﻿ Intrahousehold Transfers (</a:t>
            </a:r>
            <a:r>
              <a:rPr lang="en-GB" sz="2000" b="1" dirty="0">
                <a:effectLst/>
              </a:rPr>
              <a:t>TFW</a:t>
            </a:r>
            <a:r>
              <a:rPr lang="en-GB" sz="2000" dirty="0">
                <a:effectLst/>
              </a:rPr>
              <a:t>)</a:t>
            </a:r>
          </a:p>
          <a:p>
            <a:pPr>
              <a:buFont typeface="Arial" panose="020B0604020202020204" pitchFamily="34" charset="0"/>
              <a:buChar char="•"/>
            </a:pPr>
            <a:r>
              <a:rPr lang="en-GB" sz="2000" dirty="0">
                <a:effectLst/>
              </a:rPr>
              <a:t>﻿﻿ Private Saving (</a:t>
            </a:r>
            <a:r>
              <a:rPr lang="en-GB" sz="2000" b="1" dirty="0">
                <a:effectLst/>
              </a:rPr>
              <a:t>SF</a:t>
            </a:r>
            <a:r>
              <a:rPr lang="en-GB" sz="2000" dirty="0">
                <a:effectLst/>
              </a:rPr>
              <a:t>)</a:t>
            </a:r>
          </a:p>
          <a:p>
            <a:pPr>
              <a:buFont typeface="Arial" panose="020B0604020202020204" pitchFamily="34" charset="0"/>
              <a:buChar char="•"/>
            </a:pPr>
            <a:r>
              <a:rPr lang="en-GB" sz="2000" dirty="0">
                <a:effectLst/>
              </a:rPr>
              <a:t>﻿﻿ Public Saving (</a:t>
            </a:r>
            <a:r>
              <a:rPr lang="en-GB" sz="2000" b="1" dirty="0">
                <a:effectLst/>
              </a:rPr>
              <a:t>SG</a:t>
            </a:r>
            <a:r>
              <a:rPr lang="en-GB" sz="2000" dirty="0">
                <a:effectLst/>
              </a:rPr>
              <a:t>)</a:t>
            </a:r>
          </a:p>
          <a:p>
            <a:pPr>
              <a:buFont typeface="Arial" panose="020B0604020202020204" pitchFamily="34" charset="0"/>
              <a:buChar char="•"/>
            </a:pPr>
            <a:r>
              <a:rPr lang="en-GB" sz="2000" dirty="0">
                <a:effectLst/>
              </a:rPr>
              <a:t>﻿﻿ </a:t>
            </a:r>
            <a:r>
              <a:rPr lang="en-GB" sz="2000" dirty="0" err="1">
                <a:effectLst/>
              </a:rPr>
              <a:t>Labor</a:t>
            </a:r>
            <a:r>
              <a:rPr lang="en-GB" sz="2000" dirty="0">
                <a:effectLst/>
              </a:rPr>
              <a:t> Income (</a:t>
            </a:r>
            <a:r>
              <a:rPr lang="en-GB" sz="2000" b="1" dirty="0">
                <a:effectLst/>
              </a:rPr>
              <a:t>LY</a:t>
            </a:r>
            <a:r>
              <a:rPr lang="en-GB" sz="2000" dirty="0">
                <a:effectLst/>
              </a:rPr>
              <a:t>)</a:t>
            </a:r>
          </a:p>
          <a:p>
            <a:pPr>
              <a:buFont typeface="Arial" panose="020B0604020202020204" pitchFamily="34" charset="0"/>
              <a:buChar char="•"/>
            </a:pPr>
            <a:r>
              <a:rPr lang="en-GB" sz="2000" dirty="0">
                <a:effectLst/>
              </a:rPr>
              <a:t>﻿﻿ Private Asset Income (</a:t>
            </a:r>
            <a:r>
              <a:rPr lang="en-GB" sz="2000" b="1" dirty="0">
                <a:effectLst/>
              </a:rPr>
              <a:t>YAF</a:t>
            </a:r>
            <a:r>
              <a:rPr lang="en-GB" sz="2000" dirty="0">
                <a:effectLst/>
              </a:rPr>
              <a:t>)</a:t>
            </a:r>
          </a:p>
          <a:p>
            <a:pPr>
              <a:buFont typeface="Arial" panose="020B0604020202020204" pitchFamily="34" charset="0"/>
              <a:buChar char="•"/>
            </a:pPr>
            <a:r>
              <a:rPr lang="en-GB" sz="2000" dirty="0">
                <a:effectLst/>
              </a:rPr>
              <a:t>﻿﻿ Public Asset Income (</a:t>
            </a:r>
            <a:r>
              <a:rPr lang="en-GB" sz="2000" b="1" dirty="0">
                <a:effectLst/>
              </a:rPr>
              <a:t>YAG</a:t>
            </a:r>
            <a:r>
              <a:rPr lang="en-GB" sz="2000" dirty="0">
                <a:effectLst/>
              </a:rPr>
              <a:t>)</a:t>
            </a:r>
          </a:p>
          <a:p>
            <a:pPr>
              <a:buFont typeface="Arial" panose="020B0604020202020204" pitchFamily="34" charset="0"/>
              <a:buChar char="•"/>
            </a:pPr>
            <a:endParaRPr lang="en-GB" dirty="0">
              <a:effectLst/>
              <a:latin typeface="Century Gothic" panose="020B0502020202020204" pitchFamily="34" charset="0"/>
            </a:endParaRPr>
          </a:p>
          <a:p>
            <a:endParaRPr lang="en-AT" dirty="0">
              <a:latin typeface="Century Gothic" panose="020B0502020202020204" pitchFamily="34" charset="0"/>
            </a:endParaRPr>
          </a:p>
        </p:txBody>
      </p:sp>
      <p:sp>
        <p:nvSpPr>
          <p:cNvPr id="5" name="Title 4">
            <a:extLst>
              <a:ext uri="{FF2B5EF4-FFF2-40B4-BE49-F238E27FC236}">
                <a16:creationId xmlns:a16="http://schemas.microsoft.com/office/drawing/2014/main" id="{FD3B87B1-42F0-27E9-5007-97FAFE4C3AA1}"/>
              </a:ext>
            </a:extLst>
          </p:cNvPr>
          <p:cNvSpPr>
            <a:spLocks noGrp="1"/>
          </p:cNvSpPr>
          <p:nvPr>
            <p:ph type="title"/>
          </p:nvPr>
        </p:nvSpPr>
        <p:spPr/>
        <p:txBody>
          <a:bodyPr/>
          <a:lstStyle/>
          <a:p>
            <a:r>
              <a:rPr lang="en-AT" sz="3600" dirty="0"/>
              <a:t>NTA Variables</a:t>
            </a:r>
          </a:p>
        </p:txBody>
      </p:sp>
    </p:spTree>
    <p:extLst>
      <p:ext uri="{BB962C8B-B14F-4D97-AF65-F5344CB8AC3E}">
        <p14:creationId xmlns:p14="http://schemas.microsoft.com/office/powerpoint/2010/main" val="90694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A31AD82-E4AA-4123-A4DB-615E123B7C1C}"/>
              </a:ext>
            </a:extLst>
          </p:cNvPr>
          <p:cNvSpPr>
            <a:spLocks noGrp="1"/>
          </p:cNvSpPr>
          <p:nvPr>
            <p:ph type="sldNum" sz="quarter" idx="13"/>
          </p:nvPr>
        </p:nvSpPr>
        <p:spPr/>
        <p:txBody>
          <a:bodyPr/>
          <a:lstStyle/>
          <a:p>
            <a:fld id="{C9F91E4A-88BB-4FCF-AFA9-B14D075BD722}" type="slidenum">
              <a:rPr lang="de-AT" smtClean="0"/>
              <a:pPr/>
              <a:t>14</a:t>
            </a:fld>
            <a:endParaRPr lang="de-AT" dirty="0"/>
          </a:p>
        </p:txBody>
      </p:sp>
      <p:sp>
        <p:nvSpPr>
          <p:cNvPr id="4" name="Titel 3">
            <a:extLst>
              <a:ext uri="{FF2B5EF4-FFF2-40B4-BE49-F238E27FC236}">
                <a16:creationId xmlns:a16="http://schemas.microsoft.com/office/drawing/2014/main" id="{6F04680A-ACF3-4766-981B-888736DA4C69}"/>
              </a:ext>
            </a:extLst>
          </p:cNvPr>
          <p:cNvSpPr>
            <a:spLocks noGrp="1"/>
          </p:cNvSpPr>
          <p:nvPr>
            <p:ph type="title"/>
          </p:nvPr>
        </p:nvSpPr>
        <p:spPr/>
        <p:txBody>
          <a:bodyPr/>
          <a:lstStyle/>
          <a:p>
            <a:r>
              <a:rPr lang="de-DE" dirty="0"/>
              <a:t>NTA </a:t>
            </a:r>
            <a:r>
              <a:rPr lang="de-DE" dirty="0" err="1"/>
              <a:t>Profiles</a:t>
            </a:r>
            <a:r>
              <a:rPr lang="de-DE" dirty="0"/>
              <a:t> (1)</a:t>
            </a:r>
            <a:endParaRPr lang="de-AT" dirty="0"/>
          </a:p>
        </p:txBody>
      </p:sp>
      <p:graphicFrame>
        <p:nvGraphicFramePr>
          <p:cNvPr id="21" name="Chart 2">
            <a:extLst>
              <a:ext uri="{FF2B5EF4-FFF2-40B4-BE49-F238E27FC236}">
                <a16:creationId xmlns:a16="http://schemas.microsoft.com/office/drawing/2014/main" id="{DE3D8099-A6C3-40FD-B478-4E726E644D3F}"/>
              </a:ext>
            </a:extLst>
          </p:cNvPr>
          <p:cNvGraphicFramePr>
            <a:graphicFrameLocks/>
          </p:cNvGraphicFramePr>
          <p:nvPr>
            <p:extLst>
              <p:ext uri="{D42A27DB-BD31-4B8C-83A1-F6EECF244321}">
                <p14:modId xmlns:p14="http://schemas.microsoft.com/office/powerpoint/2010/main" val="1900555790"/>
              </p:ext>
            </p:extLst>
          </p:nvPr>
        </p:nvGraphicFramePr>
        <p:xfrm>
          <a:off x="5960314" y="1523140"/>
          <a:ext cx="4267200"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3">
            <a:extLst>
              <a:ext uri="{FF2B5EF4-FFF2-40B4-BE49-F238E27FC236}">
                <a16:creationId xmlns:a16="http://schemas.microsoft.com/office/drawing/2014/main" id="{AB28C4EA-8145-4A0B-A2BB-B0D00110021C}"/>
              </a:ext>
            </a:extLst>
          </p:cNvPr>
          <p:cNvGraphicFramePr>
            <a:graphicFrameLocks/>
          </p:cNvGraphicFramePr>
          <p:nvPr>
            <p:extLst>
              <p:ext uri="{D42A27DB-BD31-4B8C-83A1-F6EECF244321}">
                <p14:modId xmlns:p14="http://schemas.microsoft.com/office/powerpoint/2010/main" val="968205335"/>
              </p:ext>
            </p:extLst>
          </p:nvPr>
        </p:nvGraphicFramePr>
        <p:xfrm>
          <a:off x="1693114" y="1523140"/>
          <a:ext cx="4267200"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2674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F0966A8-B906-4DA0-8ACA-9D2FE4DC5896}"/>
              </a:ext>
            </a:extLst>
          </p:cNvPr>
          <p:cNvSpPr>
            <a:spLocks noGrp="1"/>
          </p:cNvSpPr>
          <p:nvPr>
            <p:ph type="sldNum" sz="quarter" idx="13"/>
          </p:nvPr>
        </p:nvSpPr>
        <p:spPr/>
        <p:txBody>
          <a:bodyPr/>
          <a:lstStyle/>
          <a:p>
            <a:fld id="{C9F91E4A-88BB-4FCF-AFA9-B14D075BD722}" type="slidenum">
              <a:rPr lang="de-AT" smtClean="0"/>
              <a:pPr/>
              <a:t>15</a:t>
            </a:fld>
            <a:endParaRPr lang="de-AT" dirty="0"/>
          </a:p>
        </p:txBody>
      </p:sp>
      <p:sp>
        <p:nvSpPr>
          <p:cNvPr id="4" name="Titel 3">
            <a:extLst>
              <a:ext uri="{FF2B5EF4-FFF2-40B4-BE49-F238E27FC236}">
                <a16:creationId xmlns:a16="http://schemas.microsoft.com/office/drawing/2014/main" id="{D62C8181-2927-4CBA-8943-23E900412979}"/>
              </a:ext>
            </a:extLst>
          </p:cNvPr>
          <p:cNvSpPr>
            <a:spLocks noGrp="1"/>
          </p:cNvSpPr>
          <p:nvPr>
            <p:ph type="title"/>
          </p:nvPr>
        </p:nvSpPr>
        <p:spPr/>
        <p:txBody>
          <a:bodyPr/>
          <a:lstStyle/>
          <a:p>
            <a:r>
              <a:rPr lang="de-DE" dirty="0"/>
              <a:t>NTA </a:t>
            </a:r>
            <a:r>
              <a:rPr lang="de-DE" dirty="0" err="1"/>
              <a:t>Profiles</a:t>
            </a:r>
            <a:r>
              <a:rPr lang="de-DE" dirty="0"/>
              <a:t> (2)</a:t>
            </a:r>
            <a:endParaRPr lang="de-AT" dirty="0"/>
          </a:p>
        </p:txBody>
      </p:sp>
      <p:graphicFrame>
        <p:nvGraphicFramePr>
          <p:cNvPr id="5" name="Chart 2">
            <a:extLst>
              <a:ext uri="{FF2B5EF4-FFF2-40B4-BE49-F238E27FC236}">
                <a16:creationId xmlns:a16="http://schemas.microsoft.com/office/drawing/2014/main" id="{C6987AD5-C744-49D5-BC58-802955E079F8}"/>
              </a:ext>
            </a:extLst>
          </p:cNvPr>
          <p:cNvGraphicFramePr>
            <a:graphicFrameLocks/>
          </p:cNvGraphicFramePr>
          <p:nvPr>
            <p:extLst>
              <p:ext uri="{D42A27DB-BD31-4B8C-83A1-F6EECF244321}">
                <p14:modId xmlns:p14="http://schemas.microsoft.com/office/powerpoint/2010/main" val="2637870587"/>
              </p:ext>
            </p:extLst>
          </p:nvPr>
        </p:nvGraphicFramePr>
        <p:xfrm>
          <a:off x="5806932" y="1544506"/>
          <a:ext cx="4267200" cy="4543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3">
            <a:extLst>
              <a:ext uri="{FF2B5EF4-FFF2-40B4-BE49-F238E27FC236}">
                <a16:creationId xmlns:a16="http://schemas.microsoft.com/office/drawing/2014/main" id="{0D7D6A68-0846-417D-BCD4-6EAF3292F12B}"/>
              </a:ext>
            </a:extLst>
          </p:cNvPr>
          <p:cNvGraphicFramePr>
            <a:graphicFrameLocks/>
          </p:cNvGraphicFramePr>
          <p:nvPr>
            <p:extLst>
              <p:ext uri="{D42A27DB-BD31-4B8C-83A1-F6EECF244321}">
                <p14:modId xmlns:p14="http://schemas.microsoft.com/office/powerpoint/2010/main" val="341822560"/>
              </p:ext>
            </p:extLst>
          </p:nvPr>
        </p:nvGraphicFramePr>
        <p:xfrm>
          <a:off x="1539732" y="1544506"/>
          <a:ext cx="4267200" cy="4543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336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C03873F-1AA1-483E-BCCC-4CA200268020}"/>
              </a:ext>
            </a:extLst>
          </p:cNvPr>
          <p:cNvSpPr>
            <a:spLocks noGrp="1"/>
          </p:cNvSpPr>
          <p:nvPr>
            <p:ph type="sldNum" sz="quarter" idx="13"/>
          </p:nvPr>
        </p:nvSpPr>
        <p:spPr/>
        <p:txBody>
          <a:bodyPr/>
          <a:lstStyle/>
          <a:p>
            <a:fld id="{C9F91E4A-88BB-4FCF-AFA9-B14D075BD722}" type="slidenum">
              <a:rPr lang="de-AT" smtClean="0"/>
              <a:pPr/>
              <a:t>16</a:t>
            </a:fld>
            <a:endParaRPr lang="de-AT" dirty="0"/>
          </a:p>
        </p:txBody>
      </p:sp>
      <p:sp>
        <p:nvSpPr>
          <p:cNvPr id="4" name="Titel 3">
            <a:extLst>
              <a:ext uri="{FF2B5EF4-FFF2-40B4-BE49-F238E27FC236}">
                <a16:creationId xmlns:a16="http://schemas.microsoft.com/office/drawing/2014/main" id="{4769291A-8EA6-47AE-8A90-62CA6A1D1130}"/>
              </a:ext>
            </a:extLst>
          </p:cNvPr>
          <p:cNvSpPr>
            <a:spLocks noGrp="1"/>
          </p:cNvSpPr>
          <p:nvPr>
            <p:ph type="title"/>
          </p:nvPr>
        </p:nvSpPr>
        <p:spPr/>
        <p:txBody>
          <a:bodyPr/>
          <a:lstStyle/>
          <a:p>
            <a:r>
              <a:rPr lang="en-US" sz="3600" dirty="0"/>
              <a:t>Support Ratios</a:t>
            </a:r>
            <a:endParaRPr lang="en-US" dirty="0"/>
          </a:p>
        </p:txBody>
      </p:sp>
      <p:pic>
        <p:nvPicPr>
          <p:cNvPr id="7" name="Picture 6">
            <a:extLst>
              <a:ext uri="{FF2B5EF4-FFF2-40B4-BE49-F238E27FC236}">
                <a16:creationId xmlns:a16="http://schemas.microsoft.com/office/drawing/2014/main" id="{E64464EB-9E54-8038-09A4-53959506E7C7}"/>
              </a:ext>
            </a:extLst>
          </p:cNvPr>
          <p:cNvPicPr>
            <a:picLocks noChangeAspect="1"/>
          </p:cNvPicPr>
          <p:nvPr/>
        </p:nvPicPr>
        <p:blipFill>
          <a:blip r:embed="rId3"/>
          <a:stretch>
            <a:fillRect/>
          </a:stretch>
        </p:blipFill>
        <p:spPr>
          <a:xfrm>
            <a:off x="1075509" y="1258726"/>
            <a:ext cx="10040982" cy="4840150"/>
          </a:xfrm>
          <a:prstGeom prst="rect">
            <a:avLst/>
          </a:prstGeom>
        </p:spPr>
      </p:pic>
    </p:spTree>
    <p:extLst>
      <p:ext uri="{BB962C8B-B14F-4D97-AF65-F5344CB8AC3E}">
        <p14:creationId xmlns:p14="http://schemas.microsoft.com/office/powerpoint/2010/main" val="880169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C03873F-1AA1-483E-BCCC-4CA200268020}"/>
              </a:ext>
            </a:extLst>
          </p:cNvPr>
          <p:cNvSpPr>
            <a:spLocks noGrp="1"/>
          </p:cNvSpPr>
          <p:nvPr>
            <p:ph type="sldNum" sz="quarter" idx="13"/>
          </p:nvPr>
        </p:nvSpPr>
        <p:spPr/>
        <p:txBody>
          <a:bodyPr/>
          <a:lstStyle/>
          <a:p>
            <a:fld id="{C9F91E4A-88BB-4FCF-AFA9-B14D075BD722}" type="slidenum">
              <a:rPr lang="de-AT" smtClean="0"/>
              <a:pPr/>
              <a:t>17</a:t>
            </a:fld>
            <a:endParaRPr lang="de-AT" dirty="0"/>
          </a:p>
        </p:txBody>
      </p:sp>
      <p:sp>
        <p:nvSpPr>
          <p:cNvPr id="4" name="Titel 3">
            <a:extLst>
              <a:ext uri="{FF2B5EF4-FFF2-40B4-BE49-F238E27FC236}">
                <a16:creationId xmlns:a16="http://schemas.microsoft.com/office/drawing/2014/main" id="{4769291A-8EA6-47AE-8A90-62CA6A1D1130}"/>
              </a:ext>
            </a:extLst>
          </p:cNvPr>
          <p:cNvSpPr>
            <a:spLocks noGrp="1"/>
          </p:cNvSpPr>
          <p:nvPr>
            <p:ph type="title"/>
          </p:nvPr>
        </p:nvSpPr>
        <p:spPr/>
        <p:txBody>
          <a:bodyPr/>
          <a:lstStyle/>
          <a:p>
            <a:r>
              <a:rPr lang="en-US" sz="3600" dirty="0"/>
              <a:t>Support Ratios</a:t>
            </a:r>
            <a:endParaRPr lang="en-US" dirty="0"/>
          </a:p>
        </p:txBody>
      </p:sp>
      <p:pic>
        <p:nvPicPr>
          <p:cNvPr id="3" name="Picture 2">
            <a:extLst>
              <a:ext uri="{FF2B5EF4-FFF2-40B4-BE49-F238E27FC236}">
                <a16:creationId xmlns:a16="http://schemas.microsoft.com/office/drawing/2014/main" id="{D59C7549-0085-E764-C7B4-F4ABC764F4BC}"/>
              </a:ext>
            </a:extLst>
          </p:cNvPr>
          <p:cNvPicPr>
            <a:picLocks noChangeAspect="1"/>
          </p:cNvPicPr>
          <p:nvPr/>
        </p:nvPicPr>
        <p:blipFill>
          <a:blip r:embed="rId3"/>
          <a:stretch>
            <a:fillRect/>
          </a:stretch>
        </p:blipFill>
        <p:spPr>
          <a:xfrm>
            <a:off x="1088969" y="1220685"/>
            <a:ext cx="10051511" cy="5121925"/>
          </a:xfrm>
          <a:prstGeom prst="rect">
            <a:avLst/>
          </a:prstGeom>
        </p:spPr>
      </p:pic>
    </p:spTree>
    <p:extLst>
      <p:ext uri="{BB962C8B-B14F-4D97-AF65-F5344CB8AC3E}">
        <p14:creationId xmlns:p14="http://schemas.microsoft.com/office/powerpoint/2010/main" val="3357085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C03873F-1AA1-483E-BCCC-4CA200268020}"/>
              </a:ext>
            </a:extLst>
          </p:cNvPr>
          <p:cNvSpPr>
            <a:spLocks noGrp="1"/>
          </p:cNvSpPr>
          <p:nvPr>
            <p:ph type="sldNum" sz="quarter" idx="13"/>
          </p:nvPr>
        </p:nvSpPr>
        <p:spPr/>
        <p:txBody>
          <a:bodyPr/>
          <a:lstStyle/>
          <a:p>
            <a:fld id="{C9F91E4A-88BB-4FCF-AFA9-B14D075BD722}" type="slidenum">
              <a:rPr lang="de-AT" smtClean="0"/>
              <a:pPr/>
              <a:t>18</a:t>
            </a:fld>
            <a:endParaRPr lang="de-AT" dirty="0"/>
          </a:p>
        </p:txBody>
      </p:sp>
      <p:sp>
        <p:nvSpPr>
          <p:cNvPr id="3" name="Inhaltsplatzhalter 2">
            <a:extLst>
              <a:ext uri="{FF2B5EF4-FFF2-40B4-BE49-F238E27FC236}">
                <a16:creationId xmlns:a16="http://schemas.microsoft.com/office/drawing/2014/main" id="{65CD7ADC-811D-49C8-9C3F-BCAEB8270A56}"/>
              </a:ext>
            </a:extLst>
          </p:cNvPr>
          <p:cNvSpPr>
            <a:spLocks noGrp="1"/>
          </p:cNvSpPr>
          <p:nvPr>
            <p:ph sz="quarter" idx="14"/>
          </p:nvPr>
        </p:nvSpPr>
        <p:spPr>
          <a:xfrm>
            <a:off x="368002" y="1561381"/>
            <a:ext cx="3401742" cy="4444997"/>
          </a:xfrm>
        </p:spPr>
        <p:txBody>
          <a:bodyPr>
            <a:noAutofit/>
          </a:bodyPr>
          <a:lstStyle/>
          <a:p>
            <a:r>
              <a:rPr lang="en-US" sz="2400" dirty="0"/>
              <a:t>Net present value of private and public transfers in relation to the present value of employment income</a:t>
            </a:r>
          </a:p>
          <a:p>
            <a:r>
              <a:rPr lang="en-US" sz="2400" dirty="0"/>
              <a:t>Scenario: 1.5% Growth, Discount factor 3%, balanced budgets</a:t>
            </a:r>
          </a:p>
          <a:p>
            <a:endParaRPr lang="en-US" sz="2200" dirty="0"/>
          </a:p>
        </p:txBody>
      </p:sp>
      <p:sp>
        <p:nvSpPr>
          <p:cNvPr id="4" name="Titel 3">
            <a:extLst>
              <a:ext uri="{FF2B5EF4-FFF2-40B4-BE49-F238E27FC236}">
                <a16:creationId xmlns:a16="http://schemas.microsoft.com/office/drawing/2014/main" id="{4769291A-8EA6-47AE-8A90-62CA6A1D1130}"/>
              </a:ext>
            </a:extLst>
          </p:cNvPr>
          <p:cNvSpPr>
            <a:spLocks noGrp="1"/>
          </p:cNvSpPr>
          <p:nvPr>
            <p:ph type="title"/>
          </p:nvPr>
        </p:nvSpPr>
        <p:spPr>
          <a:xfrm>
            <a:off x="448574" y="427356"/>
            <a:ext cx="10616301" cy="730429"/>
          </a:xfrm>
        </p:spPr>
        <p:txBody>
          <a:bodyPr/>
          <a:lstStyle/>
          <a:p>
            <a:r>
              <a:rPr lang="en-US" sz="3600" dirty="0"/>
              <a:t>Generational accounting</a:t>
            </a:r>
            <a:endParaRPr lang="en-US" dirty="0"/>
          </a:p>
        </p:txBody>
      </p:sp>
      <p:graphicFrame>
        <p:nvGraphicFramePr>
          <p:cNvPr id="7" name="Chart 2">
            <a:extLst>
              <a:ext uri="{FF2B5EF4-FFF2-40B4-BE49-F238E27FC236}">
                <a16:creationId xmlns:a16="http://schemas.microsoft.com/office/drawing/2014/main" id="{7B1D508B-3280-400B-98FB-9B1FC8FAEC01}"/>
              </a:ext>
            </a:extLst>
          </p:cNvPr>
          <p:cNvGraphicFramePr>
            <a:graphicFrameLocks/>
          </p:cNvGraphicFramePr>
          <p:nvPr>
            <p:extLst>
              <p:ext uri="{D42A27DB-BD31-4B8C-83A1-F6EECF244321}">
                <p14:modId xmlns:p14="http://schemas.microsoft.com/office/powerpoint/2010/main" val="880812194"/>
              </p:ext>
            </p:extLst>
          </p:nvPr>
        </p:nvGraphicFramePr>
        <p:xfrm>
          <a:off x="4038913" y="1337094"/>
          <a:ext cx="7908671" cy="4779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4963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C03873F-1AA1-483E-BCCC-4CA200268020}"/>
              </a:ext>
            </a:extLst>
          </p:cNvPr>
          <p:cNvSpPr>
            <a:spLocks noGrp="1"/>
          </p:cNvSpPr>
          <p:nvPr>
            <p:ph type="sldNum" sz="quarter" idx="13"/>
          </p:nvPr>
        </p:nvSpPr>
        <p:spPr/>
        <p:txBody>
          <a:bodyPr/>
          <a:lstStyle/>
          <a:p>
            <a:fld id="{C9F91E4A-88BB-4FCF-AFA9-B14D075BD722}" type="slidenum">
              <a:rPr lang="de-AT" smtClean="0"/>
              <a:pPr/>
              <a:t>19</a:t>
            </a:fld>
            <a:endParaRPr lang="de-AT" dirty="0"/>
          </a:p>
        </p:txBody>
      </p:sp>
      <p:sp>
        <p:nvSpPr>
          <p:cNvPr id="4" name="Titel 3">
            <a:extLst>
              <a:ext uri="{FF2B5EF4-FFF2-40B4-BE49-F238E27FC236}">
                <a16:creationId xmlns:a16="http://schemas.microsoft.com/office/drawing/2014/main" id="{4769291A-8EA6-47AE-8A90-62CA6A1D1130}"/>
              </a:ext>
            </a:extLst>
          </p:cNvPr>
          <p:cNvSpPr>
            <a:spLocks noGrp="1"/>
          </p:cNvSpPr>
          <p:nvPr>
            <p:ph type="title"/>
          </p:nvPr>
        </p:nvSpPr>
        <p:spPr>
          <a:xfrm>
            <a:off x="448574" y="427356"/>
            <a:ext cx="11559396" cy="730429"/>
          </a:xfrm>
        </p:spPr>
        <p:txBody>
          <a:bodyPr/>
          <a:lstStyle/>
          <a:p>
            <a:r>
              <a:rPr lang="en-US" sz="3600" dirty="0"/>
              <a:t>LFP rates Italy – Ageing Report vs. microWELT</a:t>
            </a:r>
            <a:endParaRPr lang="en-US" dirty="0"/>
          </a:p>
        </p:txBody>
      </p:sp>
      <p:pic>
        <p:nvPicPr>
          <p:cNvPr id="11" name="Picture 10">
            <a:extLst>
              <a:ext uri="{FF2B5EF4-FFF2-40B4-BE49-F238E27FC236}">
                <a16:creationId xmlns:a16="http://schemas.microsoft.com/office/drawing/2014/main" id="{A2BBB82E-62FF-F97F-1254-D9FC30532881}"/>
              </a:ext>
            </a:extLst>
          </p:cNvPr>
          <p:cNvPicPr>
            <a:picLocks noChangeAspect="1"/>
          </p:cNvPicPr>
          <p:nvPr/>
        </p:nvPicPr>
        <p:blipFill>
          <a:blip r:embed="rId3"/>
          <a:stretch>
            <a:fillRect/>
          </a:stretch>
        </p:blipFill>
        <p:spPr>
          <a:xfrm>
            <a:off x="328363" y="1327124"/>
            <a:ext cx="9117565" cy="5530876"/>
          </a:xfrm>
          <a:prstGeom prst="rect">
            <a:avLst/>
          </a:prstGeom>
        </p:spPr>
      </p:pic>
    </p:spTree>
    <p:extLst>
      <p:ext uri="{BB962C8B-B14F-4D97-AF65-F5344CB8AC3E}">
        <p14:creationId xmlns:p14="http://schemas.microsoft.com/office/powerpoint/2010/main" val="126475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926E15E-0FA2-42B1-96E4-1147717F4EB4}"/>
              </a:ext>
            </a:extLst>
          </p:cNvPr>
          <p:cNvSpPr>
            <a:spLocks noGrp="1"/>
          </p:cNvSpPr>
          <p:nvPr>
            <p:ph type="sldNum" sz="quarter" idx="13"/>
          </p:nvPr>
        </p:nvSpPr>
        <p:spPr/>
        <p:txBody>
          <a:bodyPr/>
          <a:lstStyle/>
          <a:p>
            <a:fld id="{C9F91E4A-88BB-4FCF-AFA9-B14D075BD722}" type="slidenum">
              <a:rPr lang="de-AT" smtClean="0"/>
              <a:pPr/>
              <a:t>2</a:t>
            </a:fld>
            <a:endParaRPr lang="de-AT" dirty="0"/>
          </a:p>
        </p:txBody>
      </p:sp>
      <p:sp>
        <p:nvSpPr>
          <p:cNvPr id="4" name="Inhaltsplatzhalter 3">
            <a:extLst>
              <a:ext uri="{FF2B5EF4-FFF2-40B4-BE49-F238E27FC236}">
                <a16:creationId xmlns:a16="http://schemas.microsoft.com/office/drawing/2014/main" id="{FE2F38FD-E691-457A-BBB2-25D58FA58077}"/>
              </a:ext>
            </a:extLst>
          </p:cNvPr>
          <p:cNvSpPr>
            <a:spLocks noGrp="1"/>
          </p:cNvSpPr>
          <p:nvPr>
            <p:ph sz="quarter" idx="14"/>
          </p:nvPr>
        </p:nvSpPr>
        <p:spPr>
          <a:xfrm>
            <a:off x="1127125" y="1592544"/>
            <a:ext cx="10707574" cy="4235115"/>
          </a:xfrm>
        </p:spPr>
        <p:txBody>
          <a:bodyPr/>
          <a:lstStyle/>
          <a:p>
            <a:pPr>
              <a:lnSpc>
                <a:spcPct val="125000"/>
              </a:lnSpc>
              <a:spcBef>
                <a:spcPts val="600"/>
              </a:spcBef>
            </a:pPr>
            <a:r>
              <a:rPr lang="en-US" sz="2400" dirty="0"/>
              <a:t>What</a:t>
            </a:r>
          </a:p>
          <a:p>
            <a:pPr>
              <a:lnSpc>
                <a:spcPct val="125000"/>
              </a:lnSpc>
              <a:spcBef>
                <a:spcPts val="600"/>
              </a:spcBef>
            </a:pPr>
            <a:r>
              <a:rPr lang="en-US" sz="2400" dirty="0"/>
              <a:t>How</a:t>
            </a:r>
          </a:p>
          <a:p>
            <a:pPr>
              <a:lnSpc>
                <a:spcPct val="125000"/>
              </a:lnSpc>
              <a:spcBef>
                <a:spcPts val="600"/>
              </a:spcBef>
            </a:pPr>
            <a:r>
              <a:rPr lang="en-US" sz="2400" dirty="0"/>
              <a:t>Application examples</a:t>
            </a:r>
          </a:p>
          <a:p>
            <a:pPr marL="452924" lvl="1" indent="0">
              <a:spcBef>
                <a:spcPts val="0"/>
              </a:spcBef>
              <a:buNone/>
            </a:pPr>
            <a:endParaRPr lang="en-US" dirty="0"/>
          </a:p>
          <a:p>
            <a:pPr marL="452924" lvl="1" indent="0">
              <a:spcBef>
                <a:spcPts val="0"/>
              </a:spcBef>
              <a:buNone/>
            </a:pPr>
            <a:endParaRPr lang="en-US" dirty="0"/>
          </a:p>
          <a:p>
            <a:endParaRPr lang="en-US" dirty="0"/>
          </a:p>
        </p:txBody>
      </p:sp>
      <p:sp>
        <p:nvSpPr>
          <p:cNvPr id="3" name="Titel 2">
            <a:extLst>
              <a:ext uri="{FF2B5EF4-FFF2-40B4-BE49-F238E27FC236}">
                <a16:creationId xmlns:a16="http://schemas.microsoft.com/office/drawing/2014/main" id="{08B5E915-7C9D-420B-BBF2-4ACE8794E376}"/>
              </a:ext>
            </a:extLst>
          </p:cNvPr>
          <p:cNvSpPr>
            <a:spLocks noGrp="1"/>
          </p:cNvSpPr>
          <p:nvPr>
            <p:ph type="title"/>
          </p:nvPr>
        </p:nvSpPr>
        <p:spPr/>
        <p:txBody>
          <a:bodyPr/>
          <a:lstStyle/>
          <a:p>
            <a:r>
              <a:rPr lang="en-US" sz="3600" dirty="0"/>
              <a:t>Organization</a:t>
            </a:r>
          </a:p>
        </p:txBody>
      </p:sp>
    </p:spTree>
    <p:extLst>
      <p:ext uri="{BB962C8B-B14F-4D97-AF65-F5344CB8AC3E}">
        <p14:creationId xmlns:p14="http://schemas.microsoft.com/office/powerpoint/2010/main" val="300797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C03873F-1AA1-483E-BCCC-4CA200268020}"/>
              </a:ext>
            </a:extLst>
          </p:cNvPr>
          <p:cNvSpPr>
            <a:spLocks noGrp="1"/>
          </p:cNvSpPr>
          <p:nvPr>
            <p:ph type="sldNum" sz="quarter" idx="13"/>
          </p:nvPr>
        </p:nvSpPr>
        <p:spPr/>
        <p:txBody>
          <a:bodyPr/>
          <a:lstStyle/>
          <a:p>
            <a:fld id="{C9F91E4A-88BB-4FCF-AFA9-B14D075BD722}" type="slidenum">
              <a:rPr lang="de-AT" smtClean="0"/>
              <a:pPr/>
              <a:t>20</a:t>
            </a:fld>
            <a:endParaRPr lang="de-AT" dirty="0"/>
          </a:p>
        </p:txBody>
      </p:sp>
      <p:sp>
        <p:nvSpPr>
          <p:cNvPr id="4" name="Titel 3">
            <a:extLst>
              <a:ext uri="{FF2B5EF4-FFF2-40B4-BE49-F238E27FC236}">
                <a16:creationId xmlns:a16="http://schemas.microsoft.com/office/drawing/2014/main" id="{4769291A-8EA6-47AE-8A90-62CA6A1D1130}"/>
              </a:ext>
            </a:extLst>
          </p:cNvPr>
          <p:cNvSpPr>
            <a:spLocks noGrp="1"/>
          </p:cNvSpPr>
          <p:nvPr>
            <p:ph type="title"/>
          </p:nvPr>
        </p:nvSpPr>
        <p:spPr>
          <a:xfrm>
            <a:off x="448574" y="427356"/>
            <a:ext cx="11559396" cy="730429"/>
          </a:xfrm>
        </p:spPr>
        <p:txBody>
          <a:bodyPr/>
          <a:lstStyle/>
          <a:p>
            <a:r>
              <a:rPr lang="en-US" sz="3600" dirty="0"/>
              <a:t>Decomposition labor force Italy 2080 vs. 2016</a:t>
            </a:r>
            <a:endParaRPr lang="en-US" dirty="0"/>
          </a:p>
        </p:txBody>
      </p:sp>
      <p:pic>
        <p:nvPicPr>
          <p:cNvPr id="9" name="Picture 8">
            <a:extLst>
              <a:ext uri="{FF2B5EF4-FFF2-40B4-BE49-F238E27FC236}">
                <a16:creationId xmlns:a16="http://schemas.microsoft.com/office/drawing/2014/main" id="{C5C0B25E-84BC-85F7-51B5-E5077B7E0260}"/>
              </a:ext>
            </a:extLst>
          </p:cNvPr>
          <p:cNvPicPr>
            <a:picLocks noChangeAspect="1"/>
          </p:cNvPicPr>
          <p:nvPr/>
        </p:nvPicPr>
        <p:blipFill>
          <a:blip r:embed="rId3"/>
          <a:stretch>
            <a:fillRect/>
          </a:stretch>
        </p:blipFill>
        <p:spPr>
          <a:xfrm>
            <a:off x="1003761" y="1272945"/>
            <a:ext cx="10121439" cy="5005887"/>
          </a:xfrm>
          <a:prstGeom prst="rect">
            <a:avLst/>
          </a:prstGeom>
        </p:spPr>
      </p:pic>
    </p:spTree>
    <p:extLst>
      <p:ext uri="{BB962C8B-B14F-4D97-AF65-F5344CB8AC3E}">
        <p14:creationId xmlns:p14="http://schemas.microsoft.com/office/powerpoint/2010/main" val="145635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7F1E675-A565-4211-BABA-2FEA1C648D1D}"/>
              </a:ext>
            </a:extLst>
          </p:cNvPr>
          <p:cNvSpPr>
            <a:spLocks noGrp="1"/>
          </p:cNvSpPr>
          <p:nvPr>
            <p:ph type="sldNum" sz="quarter" idx="13"/>
          </p:nvPr>
        </p:nvSpPr>
        <p:spPr/>
        <p:txBody>
          <a:bodyPr/>
          <a:lstStyle/>
          <a:p>
            <a:fld id="{C9F91E4A-88BB-4FCF-AFA9-B14D075BD722}" type="slidenum">
              <a:rPr lang="de-AT" smtClean="0"/>
              <a:pPr/>
              <a:t>21</a:t>
            </a:fld>
            <a:endParaRPr lang="de-AT" dirty="0"/>
          </a:p>
        </p:txBody>
      </p:sp>
      <p:sp>
        <p:nvSpPr>
          <p:cNvPr id="4" name="Titel 3">
            <a:extLst>
              <a:ext uri="{FF2B5EF4-FFF2-40B4-BE49-F238E27FC236}">
                <a16:creationId xmlns:a16="http://schemas.microsoft.com/office/drawing/2014/main" id="{89EBC92C-53FE-4753-B01E-44A7C86E9924}"/>
              </a:ext>
            </a:extLst>
          </p:cNvPr>
          <p:cNvSpPr>
            <a:spLocks noGrp="1"/>
          </p:cNvSpPr>
          <p:nvPr>
            <p:ph type="title"/>
          </p:nvPr>
        </p:nvSpPr>
        <p:spPr>
          <a:xfrm>
            <a:off x="189781" y="409658"/>
            <a:ext cx="11913079" cy="730429"/>
          </a:xfrm>
        </p:spPr>
        <p:txBody>
          <a:bodyPr/>
          <a:lstStyle/>
          <a:p>
            <a:r>
              <a:rPr lang="en-US" sz="3600" dirty="0"/>
              <a:t>Activity transitions AT</a:t>
            </a:r>
          </a:p>
        </p:txBody>
      </p:sp>
      <p:pic>
        <p:nvPicPr>
          <p:cNvPr id="3" name="Picture 2">
            <a:extLst>
              <a:ext uri="{FF2B5EF4-FFF2-40B4-BE49-F238E27FC236}">
                <a16:creationId xmlns:a16="http://schemas.microsoft.com/office/drawing/2014/main" id="{8923DBE3-DE42-4439-889C-1E069F758CA2}"/>
              </a:ext>
            </a:extLst>
          </p:cNvPr>
          <p:cNvPicPr>
            <a:picLocks noChangeAspect="1"/>
          </p:cNvPicPr>
          <p:nvPr/>
        </p:nvPicPr>
        <p:blipFill>
          <a:blip r:embed="rId3"/>
          <a:stretch>
            <a:fillRect/>
          </a:stretch>
        </p:blipFill>
        <p:spPr>
          <a:xfrm>
            <a:off x="1685925" y="1482014"/>
            <a:ext cx="8315325" cy="4668410"/>
          </a:xfrm>
          <a:prstGeom prst="rect">
            <a:avLst/>
          </a:prstGeom>
        </p:spPr>
      </p:pic>
    </p:spTree>
    <p:extLst>
      <p:ext uri="{BB962C8B-B14F-4D97-AF65-F5344CB8AC3E}">
        <p14:creationId xmlns:p14="http://schemas.microsoft.com/office/powerpoint/2010/main" val="2179863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C002B78-BC9E-4867-9A6C-DFAC3A0B1722}"/>
              </a:ext>
            </a:extLst>
          </p:cNvPr>
          <p:cNvSpPr>
            <a:spLocks noGrp="1"/>
          </p:cNvSpPr>
          <p:nvPr>
            <p:ph sz="quarter" idx="16"/>
          </p:nvPr>
        </p:nvSpPr>
        <p:spPr/>
        <p:txBody>
          <a:bodyPr/>
          <a:lstStyle/>
          <a:p>
            <a:r>
              <a:rPr lang="de-AT" dirty="0"/>
              <a:t>https://www.wifo.ac.at/martin_spielauer</a:t>
            </a:r>
          </a:p>
        </p:txBody>
      </p:sp>
      <p:sp>
        <p:nvSpPr>
          <p:cNvPr id="4" name="Inhaltsplatzhalter 3">
            <a:extLst>
              <a:ext uri="{FF2B5EF4-FFF2-40B4-BE49-F238E27FC236}">
                <a16:creationId xmlns:a16="http://schemas.microsoft.com/office/drawing/2014/main" id="{ECCD4030-C46D-4C2B-B64B-221C96C5951C}"/>
              </a:ext>
            </a:extLst>
          </p:cNvPr>
          <p:cNvSpPr>
            <a:spLocks noGrp="1"/>
          </p:cNvSpPr>
          <p:nvPr>
            <p:ph sz="quarter" idx="15"/>
          </p:nvPr>
        </p:nvSpPr>
        <p:spPr/>
        <p:txBody>
          <a:bodyPr/>
          <a:lstStyle/>
          <a:p>
            <a:r>
              <a:rPr lang="de-AT" dirty="0"/>
              <a:t>+43 1 798 26 01 - 246 </a:t>
            </a:r>
          </a:p>
        </p:txBody>
      </p:sp>
      <p:sp>
        <p:nvSpPr>
          <p:cNvPr id="5" name="Inhaltsplatzhalter 4">
            <a:extLst>
              <a:ext uri="{FF2B5EF4-FFF2-40B4-BE49-F238E27FC236}">
                <a16:creationId xmlns:a16="http://schemas.microsoft.com/office/drawing/2014/main" id="{19730586-436B-430D-8492-D53C3D53BE82}"/>
              </a:ext>
            </a:extLst>
          </p:cNvPr>
          <p:cNvSpPr>
            <a:spLocks noGrp="1"/>
          </p:cNvSpPr>
          <p:nvPr>
            <p:ph sz="quarter" idx="14"/>
          </p:nvPr>
        </p:nvSpPr>
        <p:spPr/>
        <p:txBody>
          <a:bodyPr/>
          <a:lstStyle/>
          <a:p>
            <a:r>
              <a:rPr lang="de-DE" dirty="0"/>
              <a:t>martin.spielauer@wifo.ac.at</a:t>
            </a:r>
            <a:endParaRPr lang="de-AT" dirty="0"/>
          </a:p>
        </p:txBody>
      </p:sp>
      <p:sp>
        <p:nvSpPr>
          <p:cNvPr id="6" name="Textplatzhalter 5">
            <a:extLst>
              <a:ext uri="{FF2B5EF4-FFF2-40B4-BE49-F238E27FC236}">
                <a16:creationId xmlns:a16="http://schemas.microsoft.com/office/drawing/2014/main" id="{53564C3E-9D14-4100-9504-639454AD1634}"/>
              </a:ext>
            </a:extLst>
          </p:cNvPr>
          <p:cNvSpPr>
            <a:spLocks noGrp="1"/>
          </p:cNvSpPr>
          <p:nvPr>
            <p:ph type="body" sz="quarter" idx="11"/>
          </p:nvPr>
        </p:nvSpPr>
        <p:spPr/>
        <p:txBody>
          <a:bodyPr/>
          <a:lstStyle/>
          <a:p>
            <a:r>
              <a:rPr lang="de-DE" dirty="0"/>
              <a:t>Martin Spielauer</a:t>
            </a:r>
            <a:endParaRPr lang="de-AT" dirty="0"/>
          </a:p>
        </p:txBody>
      </p:sp>
      <p:pic>
        <p:nvPicPr>
          <p:cNvPr id="7" name="WIFO-Logo mit Adresse" hidden="1">
            <a:extLst>
              <a:ext uri="{FF2B5EF4-FFF2-40B4-BE49-F238E27FC236}">
                <a16:creationId xmlns:a16="http://schemas.microsoft.com/office/drawing/2014/main" id="{B74ECAFA-7BB1-4E30-A5D8-DFC8C38FC6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505" y="977330"/>
            <a:ext cx="6106053" cy="1362219"/>
          </a:xfrm>
          <a:prstGeom prst="rect">
            <a:avLst/>
          </a:prstGeom>
        </p:spPr>
      </p:pic>
      <p:pic>
        <p:nvPicPr>
          <p:cNvPr id="8" name="WIFO-Logo engl." hidden="1">
            <a:extLst>
              <a:ext uri="{FF2B5EF4-FFF2-40B4-BE49-F238E27FC236}">
                <a16:creationId xmlns:a16="http://schemas.microsoft.com/office/drawing/2014/main" id="{71C30D2D-CCBE-463C-B16E-E1DE994E4A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32" y="931395"/>
            <a:ext cx="3497956" cy="1158662"/>
          </a:xfrm>
          <a:prstGeom prst="rect">
            <a:avLst/>
          </a:prstGeom>
        </p:spPr>
      </p:pic>
      <p:pic>
        <p:nvPicPr>
          <p:cNvPr id="9" name="WIFO-Logo dt.">
            <a:extLst>
              <a:ext uri="{FF2B5EF4-FFF2-40B4-BE49-F238E27FC236}">
                <a16:creationId xmlns:a16="http://schemas.microsoft.com/office/drawing/2014/main" id="{0DCB7872-0394-4C31-A692-2C986D10F0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366" y="948616"/>
            <a:ext cx="4026829" cy="1116467"/>
          </a:xfrm>
          <a:prstGeom prst="rect">
            <a:avLst/>
          </a:prstGeom>
        </p:spPr>
      </p:pic>
    </p:spTree>
    <p:extLst>
      <p:ext uri="{BB962C8B-B14F-4D97-AF65-F5344CB8AC3E}">
        <p14:creationId xmlns:p14="http://schemas.microsoft.com/office/powerpoint/2010/main" val="124751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926E15E-0FA2-42B1-96E4-1147717F4EB4}"/>
              </a:ext>
            </a:extLst>
          </p:cNvPr>
          <p:cNvSpPr>
            <a:spLocks noGrp="1"/>
          </p:cNvSpPr>
          <p:nvPr>
            <p:ph type="sldNum" sz="quarter" idx="13"/>
          </p:nvPr>
        </p:nvSpPr>
        <p:spPr/>
        <p:txBody>
          <a:bodyPr/>
          <a:lstStyle/>
          <a:p>
            <a:fld id="{C9F91E4A-88BB-4FCF-AFA9-B14D075BD722}" type="slidenum">
              <a:rPr lang="de-AT" smtClean="0"/>
              <a:pPr/>
              <a:t>3</a:t>
            </a:fld>
            <a:endParaRPr lang="de-AT" dirty="0"/>
          </a:p>
        </p:txBody>
      </p:sp>
      <p:sp>
        <p:nvSpPr>
          <p:cNvPr id="4" name="Inhaltsplatzhalter 3">
            <a:extLst>
              <a:ext uri="{FF2B5EF4-FFF2-40B4-BE49-F238E27FC236}">
                <a16:creationId xmlns:a16="http://schemas.microsoft.com/office/drawing/2014/main" id="{FE2F38FD-E691-457A-BBB2-25D58FA58077}"/>
              </a:ext>
            </a:extLst>
          </p:cNvPr>
          <p:cNvSpPr>
            <a:spLocks noGrp="1"/>
          </p:cNvSpPr>
          <p:nvPr>
            <p:ph sz="quarter" idx="14"/>
          </p:nvPr>
        </p:nvSpPr>
        <p:spPr>
          <a:xfrm>
            <a:off x="445483" y="1592544"/>
            <a:ext cx="11134146" cy="4235115"/>
          </a:xfrm>
        </p:spPr>
        <p:txBody>
          <a:bodyPr/>
          <a:lstStyle/>
          <a:p>
            <a:pPr>
              <a:lnSpc>
                <a:spcPct val="100000"/>
              </a:lnSpc>
              <a:spcBef>
                <a:spcPts val="600"/>
              </a:spcBef>
            </a:pPr>
            <a:r>
              <a:rPr lang="en-US" sz="2400" dirty="0"/>
              <a:t>Initially developed along the JPI H2020 WELTRANSIM project: Comparative study of welfare transfers captured in disaggregated National Transfer Account data</a:t>
            </a:r>
          </a:p>
          <a:p>
            <a:pPr>
              <a:lnSpc>
                <a:spcPct val="100000"/>
              </a:lnSpc>
              <a:spcBef>
                <a:spcPts val="600"/>
              </a:spcBef>
            </a:pPr>
            <a:r>
              <a:rPr lang="en-US" sz="2400" dirty="0"/>
              <a:t>Comparison of 4 welfare state regimes</a:t>
            </a:r>
          </a:p>
          <a:p>
            <a:pPr>
              <a:lnSpc>
                <a:spcPct val="100000"/>
              </a:lnSpc>
              <a:spcBef>
                <a:spcPts val="600"/>
              </a:spcBef>
            </a:pPr>
            <a:r>
              <a:rPr lang="en-US" sz="2400" dirty="0"/>
              <a:t>Focus on education and family types</a:t>
            </a:r>
          </a:p>
          <a:p>
            <a:pPr>
              <a:lnSpc>
                <a:spcPct val="100000"/>
              </a:lnSpc>
              <a:spcBef>
                <a:spcPts val="600"/>
              </a:spcBef>
            </a:pPr>
            <a:endParaRPr lang="en-US" sz="2400" dirty="0"/>
          </a:p>
          <a:p>
            <a:pPr>
              <a:lnSpc>
                <a:spcPct val="100000"/>
              </a:lnSpc>
              <a:spcBef>
                <a:spcPts val="600"/>
              </a:spcBef>
            </a:pPr>
            <a:r>
              <a:rPr lang="en-US" sz="2400" dirty="0"/>
              <a:t>A modular, continuous-time, interacting population microsimulation platform implemented in Modgen/openM++</a:t>
            </a:r>
          </a:p>
          <a:p>
            <a:pPr marL="0" indent="0">
              <a:lnSpc>
                <a:spcPct val="100000"/>
              </a:lnSpc>
              <a:spcBef>
                <a:spcPts val="600"/>
              </a:spcBef>
              <a:buNone/>
            </a:pPr>
            <a:endParaRPr lang="en-US" sz="2400" dirty="0"/>
          </a:p>
          <a:p>
            <a:pPr>
              <a:lnSpc>
                <a:spcPct val="100000"/>
              </a:lnSpc>
              <a:spcBef>
                <a:spcPts val="600"/>
              </a:spcBef>
            </a:pPr>
            <a:endParaRPr lang="en-US" sz="2400" dirty="0"/>
          </a:p>
          <a:p>
            <a:pPr>
              <a:lnSpc>
                <a:spcPct val="125000"/>
              </a:lnSpc>
              <a:spcBef>
                <a:spcPts val="600"/>
              </a:spcBef>
            </a:pPr>
            <a:endParaRPr lang="en-US" sz="2400" dirty="0"/>
          </a:p>
          <a:p>
            <a:pPr>
              <a:lnSpc>
                <a:spcPct val="125000"/>
              </a:lnSpc>
              <a:spcBef>
                <a:spcPts val="600"/>
              </a:spcBef>
            </a:pPr>
            <a:endParaRPr lang="en-US" dirty="0"/>
          </a:p>
          <a:p>
            <a:pPr marL="452924" lvl="1" indent="0">
              <a:spcBef>
                <a:spcPts val="0"/>
              </a:spcBef>
              <a:buNone/>
            </a:pPr>
            <a:endParaRPr lang="en-US" dirty="0"/>
          </a:p>
          <a:p>
            <a:pPr marL="452924" lvl="1" indent="0">
              <a:spcBef>
                <a:spcPts val="0"/>
              </a:spcBef>
              <a:buNone/>
            </a:pPr>
            <a:endParaRPr lang="en-US" dirty="0"/>
          </a:p>
          <a:p>
            <a:endParaRPr lang="en-US" dirty="0"/>
          </a:p>
        </p:txBody>
      </p:sp>
      <p:sp>
        <p:nvSpPr>
          <p:cNvPr id="3" name="Titel 2">
            <a:extLst>
              <a:ext uri="{FF2B5EF4-FFF2-40B4-BE49-F238E27FC236}">
                <a16:creationId xmlns:a16="http://schemas.microsoft.com/office/drawing/2014/main" id="{08B5E915-7C9D-420B-BBF2-4ACE8794E376}"/>
              </a:ext>
            </a:extLst>
          </p:cNvPr>
          <p:cNvSpPr>
            <a:spLocks noGrp="1"/>
          </p:cNvSpPr>
          <p:nvPr>
            <p:ph type="title"/>
          </p:nvPr>
        </p:nvSpPr>
        <p:spPr>
          <a:xfrm>
            <a:off x="445483" y="409658"/>
            <a:ext cx="10619865" cy="730429"/>
          </a:xfrm>
        </p:spPr>
        <p:txBody>
          <a:bodyPr/>
          <a:lstStyle/>
          <a:p>
            <a:r>
              <a:rPr lang="en-US" sz="3600"/>
              <a:t>What? - General</a:t>
            </a:r>
          </a:p>
        </p:txBody>
      </p:sp>
    </p:spTree>
    <p:extLst>
      <p:ext uri="{BB962C8B-B14F-4D97-AF65-F5344CB8AC3E}">
        <p14:creationId xmlns:p14="http://schemas.microsoft.com/office/powerpoint/2010/main" val="320313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926E15E-0FA2-42B1-96E4-1147717F4EB4}"/>
              </a:ext>
            </a:extLst>
          </p:cNvPr>
          <p:cNvSpPr>
            <a:spLocks noGrp="1"/>
          </p:cNvSpPr>
          <p:nvPr>
            <p:ph type="sldNum" sz="quarter" idx="13"/>
          </p:nvPr>
        </p:nvSpPr>
        <p:spPr/>
        <p:txBody>
          <a:bodyPr/>
          <a:lstStyle/>
          <a:p>
            <a:fld id="{C9F91E4A-88BB-4FCF-AFA9-B14D075BD722}" type="slidenum">
              <a:rPr lang="de-AT" smtClean="0"/>
              <a:pPr/>
              <a:t>4</a:t>
            </a:fld>
            <a:endParaRPr lang="de-AT" dirty="0"/>
          </a:p>
        </p:txBody>
      </p:sp>
      <p:sp>
        <p:nvSpPr>
          <p:cNvPr id="4" name="Inhaltsplatzhalter 3">
            <a:extLst>
              <a:ext uri="{FF2B5EF4-FFF2-40B4-BE49-F238E27FC236}">
                <a16:creationId xmlns:a16="http://schemas.microsoft.com/office/drawing/2014/main" id="{FE2F38FD-E691-457A-BBB2-25D58FA58077}"/>
              </a:ext>
            </a:extLst>
          </p:cNvPr>
          <p:cNvSpPr>
            <a:spLocks noGrp="1"/>
          </p:cNvSpPr>
          <p:nvPr>
            <p:ph sz="quarter" idx="14"/>
          </p:nvPr>
        </p:nvSpPr>
        <p:spPr>
          <a:xfrm>
            <a:off x="445483" y="1592544"/>
            <a:ext cx="11134146" cy="4235115"/>
          </a:xfrm>
        </p:spPr>
        <p:txBody>
          <a:bodyPr/>
          <a:lstStyle/>
          <a:p>
            <a:pPr marL="457200" indent="-457200">
              <a:lnSpc>
                <a:spcPct val="100000"/>
              </a:lnSpc>
              <a:spcBef>
                <a:spcPts val="600"/>
              </a:spcBef>
              <a:buFont typeface="+mj-lt"/>
              <a:buAutoNum type="arabicPeriod"/>
            </a:pPr>
            <a:r>
              <a:rPr lang="en-US" sz="2400" b="1" u="sng" dirty="0"/>
              <a:t>Comparative analysis </a:t>
            </a:r>
            <a:r>
              <a:rPr lang="en-US" sz="2400" dirty="0"/>
              <a:t>of private and public welfare transfers over the life course and between generations</a:t>
            </a:r>
          </a:p>
          <a:p>
            <a:pPr lvl="1">
              <a:spcBef>
                <a:spcPts val="600"/>
              </a:spcBef>
            </a:pPr>
            <a:r>
              <a:rPr lang="en-US" sz="2400" dirty="0"/>
              <a:t>Integration of detailed socio-demographic projections with individual accounting of welfare transfers captured in disaggregated National Transfer Account data</a:t>
            </a:r>
          </a:p>
          <a:p>
            <a:pPr lvl="1">
              <a:spcBef>
                <a:spcPts val="600"/>
              </a:spcBef>
            </a:pPr>
            <a:r>
              <a:rPr lang="en-US" sz="2400" dirty="0"/>
              <a:t>Internationally portable, based on standardized data</a:t>
            </a:r>
          </a:p>
          <a:p>
            <a:pPr marL="457200" indent="-457200">
              <a:lnSpc>
                <a:spcPct val="100000"/>
              </a:lnSpc>
              <a:spcBef>
                <a:spcPts val="600"/>
              </a:spcBef>
              <a:buFont typeface="+mj-lt"/>
              <a:buAutoNum type="arabicPeriod"/>
            </a:pPr>
            <a:r>
              <a:rPr lang="en-US" sz="2400" b="1" u="sng" dirty="0"/>
              <a:t>Modeling platform </a:t>
            </a:r>
            <a:r>
              <a:rPr lang="en-US" sz="2400" dirty="0"/>
              <a:t>used / extended / adapted for various comparative and national (Austrian) projects	</a:t>
            </a:r>
          </a:p>
          <a:p>
            <a:pPr lvl="1">
              <a:spcBef>
                <a:spcPts val="600"/>
              </a:spcBef>
            </a:pPr>
            <a:r>
              <a:rPr lang="en-US" sz="2400" dirty="0"/>
              <a:t>Model extensions: health, labor &amp; employment, retirement</a:t>
            </a:r>
          </a:p>
          <a:p>
            <a:pPr lvl="1">
              <a:spcBef>
                <a:spcPts val="600"/>
              </a:spcBef>
            </a:pPr>
            <a:r>
              <a:rPr lang="en-US" sz="2400" dirty="0"/>
              <a:t>Model refinements: detailed Austrian model</a:t>
            </a:r>
          </a:p>
          <a:p>
            <a:pPr>
              <a:lnSpc>
                <a:spcPct val="100000"/>
              </a:lnSpc>
              <a:spcBef>
                <a:spcPts val="600"/>
              </a:spcBef>
            </a:pPr>
            <a:endParaRPr lang="en-US" dirty="0"/>
          </a:p>
          <a:p>
            <a:pPr>
              <a:lnSpc>
                <a:spcPct val="125000"/>
              </a:lnSpc>
              <a:spcBef>
                <a:spcPts val="600"/>
              </a:spcBef>
            </a:pPr>
            <a:endParaRPr lang="en-US" dirty="0"/>
          </a:p>
          <a:p>
            <a:pPr>
              <a:lnSpc>
                <a:spcPct val="125000"/>
              </a:lnSpc>
              <a:spcBef>
                <a:spcPts val="600"/>
              </a:spcBef>
            </a:pPr>
            <a:endParaRPr lang="en-US" dirty="0"/>
          </a:p>
          <a:p>
            <a:pPr marL="452924" lvl="1" indent="0">
              <a:spcBef>
                <a:spcPts val="0"/>
              </a:spcBef>
              <a:buNone/>
            </a:pPr>
            <a:endParaRPr lang="en-US" dirty="0"/>
          </a:p>
          <a:p>
            <a:pPr marL="452924" lvl="1" indent="0">
              <a:spcBef>
                <a:spcPts val="0"/>
              </a:spcBef>
              <a:buNone/>
            </a:pPr>
            <a:endParaRPr lang="en-US" dirty="0"/>
          </a:p>
          <a:p>
            <a:endParaRPr lang="en-US" dirty="0"/>
          </a:p>
        </p:txBody>
      </p:sp>
      <p:sp>
        <p:nvSpPr>
          <p:cNvPr id="3" name="Titel 2">
            <a:extLst>
              <a:ext uri="{FF2B5EF4-FFF2-40B4-BE49-F238E27FC236}">
                <a16:creationId xmlns:a16="http://schemas.microsoft.com/office/drawing/2014/main" id="{08B5E915-7C9D-420B-BBF2-4ACE8794E376}"/>
              </a:ext>
            </a:extLst>
          </p:cNvPr>
          <p:cNvSpPr>
            <a:spLocks noGrp="1"/>
          </p:cNvSpPr>
          <p:nvPr>
            <p:ph type="title"/>
          </p:nvPr>
        </p:nvSpPr>
        <p:spPr>
          <a:xfrm>
            <a:off x="445483" y="409658"/>
            <a:ext cx="10619865" cy="730429"/>
          </a:xfrm>
        </p:spPr>
        <p:txBody>
          <a:bodyPr/>
          <a:lstStyle/>
          <a:p>
            <a:r>
              <a:rPr lang="en-US" sz="3600"/>
              <a:t>What? - Focus</a:t>
            </a:r>
          </a:p>
        </p:txBody>
      </p:sp>
    </p:spTree>
    <p:extLst>
      <p:ext uri="{BB962C8B-B14F-4D97-AF65-F5344CB8AC3E}">
        <p14:creationId xmlns:p14="http://schemas.microsoft.com/office/powerpoint/2010/main" val="104744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926E15E-0FA2-42B1-96E4-1147717F4EB4}"/>
              </a:ext>
            </a:extLst>
          </p:cNvPr>
          <p:cNvSpPr>
            <a:spLocks noGrp="1"/>
          </p:cNvSpPr>
          <p:nvPr>
            <p:ph type="sldNum" sz="quarter" idx="13"/>
          </p:nvPr>
        </p:nvSpPr>
        <p:spPr/>
        <p:txBody>
          <a:bodyPr/>
          <a:lstStyle/>
          <a:p>
            <a:fld id="{C9F91E4A-88BB-4FCF-AFA9-B14D075BD722}" type="slidenum">
              <a:rPr lang="de-AT" smtClean="0"/>
              <a:pPr/>
              <a:t>5</a:t>
            </a:fld>
            <a:endParaRPr lang="de-AT" dirty="0"/>
          </a:p>
        </p:txBody>
      </p:sp>
      <p:sp>
        <p:nvSpPr>
          <p:cNvPr id="4" name="Inhaltsplatzhalter 3">
            <a:extLst>
              <a:ext uri="{FF2B5EF4-FFF2-40B4-BE49-F238E27FC236}">
                <a16:creationId xmlns:a16="http://schemas.microsoft.com/office/drawing/2014/main" id="{FE2F38FD-E691-457A-BBB2-25D58FA58077}"/>
              </a:ext>
            </a:extLst>
          </p:cNvPr>
          <p:cNvSpPr>
            <a:spLocks noGrp="1"/>
          </p:cNvSpPr>
          <p:nvPr>
            <p:ph sz="quarter" idx="14"/>
          </p:nvPr>
        </p:nvSpPr>
        <p:spPr>
          <a:xfrm>
            <a:off x="445483" y="1592544"/>
            <a:ext cx="5423302" cy="4235115"/>
          </a:xfrm>
        </p:spPr>
        <p:txBody>
          <a:bodyPr/>
          <a:lstStyle/>
          <a:p>
            <a:pPr marL="0" indent="0">
              <a:lnSpc>
                <a:spcPct val="100000"/>
              </a:lnSpc>
              <a:spcBef>
                <a:spcPts val="600"/>
              </a:spcBef>
              <a:buNone/>
            </a:pPr>
            <a:r>
              <a:rPr lang="en-US" b="1" kern="1200" dirty="0">
                <a:solidFill>
                  <a:schemeClr val="tx2"/>
                </a:solidFill>
                <a:latin typeface="+mj-lt"/>
                <a:ea typeface="+mj-ea"/>
                <a:cs typeface="+mj-cs"/>
              </a:rPr>
              <a:t>International</a:t>
            </a:r>
          </a:p>
          <a:p>
            <a:pPr>
              <a:lnSpc>
                <a:spcPct val="100000"/>
              </a:lnSpc>
              <a:spcBef>
                <a:spcPts val="600"/>
              </a:spcBef>
            </a:pPr>
            <a:r>
              <a:rPr lang="en-US" dirty="0"/>
              <a:t>H2020</a:t>
            </a:r>
          </a:p>
          <a:p>
            <a:pPr lvl="1">
              <a:spcBef>
                <a:spcPts val="600"/>
              </a:spcBef>
            </a:pPr>
            <a:r>
              <a:rPr lang="en-US" sz="2000" dirty="0"/>
              <a:t>Weltransim: NTA by educ. &amp; family</a:t>
            </a:r>
          </a:p>
          <a:p>
            <a:pPr lvl="1">
              <a:spcBef>
                <a:spcPts val="600"/>
              </a:spcBef>
            </a:pPr>
            <a:r>
              <a:rPr lang="en-US" sz="2000" dirty="0"/>
              <a:t>WellCare: Care need &amp; supply</a:t>
            </a:r>
          </a:p>
          <a:p>
            <a:pPr lvl="1">
              <a:spcBef>
                <a:spcPts val="600"/>
              </a:spcBef>
            </a:pPr>
            <a:r>
              <a:rPr lang="en-US" sz="2000" dirty="0" err="1"/>
              <a:t>SustainWell</a:t>
            </a:r>
            <a:r>
              <a:rPr lang="en-US" sz="2000" dirty="0"/>
              <a:t>: distributional NTA, wealth</a:t>
            </a:r>
          </a:p>
          <a:p>
            <a:pPr>
              <a:lnSpc>
                <a:spcPct val="100000"/>
              </a:lnSpc>
              <a:spcBef>
                <a:spcPts val="600"/>
              </a:spcBef>
            </a:pPr>
            <a:r>
              <a:rPr lang="en-US" dirty="0"/>
              <a:t>Bertelsmann Foundation</a:t>
            </a:r>
          </a:p>
          <a:p>
            <a:pPr lvl="1">
              <a:spcBef>
                <a:spcPts val="600"/>
              </a:spcBef>
            </a:pPr>
            <a:r>
              <a:rPr lang="en-US" sz="2000" dirty="0"/>
              <a:t>Comparative labor force projections focus health and education</a:t>
            </a:r>
          </a:p>
          <a:p>
            <a:pPr>
              <a:spcBef>
                <a:spcPts val="600"/>
              </a:spcBef>
            </a:pPr>
            <a:r>
              <a:rPr lang="en-US" dirty="0"/>
              <a:t>NBER / </a:t>
            </a:r>
            <a:r>
              <a:rPr lang="en-US" kern="0" dirty="0"/>
              <a:t>US Social Security Administration</a:t>
            </a:r>
          </a:p>
          <a:p>
            <a:pPr lvl="1">
              <a:spcBef>
                <a:spcPts val="600"/>
              </a:spcBef>
            </a:pPr>
            <a:r>
              <a:rPr lang="en-US" sz="2000" dirty="0"/>
              <a:t>EU-US comparison labor force</a:t>
            </a:r>
          </a:p>
          <a:p>
            <a:pPr lvl="1">
              <a:spcBef>
                <a:spcPts val="600"/>
              </a:spcBef>
            </a:pPr>
            <a:r>
              <a:rPr lang="en-US" sz="2000" dirty="0"/>
              <a:t>Labor force projections, ethnicity</a:t>
            </a:r>
          </a:p>
          <a:p>
            <a:pPr>
              <a:lnSpc>
                <a:spcPct val="125000"/>
              </a:lnSpc>
              <a:spcBef>
                <a:spcPts val="600"/>
              </a:spcBef>
            </a:pPr>
            <a:endParaRPr lang="en-US" dirty="0"/>
          </a:p>
          <a:p>
            <a:pPr>
              <a:lnSpc>
                <a:spcPct val="125000"/>
              </a:lnSpc>
              <a:spcBef>
                <a:spcPts val="600"/>
              </a:spcBef>
            </a:pPr>
            <a:endParaRPr lang="en-US" dirty="0"/>
          </a:p>
          <a:p>
            <a:pPr marL="452924" lvl="1" indent="0">
              <a:spcBef>
                <a:spcPts val="0"/>
              </a:spcBef>
              <a:buNone/>
            </a:pPr>
            <a:endParaRPr lang="en-US" dirty="0"/>
          </a:p>
          <a:p>
            <a:pPr marL="452924" lvl="1" indent="0">
              <a:spcBef>
                <a:spcPts val="0"/>
              </a:spcBef>
              <a:buNone/>
            </a:pPr>
            <a:endParaRPr lang="en-US" dirty="0"/>
          </a:p>
          <a:p>
            <a:endParaRPr lang="en-US" dirty="0"/>
          </a:p>
        </p:txBody>
      </p:sp>
      <p:sp>
        <p:nvSpPr>
          <p:cNvPr id="3" name="Titel 2">
            <a:extLst>
              <a:ext uri="{FF2B5EF4-FFF2-40B4-BE49-F238E27FC236}">
                <a16:creationId xmlns:a16="http://schemas.microsoft.com/office/drawing/2014/main" id="{08B5E915-7C9D-420B-BBF2-4ACE8794E376}"/>
              </a:ext>
            </a:extLst>
          </p:cNvPr>
          <p:cNvSpPr>
            <a:spLocks noGrp="1"/>
          </p:cNvSpPr>
          <p:nvPr>
            <p:ph type="title"/>
          </p:nvPr>
        </p:nvSpPr>
        <p:spPr>
          <a:xfrm>
            <a:off x="445483" y="409658"/>
            <a:ext cx="10619865" cy="730429"/>
          </a:xfrm>
        </p:spPr>
        <p:txBody>
          <a:bodyPr/>
          <a:lstStyle/>
          <a:p>
            <a:r>
              <a:rPr lang="en-US" sz="3600" dirty="0"/>
              <a:t>What? - Projects &amp; Funding</a:t>
            </a:r>
          </a:p>
        </p:txBody>
      </p:sp>
      <p:sp>
        <p:nvSpPr>
          <p:cNvPr id="6" name="Inhaltsplatzhalter 3">
            <a:extLst>
              <a:ext uri="{FF2B5EF4-FFF2-40B4-BE49-F238E27FC236}">
                <a16:creationId xmlns:a16="http://schemas.microsoft.com/office/drawing/2014/main" id="{1A8FFA21-7B6C-47ED-A61B-1476E063C74B}"/>
              </a:ext>
            </a:extLst>
          </p:cNvPr>
          <p:cNvSpPr txBox="1">
            <a:spLocks/>
          </p:cNvSpPr>
          <p:nvPr/>
        </p:nvSpPr>
        <p:spPr bwMode="auto">
          <a:xfrm>
            <a:off x="6323217" y="1592545"/>
            <a:ext cx="5738550" cy="4272158"/>
          </a:xfrm>
          <a:prstGeom prst="rect">
            <a:avLst/>
          </a:prstGeom>
          <a:noFill/>
          <a:ln w="12700">
            <a:noFill/>
            <a:miter lim="800000"/>
            <a:headEnd/>
            <a:tailEnd/>
          </a:ln>
          <a:effectLst/>
        </p:spPr>
        <p:txBody>
          <a:bodyPr vert="horz" wrap="square" lIns="0" tIns="0" rIns="0" bIns="0" numCol="1" anchor="t" anchorCtr="0" compatLnSpc="1">
            <a:prstTxWarp prst="textNoShape">
              <a:avLst/>
            </a:prstTxWarp>
            <a:noAutofit/>
          </a:bodyPr>
          <a:lstStyle>
            <a:lvl1pPr marL="300535" indent="-300535" algn="l" rtl="0" eaLnBrk="1" fontAlgn="base" hangingPunct="1">
              <a:lnSpc>
                <a:spcPct val="90000"/>
              </a:lnSpc>
              <a:spcBef>
                <a:spcPct val="50000"/>
              </a:spcBef>
              <a:spcAft>
                <a:spcPct val="0"/>
              </a:spcAft>
              <a:buClr>
                <a:schemeClr val="tx2"/>
              </a:buClr>
              <a:buSzPct val="100000"/>
              <a:buFont typeface="Century Gothic" panose="020B0502020202020204" pitchFamily="34" charset="0"/>
              <a:buChar char="■"/>
              <a:defRPr sz="2000" b="0">
                <a:solidFill>
                  <a:schemeClr val="tx1"/>
                </a:solidFill>
                <a:latin typeface="+mn-lt"/>
                <a:ea typeface="+mn-ea"/>
                <a:cs typeface="+mn-cs"/>
              </a:defRPr>
            </a:lvl1pPr>
            <a:lvl2pPr marL="751343" indent="-298419" algn="l" rtl="0" eaLnBrk="1" fontAlgn="base" hangingPunct="1">
              <a:spcBef>
                <a:spcPct val="25000"/>
              </a:spcBef>
              <a:spcAft>
                <a:spcPct val="0"/>
              </a:spcAft>
              <a:buClr>
                <a:schemeClr val="tx2"/>
              </a:buClr>
              <a:buSzPct val="100000"/>
              <a:buFont typeface="Century Gothic" panose="020B0502020202020204" pitchFamily="34" charset="0"/>
              <a:buChar char="■"/>
              <a:defRPr sz="1800" b="0">
                <a:solidFill>
                  <a:schemeClr val="tx1"/>
                </a:solidFill>
                <a:latin typeface="+mn-lt"/>
              </a:defRPr>
            </a:lvl2pPr>
            <a:lvl3pPr marL="1310089" indent="-298419" algn="l" rtl="0" eaLnBrk="1" fontAlgn="base" hangingPunct="1">
              <a:spcBef>
                <a:spcPct val="25000"/>
              </a:spcBef>
              <a:spcAft>
                <a:spcPct val="0"/>
              </a:spcAft>
              <a:buClr>
                <a:schemeClr val="tx2"/>
              </a:buClr>
              <a:buSzPct val="100000"/>
              <a:buFont typeface="Symbol" panose="05050102010706020507" pitchFamily="18" charset="2"/>
              <a:buChar char="-"/>
              <a:defRPr sz="1600">
                <a:solidFill>
                  <a:schemeClr val="tx1"/>
                </a:solidFill>
                <a:latin typeface="+mn-lt"/>
              </a:defRPr>
            </a:lvl3pPr>
            <a:lvl4pPr marL="1809596" indent="-285750" algn="l" rtl="0" eaLnBrk="1" fontAlgn="base" hangingPunct="1">
              <a:spcBef>
                <a:spcPct val="25000"/>
              </a:spcBef>
              <a:spcAft>
                <a:spcPct val="0"/>
              </a:spcAft>
              <a:buClr>
                <a:srgbClr val="2F5335"/>
              </a:buClr>
              <a:buSzPct val="100000"/>
              <a:buFont typeface="Symbol" panose="05050102010706020507" pitchFamily="18" charset="2"/>
              <a:buChar char="-"/>
              <a:defRPr sz="1400">
                <a:solidFill>
                  <a:schemeClr val="tx1"/>
                </a:solidFill>
                <a:latin typeface="+mn-lt"/>
              </a:defRPr>
            </a:lvl4pPr>
            <a:lvl5pPr marL="2241327" indent="-213764" algn="l" rtl="0" eaLnBrk="1" fontAlgn="base" hangingPunct="1">
              <a:spcBef>
                <a:spcPct val="25000"/>
              </a:spcBef>
              <a:spcAft>
                <a:spcPct val="0"/>
              </a:spcAft>
              <a:buClr>
                <a:schemeClr val="tx2"/>
              </a:buClr>
              <a:buSzPct val="60000"/>
              <a:buFont typeface="Wingdings" pitchFamily="2" charset="2"/>
              <a:defRPr sz="1200">
                <a:solidFill>
                  <a:schemeClr val="tx1"/>
                </a:solidFill>
                <a:latin typeface="+mn-lt"/>
              </a:defRPr>
            </a:lvl5pPr>
            <a:lvl6pPr marL="2850863" indent="-213764" algn="l" rtl="0" eaLnBrk="1" fontAlgn="base" hangingPunct="1">
              <a:spcBef>
                <a:spcPct val="25000"/>
              </a:spcBef>
              <a:spcAft>
                <a:spcPct val="0"/>
              </a:spcAft>
              <a:buClr>
                <a:schemeClr val="tx2"/>
              </a:buClr>
              <a:buSzPct val="60000"/>
              <a:buFont typeface="Wingdings" pitchFamily="2" charset="2"/>
              <a:defRPr sz="2133">
                <a:solidFill>
                  <a:schemeClr val="tx1"/>
                </a:solidFill>
                <a:latin typeface="+mn-lt"/>
              </a:defRPr>
            </a:lvl6pPr>
            <a:lvl7pPr marL="3460404" indent="-213764" algn="l" rtl="0" eaLnBrk="1" fontAlgn="base" hangingPunct="1">
              <a:spcBef>
                <a:spcPct val="25000"/>
              </a:spcBef>
              <a:spcAft>
                <a:spcPct val="0"/>
              </a:spcAft>
              <a:buClr>
                <a:schemeClr val="tx2"/>
              </a:buClr>
              <a:buSzPct val="60000"/>
              <a:buFont typeface="Wingdings" pitchFamily="2" charset="2"/>
              <a:defRPr sz="2133">
                <a:solidFill>
                  <a:schemeClr val="tx1"/>
                </a:solidFill>
                <a:latin typeface="+mn-lt"/>
              </a:defRPr>
            </a:lvl7pPr>
            <a:lvl8pPr marL="4069946" indent="-213764" algn="l" rtl="0" eaLnBrk="1" fontAlgn="base" hangingPunct="1">
              <a:spcBef>
                <a:spcPct val="25000"/>
              </a:spcBef>
              <a:spcAft>
                <a:spcPct val="0"/>
              </a:spcAft>
              <a:buClr>
                <a:schemeClr val="tx2"/>
              </a:buClr>
              <a:buSzPct val="60000"/>
              <a:buFont typeface="Wingdings" pitchFamily="2" charset="2"/>
              <a:defRPr sz="2133">
                <a:solidFill>
                  <a:schemeClr val="tx1"/>
                </a:solidFill>
                <a:latin typeface="+mn-lt"/>
              </a:defRPr>
            </a:lvl8pPr>
            <a:lvl9pPr marL="4679486" indent="-213764" algn="l" rtl="0" eaLnBrk="1" fontAlgn="base" hangingPunct="1">
              <a:spcBef>
                <a:spcPct val="25000"/>
              </a:spcBef>
              <a:spcAft>
                <a:spcPct val="0"/>
              </a:spcAft>
              <a:buClr>
                <a:schemeClr val="tx2"/>
              </a:buClr>
              <a:buSzPct val="60000"/>
              <a:buFont typeface="Wingdings" pitchFamily="2" charset="2"/>
              <a:defRPr sz="2133">
                <a:solidFill>
                  <a:schemeClr val="tx1"/>
                </a:solidFill>
                <a:latin typeface="+mn-lt"/>
              </a:defRPr>
            </a:lvl9pPr>
          </a:lstStyle>
          <a:p>
            <a:pPr marL="0" indent="0">
              <a:lnSpc>
                <a:spcPct val="100000"/>
              </a:lnSpc>
              <a:spcBef>
                <a:spcPts val="600"/>
              </a:spcBef>
              <a:buFont typeface="Century Gothic" panose="020B0502020202020204" pitchFamily="34" charset="0"/>
              <a:buNone/>
            </a:pPr>
            <a:r>
              <a:rPr lang="en-US" b="1" dirty="0">
                <a:solidFill>
                  <a:schemeClr val="tx2"/>
                </a:solidFill>
                <a:latin typeface="+mj-lt"/>
                <a:ea typeface="+mj-ea"/>
                <a:cs typeface="+mj-cs"/>
              </a:rPr>
              <a:t>Austria</a:t>
            </a:r>
          </a:p>
          <a:p>
            <a:pPr>
              <a:lnSpc>
                <a:spcPct val="100000"/>
              </a:lnSpc>
              <a:spcBef>
                <a:spcPts val="600"/>
              </a:spcBef>
            </a:pPr>
            <a:r>
              <a:rPr lang="en-US" kern="0" dirty="0"/>
              <a:t>Austrian National Bank</a:t>
            </a:r>
          </a:p>
          <a:p>
            <a:pPr lvl="1">
              <a:spcBef>
                <a:spcPts val="600"/>
              </a:spcBef>
            </a:pPr>
            <a:r>
              <a:rPr lang="en-US" sz="2000" kern="0" dirty="0"/>
              <a:t>Economic integration immigrants (education, labor) &amp; onward migration</a:t>
            </a:r>
          </a:p>
          <a:p>
            <a:pPr>
              <a:lnSpc>
                <a:spcPct val="100000"/>
              </a:lnSpc>
              <a:spcBef>
                <a:spcPts val="600"/>
              </a:spcBef>
            </a:pPr>
            <a:r>
              <a:rPr lang="en-US" kern="0" dirty="0"/>
              <a:t>Austrian Social Insurance Institutions</a:t>
            </a:r>
          </a:p>
          <a:p>
            <a:pPr lvl="1">
              <a:spcBef>
                <a:spcPts val="600"/>
              </a:spcBef>
            </a:pPr>
            <a:r>
              <a:rPr lang="en-US" sz="2000" kern="0" dirty="0"/>
              <a:t>Public health costs by education</a:t>
            </a:r>
          </a:p>
          <a:p>
            <a:pPr>
              <a:lnSpc>
                <a:spcPct val="100000"/>
              </a:lnSpc>
              <a:spcBef>
                <a:spcPts val="600"/>
              </a:spcBef>
            </a:pPr>
            <a:r>
              <a:rPr lang="en-US" kern="0" dirty="0"/>
              <a:t>Austrian Social Partners</a:t>
            </a:r>
          </a:p>
          <a:p>
            <a:pPr lvl="1">
              <a:spcBef>
                <a:spcPts val="600"/>
              </a:spcBef>
            </a:pPr>
            <a:r>
              <a:rPr lang="en-US" sz="2000" kern="0" dirty="0"/>
              <a:t>Elderly labor force, health, employment</a:t>
            </a:r>
          </a:p>
          <a:p>
            <a:pPr marL="0" indent="0">
              <a:lnSpc>
                <a:spcPct val="100000"/>
              </a:lnSpc>
              <a:spcBef>
                <a:spcPts val="600"/>
              </a:spcBef>
              <a:buNone/>
            </a:pPr>
            <a:r>
              <a:rPr lang="en-US" b="1" dirty="0">
                <a:solidFill>
                  <a:schemeClr val="tx2"/>
                </a:solidFill>
                <a:latin typeface="+mj-lt"/>
                <a:ea typeface="+mj-ea"/>
                <a:cs typeface="+mj-cs"/>
              </a:rPr>
              <a:t>Related: </a:t>
            </a:r>
          </a:p>
          <a:p>
            <a:pPr>
              <a:lnSpc>
                <a:spcPct val="100000"/>
              </a:lnSpc>
              <a:spcBef>
                <a:spcPts val="600"/>
              </a:spcBef>
            </a:pPr>
            <a:r>
              <a:rPr lang="en-US" dirty="0"/>
              <a:t>Statistics Austria: population projections</a:t>
            </a:r>
          </a:p>
          <a:p>
            <a:pPr>
              <a:lnSpc>
                <a:spcPct val="100000"/>
              </a:lnSpc>
              <a:spcBef>
                <a:spcPts val="600"/>
              </a:spcBef>
            </a:pPr>
            <a:r>
              <a:rPr lang="en-US" dirty="0"/>
              <a:t>Slovenian Inst. Econ. Research: Pensions</a:t>
            </a:r>
          </a:p>
          <a:p>
            <a:pPr>
              <a:lnSpc>
                <a:spcPct val="100000"/>
              </a:lnSpc>
              <a:spcBef>
                <a:spcPts val="600"/>
              </a:spcBef>
            </a:pPr>
            <a:r>
              <a:rPr lang="en-US" dirty="0" err="1"/>
              <a:t>Worldbank</a:t>
            </a:r>
            <a:r>
              <a:rPr lang="en-US" dirty="0"/>
              <a:t>: </a:t>
            </a:r>
            <a:r>
              <a:rPr lang="en-US" dirty="0" err="1"/>
              <a:t>Dynamis</a:t>
            </a:r>
            <a:r>
              <a:rPr lang="en-US" dirty="0"/>
              <a:t>-Pop</a:t>
            </a:r>
          </a:p>
          <a:p>
            <a:pPr marL="0" indent="0">
              <a:lnSpc>
                <a:spcPct val="125000"/>
              </a:lnSpc>
              <a:spcBef>
                <a:spcPts val="600"/>
              </a:spcBef>
              <a:buNone/>
            </a:pPr>
            <a:endParaRPr lang="en-US" kern="0" dirty="0"/>
          </a:p>
          <a:p>
            <a:pPr marL="0" indent="0">
              <a:lnSpc>
                <a:spcPct val="125000"/>
              </a:lnSpc>
              <a:spcBef>
                <a:spcPts val="600"/>
              </a:spcBef>
              <a:buNone/>
            </a:pPr>
            <a:endParaRPr lang="en-US" sz="2200" kern="0" dirty="0"/>
          </a:p>
          <a:p>
            <a:pPr marL="452924" lvl="1" indent="0">
              <a:spcBef>
                <a:spcPts val="0"/>
              </a:spcBef>
              <a:buFont typeface="Century Gothic" panose="020B0502020202020204" pitchFamily="34" charset="0"/>
              <a:buNone/>
            </a:pPr>
            <a:endParaRPr lang="en-US" sz="2000" kern="0" dirty="0"/>
          </a:p>
          <a:p>
            <a:pPr marL="452924" lvl="1" indent="0">
              <a:spcBef>
                <a:spcPts val="0"/>
              </a:spcBef>
              <a:buFont typeface="Century Gothic" panose="020B0502020202020204" pitchFamily="34" charset="0"/>
              <a:buNone/>
            </a:pPr>
            <a:endParaRPr lang="en-US" kern="0" dirty="0"/>
          </a:p>
          <a:p>
            <a:endParaRPr lang="en-US" kern="0" dirty="0"/>
          </a:p>
        </p:txBody>
      </p:sp>
    </p:spTree>
    <p:extLst>
      <p:ext uri="{BB962C8B-B14F-4D97-AF65-F5344CB8AC3E}">
        <p14:creationId xmlns:p14="http://schemas.microsoft.com/office/powerpoint/2010/main" val="267212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4DC72-6A78-86F2-D0A2-463A3D306AE3}"/>
              </a:ext>
            </a:extLst>
          </p:cNvPr>
          <p:cNvSpPr>
            <a:spLocks noGrp="1"/>
          </p:cNvSpPr>
          <p:nvPr>
            <p:ph type="sldNum" sz="quarter" idx="13"/>
          </p:nvPr>
        </p:nvSpPr>
        <p:spPr/>
        <p:txBody>
          <a:bodyPr/>
          <a:lstStyle/>
          <a:p>
            <a:fld id="{C9F91E4A-88BB-4FCF-AFA9-B14D075BD722}" type="slidenum">
              <a:rPr lang="de-AT" smtClean="0"/>
              <a:pPr/>
              <a:t>6</a:t>
            </a:fld>
            <a:endParaRPr lang="de-AT" dirty="0"/>
          </a:p>
        </p:txBody>
      </p:sp>
      <p:sp>
        <p:nvSpPr>
          <p:cNvPr id="3" name="Content Placeholder 2">
            <a:extLst>
              <a:ext uri="{FF2B5EF4-FFF2-40B4-BE49-F238E27FC236}">
                <a16:creationId xmlns:a16="http://schemas.microsoft.com/office/drawing/2014/main" id="{F4F24A48-4263-F09B-B77D-F630F09B07DE}"/>
              </a:ext>
            </a:extLst>
          </p:cNvPr>
          <p:cNvSpPr>
            <a:spLocks noGrp="1"/>
          </p:cNvSpPr>
          <p:nvPr>
            <p:ph sz="quarter" idx="14"/>
          </p:nvPr>
        </p:nvSpPr>
        <p:spPr>
          <a:xfrm>
            <a:off x="466060" y="1405920"/>
            <a:ext cx="3510188" cy="4444997"/>
          </a:xfrm>
        </p:spPr>
        <p:txBody>
          <a:bodyPr/>
          <a:lstStyle/>
          <a:p>
            <a:r>
              <a:rPr lang="en-GB" dirty="0"/>
              <a:t>Taken from cross-sectional population database (e.g., EU-SILC). </a:t>
            </a:r>
          </a:p>
          <a:p>
            <a:r>
              <a:rPr lang="en-GB" dirty="0"/>
              <a:t>MicroWELT automatically de-weights observations into identical weight simulation actors.</a:t>
            </a:r>
          </a:p>
          <a:p>
            <a:r>
              <a:rPr lang="en-GB" dirty="0"/>
              <a:t>The simulation size is a parameter.</a:t>
            </a:r>
          </a:p>
          <a:p>
            <a:r>
              <a:rPr lang="en-US" dirty="0"/>
              <a:t>Most simple version: </a:t>
            </a:r>
            <a:r>
              <a:rPr lang="en-AT" dirty="0"/>
              <a:t>Family ID (nuclear family), Sample Weight, Role in Family, YOB, Sex, Education Level, Current School Attendance</a:t>
            </a:r>
          </a:p>
        </p:txBody>
      </p:sp>
      <p:sp>
        <p:nvSpPr>
          <p:cNvPr id="4" name="Title 3">
            <a:extLst>
              <a:ext uri="{FF2B5EF4-FFF2-40B4-BE49-F238E27FC236}">
                <a16:creationId xmlns:a16="http://schemas.microsoft.com/office/drawing/2014/main" id="{FFB6D6A1-4025-D7E5-3499-9C8F1D9F6EBC}"/>
              </a:ext>
            </a:extLst>
          </p:cNvPr>
          <p:cNvSpPr>
            <a:spLocks noGrp="1"/>
          </p:cNvSpPr>
          <p:nvPr>
            <p:ph type="title"/>
          </p:nvPr>
        </p:nvSpPr>
        <p:spPr>
          <a:xfrm>
            <a:off x="466060" y="409658"/>
            <a:ext cx="10599288" cy="730429"/>
          </a:xfrm>
        </p:spPr>
        <p:txBody>
          <a:bodyPr/>
          <a:lstStyle/>
          <a:p>
            <a:r>
              <a:rPr lang="en-AT" sz="3600" dirty="0"/>
              <a:t>Starting Population</a:t>
            </a:r>
          </a:p>
        </p:txBody>
      </p:sp>
      <p:pic>
        <p:nvPicPr>
          <p:cNvPr id="6" name="Picture 5" descr="Table&#10;&#10;Description automatically generated">
            <a:extLst>
              <a:ext uri="{FF2B5EF4-FFF2-40B4-BE49-F238E27FC236}">
                <a16:creationId xmlns:a16="http://schemas.microsoft.com/office/drawing/2014/main" id="{71099518-5366-54D4-BA66-B9408D048565}"/>
              </a:ext>
            </a:extLst>
          </p:cNvPr>
          <p:cNvPicPr>
            <a:picLocks noChangeAspect="1"/>
          </p:cNvPicPr>
          <p:nvPr/>
        </p:nvPicPr>
        <p:blipFill rotWithShape="1">
          <a:blip r:embed="rId2">
            <a:extLst>
              <a:ext uri="{28A0092B-C50C-407E-A947-70E740481C1C}">
                <a14:useLocalDpi xmlns:a14="http://schemas.microsoft.com/office/drawing/2010/main" val="0"/>
              </a:ext>
            </a:extLst>
          </a:blip>
          <a:srcRect t="853" b="3794"/>
          <a:stretch/>
        </p:blipFill>
        <p:spPr>
          <a:xfrm>
            <a:off x="4283352" y="1405920"/>
            <a:ext cx="7110406" cy="4046159"/>
          </a:xfrm>
          <a:prstGeom prst="rect">
            <a:avLst/>
          </a:prstGeom>
        </p:spPr>
      </p:pic>
      <p:sp>
        <p:nvSpPr>
          <p:cNvPr id="7" name="TextBox 6">
            <a:extLst>
              <a:ext uri="{FF2B5EF4-FFF2-40B4-BE49-F238E27FC236}">
                <a16:creationId xmlns:a16="http://schemas.microsoft.com/office/drawing/2014/main" id="{07513E22-636F-1504-4E9C-A5796F4AA020}"/>
              </a:ext>
            </a:extLst>
          </p:cNvPr>
          <p:cNvSpPr txBox="1"/>
          <p:nvPr/>
        </p:nvSpPr>
        <p:spPr>
          <a:xfrm>
            <a:off x="1696065" y="4778477"/>
            <a:ext cx="184731" cy="369332"/>
          </a:xfrm>
          <a:prstGeom prst="rect">
            <a:avLst/>
          </a:prstGeom>
          <a:noFill/>
        </p:spPr>
        <p:txBody>
          <a:bodyPr wrap="none" rtlCol="0">
            <a:spAutoFit/>
          </a:bodyPr>
          <a:lstStyle/>
          <a:p>
            <a:endParaRPr lang="en-AT" dirty="0"/>
          </a:p>
        </p:txBody>
      </p:sp>
    </p:spTree>
    <p:extLst>
      <p:ext uri="{BB962C8B-B14F-4D97-AF65-F5344CB8AC3E}">
        <p14:creationId xmlns:p14="http://schemas.microsoft.com/office/powerpoint/2010/main" val="401856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AA4A-EC85-ADA6-979A-DF01AFB0F9C9}"/>
              </a:ext>
            </a:extLst>
          </p:cNvPr>
          <p:cNvSpPr>
            <a:spLocks noGrp="1"/>
          </p:cNvSpPr>
          <p:nvPr>
            <p:ph type="sldNum" sz="quarter" idx="13"/>
          </p:nvPr>
        </p:nvSpPr>
        <p:spPr/>
        <p:txBody>
          <a:bodyPr/>
          <a:lstStyle/>
          <a:p>
            <a:fld id="{C9F91E4A-88BB-4FCF-AFA9-B14D075BD722}" type="slidenum">
              <a:rPr lang="de-AT" smtClean="0"/>
              <a:pPr/>
              <a:t>7</a:t>
            </a:fld>
            <a:endParaRPr lang="de-AT" dirty="0"/>
          </a:p>
        </p:txBody>
      </p:sp>
      <p:sp>
        <p:nvSpPr>
          <p:cNvPr id="3" name="Content Placeholder 2">
            <a:extLst>
              <a:ext uri="{FF2B5EF4-FFF2-40B4-BE49-F238E27FC236}">
                <a16:creationId xmlns:a16="http://schemas.microsoft.com/office/drawing/2014/main" id="{831F8623-13CA-6A10-040E-537CF3C25B31}"/>
              </a:ext>
            </a:extLst>
          </p:cNvPr>
          <p:cNvSpPr>
            <a:spLocks noGrp="1"/>
          </p:cNvSpPr>
          <p:nvPr>
            <p:ph sz="quarter" idx="14"/>
          </p:nvPr>
        </p:nvSpPr>
        <p:spPr>
          <a:xfrm>
            <a:off x="646981" y="1555753"/>
            <a:ext cx="10417895" cy="4444997"/>
          </a:xfrm>
        </p:spPr>
        <p:txBody>
          <a:bodyPr/>
          <a:lstStyle/>
          <a:p>
            <a:r>
              <a:rPr lang="en-GB" sz="2400" b="1" u="sng" dirty="0"/>
              <a:t>General goal: </a:t>
            </a:r>
            <a:r>
              <a:rPr lang="en-GB" sz="2400" dirty="0"/>
              <a:t>reproduce Eurostat projections but include mortality differentials by education</a:t>
            </a:r>
          </a:p>
          <a:p>
            <a:r>
              <a:rPr lang="en-GB" sz="2400" dirty="0"/>
              <a:t>﻿﻿</a:t>
            </a:r>
            <a:r>
              <a:rPr lang="en-GB" sz="2400" b="1" dirty="0"/>
              <a:t>Base</a:t>
            </a:r>
            <a:r>
              <a:rPr lang="en-GB" sz="2400" dirty="0"/>
              <a:t>: life table of period mortality rates by age and sex</a:t>
            </a:r>
          </a:p>
          <a:p>
            <a:r>
              <a:rPr lang="en-GB" sz="2400" dirty="0"/>
              <a:t>﻿﻿</a:t>
            </a:r>
            <a:r>
              <a:rPr lang="en-GB" sz="2400" b="1" dirty="0"/>
              <a:t>Calibrated</a:t>
            </a:r>
            <a:r>
              <a:rPr lang="en-GB" sz="2400" dirty="0"/>
              <a:t>: period life expectancies at age 30 and age 65 by education used to calibrate mortality for meeting targets by education.</a:t>
            </a:r>
          </a:p>
          <a:p>
            <a:r>
              <a:rPr lang="en-GB" sz="2400" dirty="0"/>
              <a:t>﻿﻿</a:t>
            </a:r>
            <a:r>
              <a:rPr lang="en-GB" sz="2400" b="1" dirty="0"/>
              <a:t>Aligned</a:t>
            </a:r>
            <a:r>
              <a:rPr lang="en-GB" sz="2400" dirty="0"/>
              <a:t>: rates are aligned to produce the same aggregate mortality as in the base model, but keeping the relative mortality risks by education</a:t>
            </a:r>
          </a:p>
          <a:p>
            <a:endParaRPr lang="en-AT" dirty="0"/>
          </a:p>
        </p:txBody>
      </p:sp>
      <p:sp>
        <p:nvSpPr>
          <p:cNvPr id="4" name="Title 3">
            <a:extLst>
              <a:ext uri="{FF2B5EF4-FFF2-40B4-BE49-F238E27FC236}">
                <a16:creationId xmlns:a16="http://schemas.microsoft.com/office/drawing/2014/main" id="{1B1CC3EC-7E65-BC07-6DC0-98FC51FCD771}"/>
              </a:ext>
            </a:extLst>
          </p:cNvPr>
          <p:cNvSpPr>
            <a:spLocks noGrp="1"/>
          </p:cNvSpPr>
          <p:nvPr>
            <p:ph type="title"/>
          </p:nvPr>
        </p:nvSpPr>
        <p:spPr>
          <a:xfrm>
            <a:off x="646981" y="409658"/>
            <a:ext cx="10418367" cy="730429"/>
          </a:xfrm>
        </p:spPr>
        <p:txBody>
          <a:bodyPr/>
          <a:lstStyle/>
          <a:p>
            <a:r>
              <a:rPr lang="en-AT" sz="3600" dirty="0"/>
              <a:t>Mortality</a:t>
            </a:r>
          </a:p>
        </p:txBody>
      </p:sp>
    </p:spTree>
    <p:extLst>
      <p:ext uri="{BB962C8B-B14F-4D97-AF65-F5344CB8AC3E}">
        <p14:creationId xmlns:p14="http://schemas.microsoft.com/office/powerpoint/2010/main" val="404349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AA4A-EC85-ADA6-979A-DF01AFB0F9C9}"/>
              </a:ext>
            </a:extLst>
          </p:cNvPr>
          <p:cNvSpPr>
            <a:spLocks noGrp="1"/>
          </p:cNvSpPr>
          <p:nvPr>
            <p:ph type="sldNum" sz="quarter" idx="13"/>
          </p:nvPr>
        </p:nvSpPr>
        <p:spPr/>
        <p:txBody>
          <a:bodyPr/>
          <a:lstStyle/>
          <a:p>
            <a:fld id="{C9F91E4A-88BB-4FCF-AFA9-B14D075BD722}" type="slidenum">
              <a:rPr lang="de-AT" smtClean="0"/>
              <a:pPr/>
              <a:t>8</a:t>
            </a:fld>
            <a:endParaRPr lang="de-AT" dirty="0"/>
          </a:p>
        </p:txBody>
      </p:sp>
      <p:sp>
        <p:nvSpPr>
          <p:cNvPr id="3" name="Content Placeholder 2">
            <a:extLst>
              <a:ext uri="{FF2B5EF4-FFF2-40B4-BE49-F238E27FC236}">
                <a16:creationId xmlns:a16="http://schemas.microsoft.com/office/drawing/2014/main" id="{831F8623-13CA-6A10-040E-537CF3C25B31}"/>
              </a:ext>
            </a:extLst>
          </p:cNvPr>
          <p:cNvSpPr>
            <a:spLocks noGrp="1"/>
          </p:cNvSpPr>
          <p:nvPr>
            <p:ph sz="quarter" idx="14"/>
          </p:nvPr>
        </p:nvSpPr>
        <p:spPr>
          <a:xfrm>
            <a:off x="690113" y="1555753"/>
            <a:ext cx="10374763" cy="4444997"/>
          </a:xfrm>
        </p:spPr>
        <p:txBody>
          <a:bodyPr/>
          <a:lstStyle/>
          <a:p>
            <a:r>
              <a:rPr lang="en-GB" sz="2400" b="1" u="sng" dirty="0"/>
              <a:t>Goal</a:t>
            </a:r>
            <a:r>
              <a:rPr lang="en-GB" sz="2400" dirty="0"/>
              <a:t> is simultaneously reproducing births by age (as Eurostat) while having a realistic model of the timing at first births and childlessness by education.</a:t>
            </a:r>
          </a:p>
          <a:p>
            <a:r>
              <a:rPr lang="en-GB" sz="2400" dirty="0"/>
              <a:t>﻿﻿Focus on childlessness as key component of concentration of reproduction by education.</a:t>
            </a:r>
          </a:p>
          <a:p>
            <a:pPr marL="0" indent="0">
              <a:buNone/>
            </a:pPr>
            <a:r>
              <a:rPr lang="en-GB" sz="2400" b="1" dirty="0"/>
              <a:t>Parameters</a:t>
            </a:r>
            <a:r>
              <a:rPr lang="en-GB" sz="2400" dirty="0"/>
              <a:t>:</a:t>
            </a:r>
          </a:p>
          <a:p>
            <a:r>
              <a:rPr lang="en-GB" sz="2400" dirty="0"/>
              <a:t>﻿﻿Age-specific period fertility rates (Eurostat; as in Ageing Report).</a:t>
            </a:r>
          </a:p>
          <a:p>
            <a:r>
              <a:rPr lang="en-GB" sz="2400" dirty="0"/>
              <a:t>﻿﻿First births by education: first births are modelled using cohort first birth rates by education. The base model is still used to decide the number of births by age, but babies are distributed to be consistent with first births.</a:t>
            </a:r>
          </a:p>
          <a:p>
            <a:endParaRPr lang="en-GB" dirty="0"/>
          </a:p>
        </p:txBody>
      </p:sp>
      <p:sp>
        <p:nvSpPr>
          <p:cNvPr id="4" name="Title 3">
            <a:extLst>
              <a:ext uri="{FF2B5EF4-FFF2-40B4-BE49-F238E27FC236}">
                <a16:creationId xmlns:a16="http://schemas.microsoft.com/office/drawing/2014/main" id="{1B1CC3EC-7E65-BC07-6DC0-98FC51FCD771}"/>
              </a:ext>
            </a:extLst>
          </p:cNvPr>
          <p:cNvSpPr>
            <a:spLocks noGrp="1"/>
          </p:cNvSpPr>
          <p:nvPr>
            <p:ph type="title"/>
          </p:nvPr>
        </p:nvSpPr>
        <p:spPr>
          <a:xfrm>
            <a:off x="690113" y="409658"/>
            <a:ext cx="10375235" cy="730429"/>
          </a:xfrm>
        </p:spPr>
        <p:txBody>
          <a:bodyPr/>
          <a:lstStyle/>
          <a:p>
            <a:r>
              <a:rPr lang="en-AT" sz="3600" dirty="0"/>
              <a:t>Fertility</a:t>
            </a:r>
          </a:p>
        </p:txBody>
      </p:sp>
    </p:spTree>
    <p:extLst>
      <p:ext uri="{BB962C8B-B14F-4D97-AF65-F5344CB8AC3E}">
        <p14:creationId xmlns:p14="http://schemas.microsoft.com/office/powerpoint/2010/main" val="1968605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BA4C736-B64B-430B-9C29-F77BC0D0103B}"/>
              </a:ext>
            </a:extLst>
          </p:cNvPr>
          <p:cNvSpPr>
            <a:spLocks noGrp="1"/>
          </p:cNvSpPr>
          <p:nvPr>
            <p:ph type="sldNum" sz="quarter" idx="13"/>
          </p:nvPr>
        </p:nvSpPr>
        <p:spPr/>
        <p:txBody>
          <a:bodyPr/>
          <a:lstStyle/>
          <a:p>
            <a:fld id="{C9F91E4A-88BB-4FCF-AFA9-B14D075BD722}" type="slidenum">
              <a:rPr lang="de-AT" smtClean="0"/>
              <a:pPr/>
              <a:t>9</a:t>
            </a:fld>
            <a:endParaRPr lang="de-AT" dirty="0"/>
          </a:p>
        </p:txBody>
      </p:sp>
      <p:sp>
        <p:nvSpPr>
          <p:cNvPr id="3" name="Inhaltsplatzhalter 2">
            <a:extLst>
              <a:ext uri="{FF2B5EF4-FFF2-40B4-BE49-F238E27FC236}">
                <a16:creationId xmlns:a16="http://schemas.microsoft.com/office/drawing/2014/main" id="{0A7C32B3-E279-4DC9-8F76-35E7AFBE6070}"/>
              </a:ext>
            </a:extLst>
          </p:cNvPr>
          <p:cNvSpPr>
            <a:spLocks noGrp="1"/>
          </p:cNvSpPr>
          <p:nvPr>
            <p:ph sz="quarter" idx="14"/>
          </p:nvPr>
        </p:nvSpPr>
        <p:spPr>
          <a:xfrm>
            <a:off x="586124" y="1555753"/>
            <a:ext cx="10478752" cy="4444997"/>
          </a:xfrm>
        </p:spPr>
        <p:txBody>
          <a:bodyPr/>
          <a:lstStyle/>
          <a:p>
            <a:r>
              <a:rPr lang="en-US" sz="2400" b="1" u="sng" dirty="0"/>
              <a:t>Most simple version: </a:t>
            </a:r>
            <a:r>
              <a:rPr lang="en-150" sz="2400" dirty="0"/>
              <a:t>Reproduce age- and sex-specific net migration targets (Eurostat net migration projections.</a:t>
            </a:r>
          </a:p>
          <a:p>
            <a:r>
              <a:rPr lang="en-150" sz="2400" dirty="0"/>
              <a:t>Emigrants are removed from population, immigrants are ‘cloned’ from existing population members of same age and sex.</a:t>
            </a:r>
          </a:p>
          <a:p>
            <a:pPr marL="0" indent="0">
              <a:buNone/>
            </a:pPr>
            <a:r>
              <a:rPr lang="en-US" sz="2400" b="1" dirty="0"/>
              <a:t>Refinements</a:t>
            </a:r>
          </a:p>
          <a:p>
            <a:r>
              <a:rPr lang="en-US" sz="2400" dirty="0"/>
              <a:t>Immigration pools, e.g., foreign students</a:t>
            </a:r>
          </a:p>
          <a:p>
            <a:r>
              <a:rPr lang="en-US" sz="2400" dirty="0"/>
              <a:t>Immigration and emigration; by country/region of origin</a:t>
            </a:r>
            <a:endParaRPr lang="en-150" sz="2400" dirty="0"/>
          </a:p>
          <a:p>
            <a:r>
              <a:rPr lang="en-US" sz="2400" dirty="0"/>
              <a:t>Origin, duration of residence, 2</a:t>
            </a:r>
            <a:r>
              <a:rPr lang="en-US" sz="2400" baseline="30000" dirty="0"/>
              <a:t>nd</a:t>
            </a:r>
            <a:r>
              <a:rPr lang="en-US" sz="2400" dirty="0"/>
              <a:t> generation immigrant status used in education, labor force behaviors, emigration</a:t>
            </a:r>
            <a:r>
              <a:rPr lang="en-150" sz="2400" dirty="0"/>
              <a:t> </a:t>
            </a:r>
          </a:p>
          <a:p>
            <a:endParaRPr lang="en-150" dirty="0"/>
          </a:p>
        </p:txBody>
      </p:sp>
      <p:sp>
        <p:nvSpPr>
          <p:cNvPr id="4" name="Titel 3">
            <a:extLst>
              <a:ext uri="{FF2B5EF4-FFF2-40B4-BE49-F238E27FC236}">
                <a16:creationId xmlns:a16="http://schemas.microsoft.com/office/drawing/2014/main" id="{5F95F039-4C6A-4CBC-9D9E-73432CCF9818}"/>
              </a:ext>
            </a:extLst>
          </p:cNvPr>
          <p:cNvSpPr>
            <a:spLocks noGrp="1"/>
          </p:cNvSpPr>
          <p:nvPr>
            <p:ph type="title"/>
          </p:nvPr>
        </p:nvSpPr>
        <p:spPr>
          <a:xfrm>
            <a:off x="586596" y="409658"/>
            <a:ext cx="10478752" cy="730429"/>
          </a:xfrm>
        </p:spPr>
        <p:txBody>
          <a:bodyPr/>
          <a:lstStyle/>
          <a:p>
            <a:r>
              <a:rPr lang="en-150" sz="3600" dirty="0"/>
              <a:t>Migration</a:t>
            </a:r>
            <a:endParaRPr lang="de-AT" sz="3600" dirty="0"/>
          </a:p>
        </p:txBody>
      </p:sp>
    </p:spTree>
    <p:extLst>
      <p:ext uri="{BB962C8B-B14F-4D97-AF65-F5344CB8AC3E}">
        <p14:creationId xmlns:p14="http://schemas.microsoft.com/office/powerpoint/2010/main" val="314697329"/>
      </p:ext>
    </p:extLst>
  </p:cSld>
  <p:clrMapOvr>
    <a:masterClrMapping/>
  </p:clrMapOvr>
</p:sld>
</file>

<file path=ppt/theme/theme1.xml><?xml version="1.0" encoding="utf-8"?>
<a:theme xmlns:a="http://schemas.openxmlformats.org/drawingml/2006/main" name="WIFO-Layout Foto">
  <a:themeElements>
    <a:clrScheme name="WIFO-Farben_neu">
      <a:dk1>
        <a:sysClr val="windowText" lastClr="000000"/>
      </a:dk1>
      <a:lt1>
        <a:srgbClr val="FFFFFF"/>
      </a:lt1>
      <a:dk2>
        <a:srgbClr val="2C5A5D"/>
      </a:dk2>
      <a:lt2>
        <a:srgbClr val="F3F7F7"/>
      </a:lt2>
      <a:accent1>
        <a:srgbClr val="559BD5"/>
      </a:accent1>
      <a:accent2>
        <a:srgbClr val="72BB6F"/>
      </a:accent2>
      <a:accent3>
        <a:srgbClr val="559E8F"/>
      </a:accent3>
      <a:accent4>
        <a:srgbClr val="12B0E7"/>
      </a:accent4>
      <a:accent5>
        <a:srgbClr val="96B428"/>
      </a:accent5>
      <a:accent6>
        <a:srgbClr val="C3423F"/>
      </a:accent6>
      <a:hlink>
        <a:srgbClr val="2C5A5D"/>
      </a:hlink>
      <a:folHlink>
        <a:srgbClr val="67B2B7"/>
      </a:folHlink>
    </a:clrScheme>
    <a:fontScheme name="WIFO_CG_Folie">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000099"/>
            </a:solidFill>
            <a:effectLst/>
            <a:latin typeface="Arial" charset="0"/>
          </a:defRPr>
        </a:defPPr>
      </a:lstStyle>
    </a:lnDef>
  </a:objectDefaults>
  <a:extraClrSchemeLst>
    <a:extraClrScheme>
      <a:clrScheme name="WIFO_CG_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IFO_CG_Fol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IFO_CG_Fol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IFO_CG_Fol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IFO_CG_Fol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IFO_CG_Fol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IFO_CG_Fol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IFO_CG_Folie 8">
        <a:dk1>
          <a:srgbClr val="000000"/>
        </a:dk1>
        <a:lt1>
          <a:srgbClr val="FFFFFF"/>
        </a:lt1>
        <a:dk2>
          <a:srgbClr val="000000"/>
        </a:dk2>
        <a:lt2>
          <a:srgbClr val="919191"/>
        </a:lt2>
        <a:accent1>
          <a:srgbClr val="000099"/>
        </a:accent1>
        <a:accent2>
          <a:srgbClr val="790015"/>
        </a:accent2>
        <a:accent3>
          <a:srgbClr val="FFFFFF"/>
        </a:accent3>
        <a:accent4>
          <a:srgbClr val="000000"/>
        </a:accent4>
        <a:accent5>
          <a:srgbClr val="AAAACA"/>
        </a:accent5>
        <a:accent6>
          <a:srgbClr val="6D0012"/>
        </a:accent6>
        <a:hlink>
          <a:srgbClr val="CADEF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1A2D8F18-C574-4D6D-82C0-744434E73A3B}" vid="{C2200279-D8DC-49B8-97B5-56C6CF9ACF9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WIFO-Layout_Foto_16-9</Template>
  <TotalTime>0</TotalTime>
  <Words>1207</Words>
  <Application>Microsoft Office PowerPoint</Application>
  <PresentationFormat>Widescreen</PresentationFormat>
  <Paragraphs>167</Paragraphs>
  <Slides>22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Symbol</vt:lpstr>
      <vt:lpstr>Wingdings</vt:lpstr>
      <vt:lpstr>WIFO-Layout Foto</vt:lpstr>
      <vt:lpstr>PowerPoint Presentation</vt:lpstr>
      <vt:lpstr>Organization</vt:lpstr>
      <vt:lpstr>What? - General</vt:lpstr>
      <vt:lpstr>What? - Focus</vt:lpstr>
      <vt:lpstr>What? - Projects &amp; Funding</vt:lpstr>
      <vt:lpstr>Starting Population</vt:lpstr>
      <vt:lpstr>Mortality</vt:lpstr>
      <vt:lpstr>Fertility</vt:lpstr>
      <vt:lpstr>Migration</vt:lpstr>
      <vt:lpstr>Partnerships</vt:lpstr>
      <vt:lpstr>Education – Base Version</vt:lpstr>
      <vt:lpstr>NTA Groups</vt:lpstr>
      <vt:lpstr>NTA Variables</vt:lpstr>
      <vt:lpstr>NTA Profiles (1)</vt:lpstr>
      <vt:lpstr>NTA Profiles (2)</vt:lpstr>
      <vt:lpstr>Support Ratios</vt:lpstr>
      <vt:lpstr>Support Ratios</vt:lpstr>
      <vt:lpstr>Generational accounting</vt:lpstr>
      <vt:lpstr>LFP rates Italy – Ageing Report vs. microWELT</vt:lpstr>
      <vt:lpstr>Decomposition labor force Italy 2080 vs. 2016</vt:lpstr>
      <vt:lpstr>Activity transitions 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Weingärtner</dc:creator>
  <cp:lastModifiedBy>Martin Spielauer</cp:lastModifiedBy>
  <cp:revision>265</cp:revision>
  <dcterms:created xsi:type="dcterms:W3CDTF">2020-11-11T15:11:37Z</dcterms:created>
  <dcterms:modified xsi:type="dcterms:W3CDTF">2023-02-01T00:42:34Z</dcterms:modified>
</cp:coreProperties>
</file>