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1598" r:id="rId3"/>
    <p:sldId id="1599" r:id="rId4"/>
    <p:sldId id="1600" r:id="rId5"/>
    <p:sldId id="1610" r:id="rId6"/>
    <p:sldId id="1611" r:id="rId7"/>
    <p:sldId id="1612" r:id="rId8"/>
    <p:sldId id="1537" r:id="rId9"/>
    <p:sldId id="260" r:id="rId10"/>
    <p:sldId id="1364" r:id="rId11"/>
    <p:sldId id="266" r:id="rId12"/>
    <p:sldId id="257" r:id="rId13"/>
    <p:sldId id="303" r:id="rId14"/>
    <p:sldId id="1539" r:id="rId15"/>
    <p:sldId id="304" r:id="rId16"/>
    <p:sldId id="1543" r:id="rId17"/>
    <p:sldId id="1544" r:id="rId18"/>
    <p:sldId id="1545" r:id="rId19"/>
    <p:sldId id="1546" r:id="rId20"/>
    <p:sldId id="286" r:id="rId21"/>
    <p:sldId id="1547" r:id="rId22"/>
    <p:sldId id="1548" r:id="rId23"/>
    <p:sldId id="1553" r:id="rId24"/>
    <p:sldId id="1549" r:id="rId25"/>
    <p:sldId id="1550" r:id="rId26"/>
    <p:sldId id="1551" r:id="rId27"/>
    <p:sldId id="1621" r:id="rId28"/>
    <p:sldId id="1566" r:id="rId29"/>
    <p:sldId id="1622" r:id="rId30"/>
    <p:sldId id="1623" r:id="rId31"/>
    <p:sldId id="1613" r:id="rId32"/>
    <p:sldId id="1614" r:id="rId33"/>
    <p:sldId id="1616" r:id="rId34"/>
    <p:sldId id="1617" r:id="rId35"/>
    <p:sldId id="1615" r:id="rId36"/>
    <p:sldId id="1563" r:id="rId37"/>
    <p:sldId id="1624" r:id="rId38"/>
    <p:sldId id="15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8768" autoAdjust="0"/>
  </p:normalViewPr>
  <p:slideViewPr>
    <p:cSldViewPr snapToGrid="0">
      <p:cViewPr varScale="1">
        <p:scale>
          <a:sx n="77" d="100"/>
          <a:sy n="77" d="100"/>
        </p:scale>
        <p:origin x="672"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BF12E-AE23-4BD5-9E5A-6BC178A78988}" type="datetimeFigureOut">
              <a:rPr lang="en-GB" smtClean="0"/>
              <a:t>31/01/2023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D9549-2C75-4BEE-A4E4-210BF7002A7B}" type="slidenum">
              <a:rPr lang="en-GB" smtClean="0"/>
              <a:t>‹#›</a:t>
            </a:fld>
            <a:endParaRPr lang="en-GB"/>
          </a:p>
        </p:txBody>
      </p:sp>
    </p:spTree>
    <p:extLst>
      <p:ext uri="{BB962C8B-B14F-4D97-AF65-F5344CB8AC3E}">
        <p14:creationId xmlns:p14="http://schemas.microsoft.com/office/powerpoint/2010/main" val="21808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2</a:t>
            </a:fld>
            <a:endParaRPr lang="en-GB"/>
          </a:p>
        </p:txBody>
      </p:sp>
    </p:spTree>
    <p:extLst>
      <p:ext uri="{BB962C8B-B14F-4D97-AF65-F5344CB8AC3E}">
        <p14:creationId xmlns:p14="http://schemas.microsoft.com/office/powerpoint/2010/main" val="115150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31</a:t>
            </a:fld>
            <a:endParaRPr lang="en-GB"/>
          </a:p>
        </p:txBody>
      </p:sp>
    </p:spTree>
    <p:extLst>
      <p:ext uri="{BB962C8B-B14F-4D97-AF65-F5344CB8AC3E}">
        <p14:creationId xmlns:p14="http://schemas.microsoft.com/office/powerpoint/2010/main" val="18423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32</a:t>
            </a:fld>
            <a:endParaRPr lang="en-GB"/>
          </a:p>
        </p:txBody>
      </p:sp>
    </p:spTree>
    <p:extLst>
      <p:ext uri="{BB962C8B-B14F-4D97-AF65-F5344CB8AC3E}">
        <p14:creationId xmlns:p14="http://schemas.microsoft.com/office/powerpoint/2010/main" val="173746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33</a:t>
            </a:fld>
            <a:endParaRPr lang="en-GB"/>
          </a:p>
        </p:txBody>
      </p:sp>
    </p:spTree>
    <p:extLst>
      <p:ext uri="{BB962C8B-B14F-4D97-AF65-F5344CB8AC3E}">
        <p14:creationId xmlns:p14="http://schemas.microsoft.com/office/powerpoint/2010/main" val="105062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34</a:t>
            </a:fld>
            <a:endParaRPr lang="en-GB"/>
          </a:p>
        </p:txBody>
      </p:sp>
    </p:spTree>
    <p:extLst>
      <p:ext uri="{BB962C8B-B14F-4D97-AF65-F5344CB8AC3E}">
        <p14:creationId xmlns:p14="http://schemas.microsoft.com/office/powerpoint/2010/main" val="3522472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35</a:t>
            </a:fld>
            <a:endParaRPr lang="en-GB"/>
          </a:p>
        </p:txBody>
      </p:sp>
    </p:spTree>
    <p:extLst>
      <p:ext uri="{BB962C8B-B14F-4D97-AF65-F5344CB8AC3E}">
        <p14:creationId xmlns:p14="http://schemas.microsoft.com/office/powerpoint/2010/main" val="205610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36</a:t>
            </a:fld>
            <a:endParaRPr lang="en-GB"/>
          </a:p>
        </p:txBody>
      </p:sp>
    </p:spTree>
    <p:extLst>
      <p:ext uri="{BB962C8B-B14F-4D97-AF65-F5344CB8AC3E}">
        <p14:creationId xmlns:p14="http://schemas.microsoft.com/office/powerpoint/2010/main" val="16621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37</a:t>
            </a:fld>
            <a:endParaRPr lang="en-GB"/>
          </a:p>
        </p:txBody>
      </p:sp>
    </p:spTree>
    <p:extLst>
      <p:ext uri="{BB962C8B-B14F-4D97-AF65-F5344CB8AC3E}">
        <p14:creationId xmlns:p14="http://schemas.microsoft.com/office/powerpoint/2010/main" val="291928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REPLACE WITH GRAPH FOR OECD COUNTRIES</a:t>
            </a:r>
          </a:p>
        </p:txBody>
      </p:sp>
      <p:sp>
        <p:nvSpPr>
          <p:cNvPr id="4" name="Slide Number Placeholder 3"/>
          <p:cNvSpPr>
            <a:spLocks noGrp="1"/>
          </p:cNvSpPr>
          <p:nvPr>
            <p:ph type="sldNum" sz="quarter" idx="5"/>
          </p:nvPr>
        </p:nvSpPr>
        <p:spPr/>
        <p:txBody>
          <a:bodyPr/>
          <a:lstStyle/>
          <a:p>
            <a:fld id="{A02D9549-2C75-4BEE-A4E4-210BF7002A7B}" type="slidenum">
              <a:rPr lang="en-GB" smtClean="0"/>
              <a:t>4</a:t>
            </a:fld>
            <a:endParaRPr lang="en-GB"/>
          </a:p>
        </p:txBody>
      </p:sp>
    </p:spTree>
    <p:extLst>
      <p:ext uri="{BB962C8B-B14F-4D97-AF65-F5344CB8AC3E}">
        <p14:creationId xmlns:p14="http://schemas.microsoft.com/office/powerpoint/2010/main" val="423806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5</a:t>
            </a:fld>
            <a:endParaRPr lang="en-GB"/>
          </a:p>
        </p:txBody>
      </p:sp>
    </p:spTree>
    <p:extLst>
      <p:ext uri="{BB962C8B-B14F-4D97-AF65-F5344CB8AC3E}">
        <p14:creationId xmlns:p14="http://schemas.microsoft.com/office/powerpoint/2010/main" val="305303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6</a:t>
            </a:fld>
            <a:endParaRPr lang="en-GB"/>
          </a:p>
        </p:txBody>
      </p:sp>
    </p:spTree>
    <p:extLst>
      <p:ext uri="{BB962C8B-B14F-4D97-AF65-F5344CB8AC3E}">
        <p14:creationId xmlns:p14="http://schemas.microsoft.com/office/powerpoint/2010/main" val="251685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7</a:t>
            </a:fld>
            <a:endParaRPr lang="en-GB"/>
          </a:p>
        </p:txBody>
      </p:sp>
    </p:spTree>
    <p:extLst>
      <p:ext uri="{BB962C8B-B14F-4D97-AF65-F5344CB8AC3E}">
        <p14:creationId xmlns:p14="http://schemas.microsoft.com/office/powerpoint/2010/main" val="1467571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37FAD0-7B85-4543-B959-843CF876F98B}" type="slidenum">
              <a:rPr lang="en-GB" smtClean="0"/>
              <a:t>8</a:t>
            </a:fld>
            <a:endParaRPr lang="en-GB"/>
          </a:p>
        </p:txBody>
      </p:sp>
    </p:spTree>
    <p:extLst>
      <p:ext uri="{BB962C8B-B14F-4D97-AF65-F5344CB8AC3E}">
        <p14:creationId xmlns:p14="http://schemas.microsoft.com/office/powerpoint/2010/main" val="290359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dirty="0"/>
              <a:t>Most economic studies of heterogeneous households abstract from demographic detail</a:t>
            </a:r>
          </a:p>
          <a:p>
            <a:pPr lvl="1"/>
            <a:r>
              <a:rPr lang="en-AU" sz="2000" dirty="0"/>
              <a:t>=&gt; Motivates adoption of stylised descriptions for fiscal policy</a:t>
            </a:r>
          </a:p>
          <a:p>
            <a:r>
              <a:rPr lang="en-AU" sz="2400" dirty="0"/>
              <a:t>Demographic heterogeneity and fiscal policy influence behavioural incentives for both labour/leisure and consumption/saving</a:t>
            </a:r>
          </a:p>
          <a:p>
            <a:pPr lvl="1"/>
            <a:r>
              <a:rPr lang="en-AU" sz="2000" dirty="0"/>
              <a:t>=&gt; Motivates increasingly detailed analytical specifications</a:t>
            </a:r>
          </a:p>
          <a:p>
            <a:r>
              <a:rPr lang="en-AU" sz="2400" dirty="0"/>
              <a:t>Reflecting fiscal policy remains challenging, even where sufficient demographic detail is included for analysis</a:t>
            </a:r>
          </a:p>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11</a:t>
            </a:fld>
            <a:endParaRPr lang="en-GB"/>
          </a:p>
        </p:txBody>
      </p:sp>
    </p:spTree>
    <p:extLst>
      <p:ext uri="{BB962C8B-B14F-4D97-AF65-F5344CB8AC3E}">
        <p14:creationId xmlns:p14="http://schemas.microsoft.com/office/powerpoint/2010/main" val="2662441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apple-system"/>
              </a:rPr>
              <a:t>Generally speaking, source (</a:t>
            </a:r>
            <a:r>
              <a:rPr lang="en-US" b="0" i="0" dirty="0" err="1">
                <a:solidFill>
                  <a:srgbClr val="212529"/>
                </a:solidFill>
                <a:effectLst/>
                <a:latin typeface="-apple-system"/>
              </a:rPr>
              <a:t>i</a:t>
            </a:r>
            <a:r>
              <a:rPr lang="en-US" b="0" i="0" dirty="0">
                <a:solidFill>
                  <a:srgbClr val="212529"/>
                </a:solidFill>
                <a:effectLst/>
                <a:latin typeface="-apple-system"/>
              </a:rPr>
              <a:t>) should be limited, due to the use of appropriate input data and sampling weights. Sources (ii)-(iii) are often left unexplored, by making the common assumption that the model is well specified (measures of fit should be reported for each estimated equation to corroborate this hypothesis). Montecarlo variation of the model outcome (source v) can be brought down to negligible by appropriately scaling up simulated population size. The remaining source of uncertainty that needs to be addressed is therefore </a:t>
            </a:r>
            <a:r>
              <a:rPr lang="en-US" b="1" i="0" dirty="0">
                <a:solidFill>
                  <a:srgbClr val="212529"/>
                </a:solidFill>
                <a:effectLst/>
                <a:latin typeface="-apple-system"/>
              </a:rPr>
              <a:t>parameters uncertainty</a:t>
            </a:r>
            <a:r>
              <a:rPr lang="en-US" b="0" i="0" dirty="0">
                <a:solidFill>
                  <a:srgbClr val="212529"/>
                </a:solidFill>
                <a:effectLst/>
                <a:latin typeface="-apple-system"/>
              </a:rPr>
              <a:t>, stemming from sampling errors in estimation (source iv).</a:t>
            </a:r>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25</a:t>
            </a:fld>
            <a:endParaRPr lang="en-GB"/>
          </a:p>
        </p:txBody>
      </p:sp>
    </p:spTree>
    <p:extLst>
      <p:ext uri="{BB962C8B-B14F-4D97-AF65-F5344CB8AC3E}">
        <p14:creationId xmlns:p14="http://schemas.microsoft.com/office/powerpoint/2010/main" val="388091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2D9549-2C75-4BEE-A4E4-210BF7002A7B}" type="slidenum">
              <a:rPr lang="en-GB" smtClean="0"/>
              <a:t>26</a:t>
            </a:fld>
            <a:endParaRPr lang="en-GB"/>
          </a:p>
        </p:txBody>
      </p:sp>
    </p:spTree>
    <p:extLst>
      <p:ext uri="{BB962C8B-B14F-4D97-AF65-F5344CB8AC3E}">
        <p14:creationId xmlns:p14="http://schemas.microsoft.com/office/powerpoint/2010/main" val="976886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292E9D-16AB-4E7D-9CE7-F8CDA89AC4AB}"/>
              </a:ext>
            </a:extLst>
          </p:cNvPr>
          <p:cNvPicPr>
            <a:picLocks noChangeAspect="1"/>
          </p:cNvPicPr>
          <p:nvPr/>
        </p:nvPicPr>
        <p:blipFill>
          <a:blip r:embed="rId2"/>
          <a:stretch>
            <a:fillRect/>
          </a:stretch>
        </p:blipFill>
        <p:spPr>
          <a:xfrm>
            <a:off x="149745" y="457200"/>
            <a:ext cx="4284672" cy="5069305"/>
          </a:xfrm>
          <a:prstGeom prst="rect">
            <a:avLst/>
          </a:prstGeom>
        </p:spPr>
      </p:pic>
      <p:sp>
        <p:nvSpPr>
          <p:cNvPr id="2" name="Title 1">
            <a:extLst>
              <a:ext uri="{FF2B5EF4-FFF2-40B4-BE49-F238E27FC236}">
                <a16:creationId xmlns:a16="http://schemas.microsoft.com/office/drawing/2014/main" id="{B12FFBBF-B792-450B-BD64-CD5AD5F94D7A}"/>
              </a:ext>
            </a:extLst>
          </p:cNvPr>
          <p:cNvSpPr>
            <a:spLocks noGrp="1"/>
          </p:cNvSpPr>
          <p:nvPr>
            <p:ph type="ctrTitle"/>
          </p:nvPr>
        </p:nvSpPr>
        <p:spPr>
          <a:xfrm>
            <a:off x="2125575" y="1122363"/>
            <a:ext cx="9144000" cy="2387600"/>
          </a:xfrm>
          <a:prstGeom prst="rect">
            <a:avLst/>
          </a:prstGeom>
        </p:spPr>
        <p:txBody>
          <a:bodyPr anchor="b"/>
          <a:lstStyle>
            <a:lvl1pPr algn="l">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DFDC9BD-01AC-4F21-B4AF-3A8660F7D345}"/>
              </a:ext>
            </a:extLst>
          </p:cNvPr>
          <p:cNvSpPr>
            <a:spLocks noGrp="1"/>
          </p:cNvSpPr>
          <p:nvPr>
            <p:ph type="subTitle" idx="1"/>
          </p:nvPr>
        </p:nvSpPr>
        <p:spPr>
          <a:xfrm>
            <a:off x="4203032" y="3602038"/>
            <a:ext cx="646496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图片 3">
            <a:extLst>
              <a:ext uri="{FF2B5EF4-FFF2-40B4-BE49-F238E27FC236}">
                <a16:creationId xmlns:a16="http://schemas.microsoft.com/office/drawing/2014/main" id="{27A9ABB2-5A89-4FAF-ABEC-F398A3BBC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032" y="5403054"/>
            <a:ext cx="7715949" cy="665165"/>
          </a:xfrm>
          <a:prstGeom prst="rect">
            <a:avLst/>
          </a:prstGeom>
        </p:spPr>
      </p:pic>
      <p:sp>
        <p:nvSpPr>
          <p:cNvPr id="4" name="TextBox 3">
            <a:extLst>
              <a:ext uri="{FF2B5EF4-FFF2-40B4-BE49-F238E27FC236}">
                <a16:creationId xmlns:a16="http://schemas.microsoft.com/office/drawing/2014/main" id="{BA76D65D-AA00-418E-9615-0ED112A78F2A}"/>
              </a:ext>
            </a:extLst>
          </p:cNvPr>
          <p:cNvSpPr txBox="1"/>
          <p:nvPr/>
        </p:nvSpPr>
        <p:spPr>
          <a:xfrm>
            <a:off x="4373295" y="5421888"/>
            <a:ext cx="73754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en-GB" sz="1800" b="0" i="0" u="none" strike="noStrike" kern="1200" cap="none" spc="0" normalizeH="0" baseline="30000" noProof="0" dirty="0">
                <a:ln>
                  <a:noFill/>
                </a:ln>
                <a:solidFill>
                  <a:prstClr val="white"/>
                </a:solidFill>
                <a:effectLst/>
                <a:uLnTx/>
                <a:uFillTx/>
                <a:latin typeface="Calibri" panose="020F0502020204030204"/>
                <a:ea typeface="+mn-ea"/>
                <a:cs typeface="+mn-cs"/>
              </a:rPr>
              <a:t>st</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Winter Microsimulation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Torino, 1 February 2023</a:t>
            </a:r>
          </a:p>
        </p:txBody>
      </p:sp>
    </p:spTree>
    <p:extLst>
      <p:ext uri="{BB962C8B-B14F-4D97-AF65-F5344CB8AC3E}">
        <p14:creationId xmlns:p14="http://schemas.microsoft.com/office/powerpoint/2010/main" val="405199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669415-CADB-41C9-945F-AD33C619B08C}"/>
              </a:ext>
            </a:extLst>
          </p:cNvPr>
          <p:cNvPicPr>
            <a:picLocks noChangeAspect="1"/>
          </p:cNvPicPr>
          <p:nvPr/>
        </p:nvPicPr>
        <p:blipFill>
          <a:blip r:embed="rId2">
            <a:alphaModFix amt="50000"/>
          </a:blip>
          <a:stretch>
            <a:fillRect/>
          </a:stretch>
        </p:blipFill>
        <p:spPr>
          <a:xfrm>
            <a:off x="45902" y="43069"/>
            <a:ext cx="1582973" cy="1872856"/>
          </a:xfrm>
          <a:prstGeom prst="rect">
            <a:avLst/>
          </a:prstGeom>
        </p:spPr>
      </p:pic>
      <p:sp>
        <p:nvSpPr>
          <p:cNvPr id="2" name="Title 1">
            <a:extLst>
              <a:ext uri="{FF2B5EF4-FFF2-40B4-BE49-F238E27FC236}">
                <a16:creationId xmlns:a16="http://schemas.microsoft.com/office/drawing/2014/main" id="{A78E78AF-237E-4C71-BF62-844E5F95AB33}"/>
              </a:ext>
            </a:extLst>
          </p:cNvPr>
          <p:cNvSpPr>
            <a:spLocks noGrp="1"/>
          </p:cNvSpPr>
          <p:nvPr>
            <p:ph type="title"/>
          </p:nvPr>
        </p:nvSpPr>
        <p:spPr>
          <a:xfrm>
            <a:off x="677780" y="365125"/>
            <a:ext cx="10515600" cy="1325563"/>
          </a:xfrm>
          <a:prstGeom prst="rect">
            <a:avLst/>
          </a:prstGeom>
        </p:spPr>
        <p:txBody>
          <a:bodyPr>
            <a:normAutofit/>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C4177F3-DFB0-4DEF-882E-B528195E6B33}"/>
              </a:ext>
            </a:extLst>
          </p:cNvPr>
          <p:cNvSpPr>
            <a:spLocks noGrp="1"/>
          </p:cNvSpPr>
          <p:nvPr>
            <p:ph idx="1"/>
          </p:nvPr>
        </p:nvSpPr>
        <p:spPr>
          <a:xfrm>
            <a:off x="774032" y="1915925"/>
            <a:ext cx="10515600" cy="4261038"/>
          </a:xfrm>
        </p:spPr>
        <p:txBody>
          <a:bodyPr>
            <a:normAutofit/>
          </a:bodyPr>
          <a:lstStyle>
            <a:lvl1pPr>
              <a:buSzPct val="50000"/>
              <a:defRPr sz="2000"/>
            </a:lvl1pPr>
            <a:lvl2pPr>
              <a:buSzPct val="50000"/>
              <a:defRPr sz="20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62F75F65-F4C3-4C16-B511-797CB3EA1E4A}"/>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41AD7-021E-470E-9709-3C3A055494B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Footer Placeholder 4">
            <a:extLst>
              <a:ext uri="{FF2B5EF4-FFF2-40B4-BE49-F238E27FC236}">
                <a16:creationId xmlns:a16="http://schemas.microsoft.com/office/drawing/2014/main" id="{561D47A0-CC6A-43B8-9978-F85D6918DB73}"/>
              </a:ext>
            </a:extLst>
          </p:cNvPr>
          <p:cNvSpPr>
            <a:spLocks noGrp="1"/>
          </p:cNvSpPr>
          <p:nvPr>
            <p:ph type="ftr" sz="quarter" idx="3"/>
          </p:nvPr>
        </p:nvSpPr>
        <p:spPr>
          <a:xfrm>
            <a:off x="5314950" y="6356350"/>
            <a:ext cx="55054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图片 3">
            <a:extLst>
              <a:ext uri="{FF2B5EF4-FFF2-40B4-BE49-F238E27FC236}">
                <a16:creationId xmlns:a16="http://schemas.microsoft.com/office/drawing/2014/main" id="{B296D8B7-C67E-4D63-9FB9-FACBB5E42983}"/>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8325526" y="136525"/>
            <a:ext cx="3866474" cy="93663"/>
          </a:xfrm>
          <a:prstGeom prst="rect">
            <a:avLst/>
          </a:prstGeom>
        </p:spPr>
      </p:pic>
    </p:spTree>
    <p:extLst>
      <p:ext uri="{BB962C8B-B14F-4D97-AF65-F5344CB8AC3E}">
        <p14:creationId xmlns:p14="http://schemas.microsoft.com/office/powerpoint/2010/main" val="342991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7418-A4FC-47C1-84E9-2EDB58C7AC2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C76BD8-3DF9-47E7-B9E6-092FD5636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E7B63-4995-4A89-8B25-27F0C0AB3D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DDEF07-0B27-4812-B1E7-57DED613A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008F6-2BCB-4EBB-969A-388E52BF92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980E10-3D09-46ED-9379-B9D9FE4644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3CDA5CC-9A51-41FF-8DE4-20C98FECED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B59379B-0FFA-437D-AE56-1EF1A17CB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41AD7-021E-470E-9709-3C3A055494B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09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1CA85-F916-496B-A290-4731A065AC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9DEC6A9D-66F1-45E1-A616-ADB1365446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A20C2B7-3AF9-4F84-A61A-9C568FA9F9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41AD7-021E-470E-9709-3C3A055494B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0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3BFC-DC37-483A-8382-8A79E690F0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2E61C3-0B2E-495A-B583-1C42BCA29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56EC9-2D59-4AB6-A3A4-07FB4512A4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0B0DC3D-DE64-4DF0-A8E4-F83B16AC9D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7012345-D015-4B50-A772-D71663990E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41AD7-021E-470E-9709-3C3A055494B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6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A9BC46A0-62CE-4B53-87D5-932E9B919A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139" y="6176963"/>
            <a:ext cx="1324122" cy="523707"/>
          </a:xfrm>
          <a:prstGeom prst="rect">
            <a:avLst/>
          </a:prstGeom>
        </p:spPr>
      </p:pic>
      <p:pic>
        <p:nvPicPr>
          <p:cNvPr id="10" name="Picture 9" descr="Logo, company name&#10;&#10;Description automatically generated">
            <a:extLst>
              <a:ext uri="{FF2B5EF4-FFF2-40B4-BE49-F238E27FC236}">
                <a16:creationId xmlns:a16="http://schemas.microsoft.com/office/drawing/2014/main" id="{23766383-50B5-4AF0-9817-5A8374ADFC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3625" y="6287882"/>
            <a:ext cx="1150770" cy="416499"/>
          </a:xfrm>
          <a:prstGeom prst="rect">
            <a:avLst/>
          </a:prstGeom>
        </p:spPr>
      </p:pic>
      <p:pic>
        <p:nvPicPr>
          <p:cNvPr id="9" name="Picture 8" descr="Logo, company name&#10;&#10;Description automatically generated">
            <a:extLst>
              <a:ext uri="{FF2B5EF4-FFF2-40B4-BE49-F238E27FC236}">
                <a16:creationId xmlns:a16="http://schemas.microsoft.com/office/drawing/2014/main" id="{747FF145-AD1C-4765-A3F4-B0BCD2BFE0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4209" y="6036082"/>
            <a:ext cx="805468" cy="805468"/>
          </a:xfrm>
          <a:prstGeom prst="rect">
            <a:avLst/>
          </a:prstGeom>
        </p:spPr>
      </p:pic>
      <p:sp>
        <p:nvSpPr>
          <p:cNvPr id="2" name="Title Placeholder 1">
            <a:extLst>
              <a:ext uri="{FF2B5EF4-FFF2-40B4-BE49-F238E27FC236}">
                <a16:creationId xmlns:a16="http://schemas.microsoft.com/office/drawing/2014/main" id="{C80CAB3D-C790-4CB3-B6BC-C638E9CF6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495C14E-29FB-445A-93F0-5302860F6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6F377D64-2CCA-47A0-81B9-C73DE6C0EC28}"/>
              </a:ext>
            </a:extLst>
          </p:cNvPr>
          <p:cNvSpPr>
            <a:spLocks noGrp="1"/>
          </p:cNvSpPr>
          <p:nvPr>
            <p:ph type="ftr" sz="quarter" idx="3"/>
          </p:nvPr>
        </p:nvSpPr>
        <p:spPr>
          <a:xfrm>
            <a:off x="5314950" y="6356350"/>
            <a:ext cx="55054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5DD4E3A-02B6-4F26-BF78-27AC73019822}"/>
              </a:ext>
            </a:extLst>
          </p:cNvPr>
          <p:cNvSpPr>
            <a:spLocks noGrp="1"/>
          </p:cNvSpPr>
          <p:nvPr>
            <p:ph type="sldNum" sz="quarter" idx="4"/>
          </p:nvPr>
        </p:nvSpPr>
        <p:spPr>
          <a:xfrm>
            <a:off x="10906126" y="6356350"/>
            <a:ext cx="4476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841AD7-021E-470E-9709-3C3A055494B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564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75000"/>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Tx/>
        <a:buBlip>
          <a:blip r:embed="rId11"/>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46505B-4CEA-47E5-96D4-6D67F3E1CEB1}"/>
              </a:ext>
            </a:extLst>
          </p:cNvPr>
          <p:cNvSpPr>
            <a:spLocks noGrp="1"/>
          </p:cNvSpPr>
          <p:nvPr>
            <p:ph type="ctrTitle"/>
          </p:nvPr>
        </p:nvSpPr>
        <p:spPr>
          <a:xfrm>
            <a:off x="2125574" y="2425963"/>
            <a:ext cx="9245331" cy="1482110"/>
          </a:xfrm>
        </p:spPr>
        <p:txBody>
          <a:bodyPr>
            <a:normAutofit/>
          </a:bodyPr>
          <a:lstStyle/>
          <a:p>
            <a:r>
              <a:rPr lang="en-GB" sz="4000" dirty="0" err="1"/>
              <a:t>LABSim</a:t>
            </a:r>
            <a:r>
              <a:rPr lang="en-GB" sz="4000" dirty="0"/>
              <a:t>:  An open-source framework for </a:t>
            </a:r>
            <a:br>
              <a:rPr lang="en-GB" sz="4000" dirty="0"/>
            </a:br>
            <a:r>
              <a:rPr lang="en-GB" sz="4000" dirty="0"/>
              <a:t>                          life-course analysis</a:t>
            </a:r>
          </a:p>
        </p:txBody>
      </p:sp>
      <p:sp>
        <p:nvSpPr>
          <p:cNvPr id="5" name="Subtitle 4">
            <a:extLst>
              <a:ext uri="{FF2B5EF4-FFF2-40B4-BE49-F238E27FC236}">
                <a16:creationId xmlns:a16="http://schemas.microsoft.com/office/drawing/2014/main" id="{859F3F5B-6ED0-43A7-8272-FFA29D2626A1}"/>
              </a:ext>
            </a:extLst>
          </p:cNvPr>
          <p:cNvSpPr>
            <a:spLocks noGrp="1"/>
          </p:cNvSpPr>
          <p:nvPr>
            <p:ph type="subTitle" idx="1"/>
          </p:nvPr>
        </p:nvSpPr>
        <p:spPr>
          <a:xfrm>
            <a:off x="4537275" y="3775690"/>
            <a:ext cx="6964259" cy="1482110"/>
          </a:xfrm>
        </p:spPr>
        <p:txBody>
          <a:bodyPr/>
          <a:lstStyle/>
          <a:p>
            <a:endParaRPr lang="en-GB" dirty="0"/>
          </a:p>
          <a:p>
            <a:r>
              <a:rPr lang="en-GB" dirty="0"/>
              <a:t>Patryk Bronka, Matteo Richiardi, Justin van de Ven</a:t>
            </a:r>
          </a:p>
          <a:p>
            <a:r>
              <a:rPr lang="en-GB" dirty="0"/>
              <a:t>University of Essex</a:t>
            </a:r>
          </a:p>
        </p:txBody>
      </p:sp>
    </p:spTree>
    <p:extLst>
      <p:ext uri="{BB962C8B-B14F-4D97-AF65-F5344CB8AC3E}">
        <p14:creationId xmlns:p14="http://schemas.microsoft.com/office/powerpoint/2010/main" val="3968079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tax-benefit microsimulation model</a:t>
            </a:r>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10</a:t>
            </a:fld>
            <a:endParaRPr lang="en-GB"/>
          </a:p>
        </p:txBody>
      </p:sp>
      <p:graphicFrame>
        <p:nvGraphicFramePr>
          <p:cNvPr id="5" name="Table 5">
            <a:extLst>
              <a:ext uri="{FF2B5EF4-FFF2-40B4-BE49-F238E27FC236}">
                <a16:creationId xmlns:a16="http://schemas.microsoft.com/office/drawing/2014/main" id="{5A919D8D-6432-480F-92A2-020E9091DE40}"/>
              </a:ext>
            </a:extLst>
          </p:cNvPr>
          <p:cNvGraphicFramePr>
            <a:graphicFrameLocks noGrp="1"/>
          </p:cNvGraphicFramePr>
          <p:nvPr/>
        </p:nvGraphicFramePr>
        <p:xfrm>
          <a:off x="1919536" y="1484784"/>
          <a:ext cx="8291265" cy="4668520"/>
        </p:xfrm>
        <a:graphic>
          <a:graphicData uri="http://schemas.openxmlformats.org/drawingml/2006/table">
            <a:tbl>
              <a:tblPr firstRow="1" bandRow="1">
                <a:tableStyleId>{5C22544A-7EE6-4342-B048-85BDC9FD1C3A}</a:tableStyleId>
              </a:tblPr>
              <a:tblGrid>
                <a:gridCol w="1817446">
                  <a:extLst>
                    <a:ext uri="{9D8B030D-6E8A-4147-A177-3AD203B41FA5}">
                      <a16:colId xmlns:a16="http://schemas.microsoft.com/office/drawing/2014/main" val="1453086704"/>
                    </a:ext>
                  </a:extLst>
                </a:gridCol>
                <a:gridCol w="3240360">
                  <a:extLst>
                    <a:ext uri="{9D8B030D-6E8A-4147-A177-3AD203B41FA5}">
                      <a16:colId xmlns:a16="http://schemas.microsoft.com/office/drawing/2014/main" val="2101654523"/>
                    </a:ext>
                  </a:extLst>
                </a:gridCol>
                <a:gridCol w="3233459">
                  <a:extLst>
                    <a:ext uri="{9D8B030D-6E8A-4147-A177-3AD203B41FA5}">
                      <a16:colId xmlns:a16="http://schemas.microsoft.com/office/drawing/2014/main" val="3925257104"/>
                    </a:ext>
                  </a:extLst>
                </a:gridCol>
              </a:tblGrid>
              <a:tr h="370840">
                <a:tc>
                  <a:txBody>
                    <a:bodyPr/>
                    <a:lstStyle/>
                    <a:p>
                      <a:endParaRPr lang="en-GB"/>
                    </a:p>
                  </a:txBody>
                  <a:tcPr/>
                </a:tc>
                <a:tc>
                  <a:txBody>
                    <a:bodyPr/>
                    <a:lstStyle/>
                    <a:p>
                      <a:r>
                        <a:rPr lang="en-GB" dirty="0"/>
                        <a:t>Static</a:t>
                      </a:r>
                    </a:p>
                  </a:txBody>
                  <a:tcPr/>
                </a:tc>
                <a:tc>
                  <a:txBody>
                    <a:bodyPr/>
                    <a:lstStyle/>
                    <a:p>
                      <a:r>
                        <a:rPr lang="en-GB" dirty="0"/>
                        <a:t>Dynamic</a:t>
                      </a:r>
                    </a:p>
                  </a:txBody>
                  <a:tcPr/>
                </a:tc>
                <a:extLst>
                  <a:ext uri="{0D108BD9-81ED-4DB2-BD59-A6C34878D82A}">
                    <a16:rowId xmlns:a16="http://schemas.microsoft.com/office/drawing/2014/main" val="1087912924"/>
                  </a:ext>
                </a:extLst>
              </a:tr>
              <a:tr h="370840">
                <a:tc>
                  <a:txBody>
                    <a:bodyPr/>
                    <a:lstStyle/>
                    <a:p>
                      <a:r>
                        <a:rPr lang="en-GB" dirty="0"/>
                        <a:t>Non-Behavioural</a:t>
                      </a:r>
                    </a:p>
                  </a:txBody>
                  <a:tcPr/>
                </a:tc>
                <a:tc>
                  <a:txBody>
                    <a:bodyPr/>
                    <a:lstStyle/>
                    <a:p>
                      <a:pPr marL="285750" indent="-285750">
                        <a:buFont typeface="Arial" panose="020B0604020202020204" pitchFamily="34" charset="0"/>
                        <a:buChar char="•"/>
                      </a:pPr>
                      <a:r>
                        <a:rPr lang="en-GB" dirty="0"/>
                        <a:t>Individual characteristics are fixed</a:t>
                      </a:r>
                    </a:p>
                    <a:p>
                      <a:pPr marL="285750" indent="-285750">
                        <a:buFont typeface="Arial" panose="020B0604020202020204" pitchFamily="34" charset="0"/>
                        <a:buChar char="•"/>
                      </a:pPr>
                      <a:r>
                        <a:rPr lang="en-GB" dirty="0"/>
                        <a:t>Behaviour is fixed</a:t>
                      </a:r>
                    </a:p>
                    <a:p>
                      <a:pPr marL="285750" indent="-285750">
                        <a:buFont typeface="Arial" panose="020B0604020202020204" pitchFamily="34" charset="0"/>
                        <a:buChar char="•"/>
                      </a:pPr>
                      <a:r>
                        <a:rPr lang="en-GB" dirty="0">
                          <a:sym typeface="Wingdings" panose="05000000000000000000" pitchFamily="2" charset="2"/>
                        </a:rPr>
                        <a:t>Short-term analysis (</a:t>
                      </a:r>
                      <a:r>
                        <a:rPr lang="en-GB" dirty="0"/>
                        <a:t>“morning after”) </a:t>
                      </a:r>
                    </a:p>
                    <a:p>
                      <a:pPr marL="285750" indent="-285750">
                        <a:buFont typeface="Arial" panose="020B0604020202020204" pitchFamily="34" charset="0"/>
                        <a:buChar char="•"/>
                      </a:pPr>
                      <a:r>
                        <a:rPr lang="en-GB" dirty="0"/>
                        <a:t>Focus on direct effects of policies</a:t>
                      </a:r>
                    </a:p>
                  </a:txBody>
                  <a:tcPr/>
                </a:tc>
                <a:tc>
                  <a:txBody>
                    <a:bodyPr/>
                    <a:lstStyle/>
                    <a:p>
                      <a:endParaRPr lang="en-GB" dirty="0"/>
                    </a:p>
                  </a:txBody>
                  <a:tcPr/>
                </a:tc>
                <a:extLst>
                  <a:ext uri="{0D108BD9-81ED-4DB2-BD59-A6C34878D82A}">
                    <a16:rowId xmlns:a16="http://schemas.microsoft.com/office/drawing/2014/main" val="1590623859"/>
                  </a:ext>
                </a:extLst>
              </a:tr>
              <a:tr h="370840">
                <a:tc>
                  <a:txBody>
                    <a:bodyPr/>
                    <a:lstStyle/>
                    <a:p>
                      <a:r>
                        <a:rPr lang="en-GB" dirty="0"/>
                        <a:t>Behavioural</a:t>
                      </a:r>
                    </a:p>
                  </a:txBody>
                  <a:tcPr/>
                </a:tc>
                <a:tc>
                  <a:txBody>
                    <a:bodyPr/>
                    <a:lstStyle/>
                    <a:p>
                      <a:pPr marL="285750" indent="-285750">
                        <a:buFont typeface="Arial" panose="020B0604020202020204" pitchFamily="34" charset="0"/>
                        <a:buChar char="•"/>
                      </a:pPr>
                      <a:r>
                        <a:rPr lang="en-GB" dirty="0"/>
                        <a:t>Individual characteristics are fixed</a:t>
                      </a:r>
                    </a:p>
                    <a:p>
                      <a:pPr marL="285750" indent="-285750">
                        <a:buFont typeface="Arial" panose="020B0604020202020204" pitchFamily="34" charset="0"/>
                        <a:buChar char="•"/>
                      </a:pPr>
                      <a:r>
                        <a:rPr lang="en-GB" dirty="0"/>
                        <a:t>Behaviour react to incentives</a:t>
                      </a:r>
                    </a:p>
                    <a:p>
                      <a:pPr marL="285750" indent="-285750">
                        <a:buFont typeface="Arial" panose="020B0604020202020204" pitchFamily="34" charset="0"/>
                        <a:buChar char="•"/>
                      </a:pPr>
                      <a:r>
                        <a:rPr lang="en-GB" dirty="0">
                          <a:sym typeface="Wingdings" panose="05000000000000000000" pitchFamily="2" charset="2"/>
                        </a:rPr>
                        <a:t>Medium-term analysis </a:t>
                      </a:r>
                      <a:br>
                        <a:rPr lang="en-GB" dirty="0">
                          <a:sym typeface="Wingdings" panose="05000000000000000000" pitchFamily="2" charset="2"/>
                        </a:rPr>
                      </a:br>
                      <a:r>
                        <a:rPr lang="en-GB" dirty="0">
                          <a:sym typeface="Wingdings" panose="05000000000000000000" pitchFamily="2" charset="2"/>
                        </a:rPr>
                        <a:t>(“a few months”)</a:t>
                      </a:r>
                    </a:p>
                    <a:p>
                      <a:pPr marL="285750" indent="-285750">
                        <a:buFont typeface="Arial" panose="020B0604020202020204" pitchFamily="34" charset="0"/>
                        <a:buChar char="•"/>
                      </a:pPr>
                      <a:r>
                        <a:rPr lang="en-GB" dirty="0">
                          <a:sym typeface="Wingdings" panose="05000000000000000000" pitchFamily="2" charset="2"/>
                        </a:rPr>
                        <a:t>Focus on direct and indirect effects of policies</a:t>
                      </a:r>
                      <a:endParaRPr lang="en-GB" dirty="0"/>
                    </a:p>
                    <a:p>
                      <a:endParaRPr lang="en-GB" dirty="0"/>
                    </a:p>
                  </a:txBody>
                  <a:tcPr/>
                </a:tc>
                <a:tc>
                  <a:txBody>
                    <a:bodyPr/>
                    <a:lstStyle/>
                    <a:p>
                      <a:pPr marL="285750" indent="-285750">
                        <a:buFont typeface="Arial" panose="020B0604020202020204" pitchFamily="34" charset="0"/>
                        <a:buChar char="•"/>
                      </a:pPr>
                      <a:r>
                        <a:rPr lang="en-GB" dirty="0"/>
                        <a:t>Individual characteristics change over time</a:t>
                      </a:r>
                    </a:p>
                    <a:p>
                      <a:pPr marL="285750" indent="-285750">
                        <a:buFont typeface="Arial" panose="020B0604020202020204" pitchFamily="34" charset="0"/>
                        <a:buChar char="•"/>
                      </a:pPr>
                      <a:r>
                        <a:rPr lang="en-GB" dirty="0"/>
                        <a:t>Behaviour explicitly modelled</a:t>
                      </a:r>
                    </a:p>
                    <a:p>
                      <a:pPr marL="285750" indent="-285750">
                        <a:buFont typeface="Arial" panose="020B0604020202020204" pitchFamily="34" charset="0"/>
                        <a:buChar char="•"/>
                      </a:pPr>
                      <a:r>
                        <a:rPr lang="en-GB" dirty="0">
                          <a:sym typeface="Wingdings" panose="05000000000000000000" pitchFamily="2" charset="2"/>
                        </a:rPr>
                        <a:t>Longer-term analysis </a:t>
                      </a:r>
                      <a:br>
                        <a:rPr lang="en-GB" dirty="0">
                          <a:sym typeface="Wingdings" panose="05000000000000000000" pitchFamily="2" charset="2"/>
                        </a:rPr>
                      </a:br>
                      <a:r>
                        <a:rPr lang="en-GB" dirty="0">
                          <a:sym typeface="Wingdings" panose="05000000000000000000" pitchFamily="2" charset="2"/>
                        </a:rPr>
                        <a:t>(“a few years/decades”)</a:t>
                      </a:r>
                    </a:p>
                    <a:p>
                      <a:pPr marL="285750" indent="-285750">
                        <a:buFont typeface="Arial" panose="020B0604020202020204" pitchFamily="34" charset="0"/>
                        <a:buChar char="•"/>
                      </a:pPr>
                      <a:r>
                        <a:rPr lang="en-GB" dirty="0">
                          <a:sym typeface="Wingdings" panose="05000000000000000000" pitchFamily="2" charset="2"/>
                        </a:rPr>
                        <a:t>Focus on direct and indirect effects of policies and population change</a:t>
                      </a:r>
                      <a:endParaRPr lang="en-GB" dirty="0"/>
                    </a:p>
                  </a:txBody>
                  <a:tcPr/>
                </a:tc>
                <a:extLst>
                  <a:ext uri="{0D108BD9-81ED-4DB2-BD59-A6C34878D82A}">
                    <a16:rowId xmlns:a16="http://schemas.microsoft.com/office/drawing/2014/main" val="1762233229"/>
                  </a:ext>
                </a:extLst>
              </a:tr>
            </a:tbl>
          </a:graphicData>
        </a:graphic>
      </p:graphicFrame>
    </p:spTree>
    <p:extLst>
      <p:ext uri="{BB962C8B-B14F-4D97-AF65-F5344CB8AC3E}">
        <p14:creationId xmlns:p14="http://schemas.microsoft.com/office/powerpoint/2010/main" val="248577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1E00-8E3F-418D-B66E-26DC57C80987}"/>
              </a:ext>
            </a:extLst>
          </p:cNvPr>
          <p:cNvSpPr>
            <a:spLocks noGrp="1"/>
          </p:cNvSpPr>
          <p:nvPr>
            <p:ph type="title"/>
          </p:nvPr>
        </p:nvSpPr>
        <p:spPr/>
        <p:txBody>
          <a:bodyPr/>
          <a:lstStyle/>
          <a:p>
            <a:r>
              <a:rPr lang="en-GB" dirty="0"/>
              <a:t>Combining static and dynamic models</a:t>
            </a:r>
          </a:p>
        </p:txBody>
      </p:sp>
      <p:sp>
        <p:nvSpPr>
          <p:cNvPr id="4" name="Content Placeholder 2">
            <a:extLst>
              <a:ext uri="{FF2B5EF4-FFF2-40B4-BE49-F238E27FC236}">
                <a16:creationId xmlns:a16="http://schemas.microsoft.com/office/drawing/2014/main" id="{A3D56482-096D-44FA-BA78-A687A277994F}"/>
              </a:ext>
            </a:extLst>
          </p:cNvPr>
          <p:cNvSpPr>
            <a:spLocks noGrp="1"/>
          </p:cNvSpPr>
          <p:nvPr/>
        </p:nvSpPr>
        <p:spPr>
          <a:xfrm>
            <a:off x="747230" y="2303361"/>
            <a:ext cx="10515600" cy="3877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Most economic studies of </a:t>
            </a:r>
            <a:r>
              <a:rPr lang="en-AU" sz="2400" dirty="0">
                <a:solidFill>
                  <a:srgbClr val="C00000"/>
                </a:solidFill>
              </a:rPr>
              <a:t>heterogeneous households </a:t>
            </a:r>
            <a:r>
              <a:rPr lang="en-AU" sz="2400" dirty="0"/>
              <a:t>abstract from </a:t>
            </a:r>
            <a:r>
              <a:rPr lang="en-AU" sz="2400" dirty="0">
                <a:solidFill>
                  <a:srgbClr val="C00000"/>
                </a:solidFill>
              </a:rPr>
              <a:t>demographic detail</a:t>
            </a:r>
            <a:r>
              <a:rPr lang="en-AU" sz="2400" dirty="0"/>
              <a:t> (adopting stylised descriptions of </a:t>
            </a:r>
            <a:r>
              <a:rPr lang="en-AU" sz="2400" dirty="0">
                <a:solidFill>
                  <a:srgbClr val="C00000"/>
                </a:solidFill>
              </a:rPr>
              <a:t>fiscal policy</a:t>
            </a:r>
            <a:r>
              <a:rPr lang="en-AU" sz="2400" dirty="0"/>
              <a:t>)</a:t>
            </a:r>
          </a:p>
          <a:p>
            <a:r>
              <a:rPr lang="en-AU" sz="2400" dirty="0"/>
              <a:t>Demographic heterogeneity and fiscal policy influence behavioural incentives on both the labour/leisure and consumption/saving margins</a:t>
            </a:r>
          </a:p>
          <a:p>
            <a:r>
              <a:rPr lang="en-AU" sz="2400" dirty="0"/>
              <a:t>Reflecting fiscal policy remains challenging, even where sufficient demographic detail is included for analysis</a:t>
            </a:r>
          </a:p>
          <a:p>
            <a:endParaRPr lang="en-AU" dirty="0"/>
          </a:p>
        </p:txBody>
      </p:sp>
    </p:spTree>
    <p:extLst>
      <p:ext uri="{BB962C8B-B14F-4D97-AF65-F5344CB8AC3E}">
        <p14:creationId xmlns:p14="http://schemas.microsoft.com/office/powerpoint/2010/main" val="15516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1935-121B-4EAA-974C-9D39C6048B42}"/>
              </a:ext>
            </a:extLst>
          </p:cNvPr>
          <p:cNvSpPr>
            <a:spLocks noGrp="1"/>
          </p:cNvSpPr>
          <p:nvPr>
            <p:ph type="title"/>
          </p:nvPr>
        </p:nvSpPr>
        <p:spPr/>
        <p:txBody>
          <a:bodyPr/>
          <a:lstStyle/>
          <a:p>
            <a:r>
              <a:rPr lang="en-GB" dirty="0" err="1"/>
              <a:t>LABSim</a:t>
            </a:r>
            <a:endParaRPr lang="en-GB" dirty="0"/>
          </a:p>
        </p:txBody>
      </p:sp>
      <p:sp>
        <p:nvSpPr>
          <p:cNvPr id="3" name="Content Placeholder 2">
            <a:extLst>
              <a:ext uri="{FF2B5EF4-FFF2-40B4-BE49-F238E27FC236}">
                <a16:creationId xmlns:a16="http://schemas.microsoft.com/office/drawing/2014/main" id="{A7B139A9-B134-4602-A80C-16DA30398C02}"/>
              </a:ext>
            </a:extLst>
          </p:cNvPr>
          <p:cNvSpPr>
            <a:spLocks noGrp="1"/>
          </p:cNvSpPr>
          <p:nvPr>
            <p:ph idx="1"/>
          </p:nvPr>
        </p:nvSpPr>
        <p:spPr>
          <a:xfrm>
            <a:off x="774032" y="3592420"/>
            <a:ext cx="11318346" cy="3303373"/>
          </a:xfrm>
        </p:spPr>
        <p:txBody>
          <a:bodyPr>
            <a:normAutofit/>
          </a:bodyPr>
          <a:lstStyle/>
          <a:p>
            <a:pPr algn="just"/>
            <a:r>
              <a:rPr lang="en-US" dirty="0"/>
              <a:t>Links dynamic microsimulation with a static tax-benefit model (EUROMOD / UKMOD), which allows </a:t>
            </a:r>
            <a:r>
              <a:rPr lang="en-US" i="1" dirty="0"/>
              <a:t>ex-post</a:t>
            </a:r>
            <a:r>
              <a:rPr lang="en-US" dirty="0"/>
              <a:t> evaluation of policies, as well as </a:t>
            </a:r>
            <a:r>
              <a:rPr lang="en-US" i="1" dirty="0"/>
              <a:t>ex-ante </a:t>
            </a:r>
            <a:r>
              <a:rPr lang="en-US" dirty="0"/>
              <a:t>evaluation of hypothetical policies. </a:t>
            </a:r>
          </a:p>
          <a:p>
            <a:pPr algn="just"/>
            <a:r>
              <a:rPr lang="en-US" dirty="0"/>
              <a:t>The model takes a representative sample of the population as input and evolves it through time, potentially many decades, according to estimated processes. </a:t>
            </a:r>
          </a:p>
          <a:p>
            <a:pPr algn="just"/>
            <a:r>
              <a:rPr lang="en-US" dirty="0"/>
              <a:t>To account for tax-benefit policies, gross incomes are transformed to disposable incomes by statistically matching simulated households with best fitting </a:t>
            </a:r>
            <a:r>
              <a:rPr lang="en-US" i="1" dirty="0"/>
              <a:t>donor</a:t>
            </a:r>
            <a:r>
              <a:rPr lang="en-US" dirty="0"/>
              <a:t> households, for which EUROMOD / UKMOD calculates the gross-to-net ratio for a specific tax-benefit regime (</a:t>
            </a:r>
            <a:r>
              <a:rPr lang="en-US" dirty="0">
                <a:solidFill>
                  <a:schemeClr val="bg1">
                    <a:lumMod val="65000"/>
                  </a:schemeClr>
                </a:solidFill>
              </a:rPr>
              <a:t>van de Ven et al., 2022</a:t>
            </a:r>
            <a:r>
              <a:rPr lang="en-US" dirty="0"/>
              <a:t>).</a:t>
            </a:r>
            <a:endParaRPr lang="en-GB" dirty="0"/>
          </a:p>
          <a:p>
            <a:endParaRPr lang="en-GB" dirty="0"/>
          </a:p>
        </p:txBody>
      </p:sp>
      <p:pic>
        <p:nvPicPr>
          <p:cNvPr id="5" name="Picture 4">
            <a:extLst>
              <a:ext uri="{FF2B5EF4-FFF2-40B4-BE49-F238E27FC236}">
                <a16:creationId xmlns:a16="http://schemas.microsoft.com/office/drawing/2014/main" id="{DD0E6A2B-D98C-2D8F-ED15-34B0DA9A560C}"/>
              </a:ext>
            </a:extLst>
          </p:cNvPr>
          <p:cNvPicPr>
            <a:picLocks noChangeAspect="1"/>
          </p:cNvPicPr>
          <p:nvPr/>
        </p:nvPicPr>
        <p:blipFill>
          <a:blip r:embed="rId2"/>
          <a:stretch>
            <a:fillRect/>
          </a:stretch>
        </p:blipFill>
        <p:spPr>
          <a:xfrm>
            <a:off x="9225023" y="507786"/>
            <a:ext cx="2867355" cy="2365804"/>
          </a:xfrm>
          <a:prstGeom prst="rect">
            <a:avLst/>
          </a:prstGeom>
        </p:spPr>
      </p:pic>
      <p:sp>
        <p:nvSpPr>
          <p:cNvPr id="7" name="TextBox 6">
            <a:extLst>
              <a:ext uri="{FF2B5EF4-FFF2-40B4-BE49-F238E27FC236}">
                <a16:creationId xmlns:a16="http://schemas.microsoft.com/office/drawing/2014/main" id="{A52ADCFE-C56F-1027-E2BC-D65BB75A888A}"/>
              </a:ext>
            </a:extLst>
          </p:cNvPr>
          <p:cNvSpPr txBox="1"/>
          <p:nvPr/>
        </p:nvSpPr>
        <p:spPr>
          <a:xfrm>
            <a:off x="774032" y="2669090"/>
            <a:ext cx="7555374" cy="923330"/>
          </a:xfrm>
          <a:prstGeom prst="rect">
            <a:avLst/>
          </a:prstGeom>
          <a:noFill/>
        </p:spPr>
        <p:txBody>
          <a:bodyPr wrap="square">
            <a:spAutoFit/>
          </a:bodyPr>
          <a:lstStyle/>
          <a:p>
            <a:pPr marL="228600" indent="-228600" algn="just">
              <a:lnSpc>
                <a:spcPct val="90000"/>
              </a:lnSpc>
              <a:spcBef>
                <a:spcPts val="1000"/>
              </a:spcBef>
              <a:buSzPct val="50000"/>
              <a:buBlip>
                <a:blip r:embed="rId3"/>
              </a:buBlip>
            </a:pPr>
            <a:r>
              <a:rPr lang="en-US" sz="2000" dirty="0" err="1"/>
              <a:t>LABSim</a:t>
            </a:r>
            <a:r>
              <a:rPr lang="en-US" sz="2000" dirty="0"/>
              <a:t>: a rich, dynamic microsimulation model of individual life course events, designed to jointly model the </a:t>
            </a:r>
            <a:r>
              <a:rPr lang="en-US" sz="2000" dirty="0">
                <a:solidFill>
                  <a:srgbClr val="FF0000"/>
                </a:solidFill>
              </a:rPr>
              <a:t>demographic</a:t>
            </a:r>
            <a:r>
              <a:rPr lang="en-US" sz="2000" dirty="0"/>
              <a:t> and </a:t>
            </a:r>
            <a:r>
              <a:rPr lang="en-US" sz="2000" dirty="0">
                <a:solidFill>
                  <a:srgbClr val="FF0000"/>
                </a:solidFill>
              </a:rPr>
              <a:t>socioeconomic</a:t>
            </a:r>
            <a:r>
              <a:rPr lang="en-US" sz="2000" dirty="0"/>
              <a:t> characteristics and </a:t>
            </a:r>
            <a:r>
              <a:rPr lang="en-US" sz="2000" dirty="0">
                <a:solidFill>
                  <a:srgbClr val="FF0000"/>
                </a:solidFill>
              </a:rPr>
              <a:t>health</a:t>
            </a:r>
            <a:r>
              <a:rPr lang="en-US" sz="2000" dirty="0"/>
              <a:t> status.</a:t>
            </a:r>
          </a:p>
        </p:txBody>
      </p:sp>
    </p:spTree>
    <p:extLst>
      <p:ext uri="{BB962C8B-B14F-4D97-AF65-F5344CB8AC3E}">
        <p14:creationId xmlns:p14="http://schemas.microsoft.com/office/powerpoint/2010/main" val="70373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4893-A183-4740-9F15-5E73C3A3563A}"/>
              </a:ext>
            </a:extLst>
          </p:cNvPr>
          <p:cNvSpPr>
            <a:spLocks noGrp="1"/>
          </p:cNvSpPr>
          <p:nvPr>
            <p:ph type="title"/>
          </p:nvPr>
        </p:nvSpPr>
        <p:spPr/>
        <p:txBody>
          <a:bodyPr/>
          <a:lstStyle/>
          <a:p>
            <a:r>
              <a:rPr lang="en-US" dirty="0"/>
              <a:t>Data sources</a:t>
            </a:r>
            <a:endParaRPr lang="en-GB" dirty="0"/>
          </a:p>
        </p:txBody>
      </p:sp>
      <p:sp>
        <p:nvSpPr>
          <p:cNvPr id="3" name="Content Placeholder 2">
            <a:extLst>
              <a:ext uri="{FF2B5EF4-FFF2-40B4-BE49-F238E27FC236}">
                <a16:creationId xmlns:a16="http://schemas.microsoft.com/office/drawing/2014/main" id="{540F0B86-C1E4-43D3-B71D-DB0D1490335B}"/>
              </a:ext>
            </a:extLst>
          </p:cNvPr>
          <p:cNvSpPr>
            <a:spLocks noGrp="1"/>
          </p:cNvSpPr>
          <p:nvPr>
            <p:ph idx="1"/>
          </p:nvPr>
        </p:nvSpPr>
        <p:spPr>
          <a:xfrm>
            <a:off x="774032" y="2187615"/>
            <a:ext cx="10515600" cy="3989348"/>
          </a:xfrm>
        </p:spPr>
        <p:txBody>
          <a:bodyPr/>
          <a:lstStyle/>
          <a:p>
            <a:r>
              <a:rPr lang="en-US" b="1" dirty="0"/>
              <a:t>Initial population</a:t>
            </a:r>
          </a:p>
          <a:p>
            <a:pPr lvl="1"/>
            <a:r>
              <a:rPr lang="en-US" dirty="0"/>
              <a:t>Based on </a:t>
            </a:r>
            <a:r>
              <a:rPr lang="en-US" dirty="0">
                <a:solidFill>
                  <a:srgbClr val="FF0000"/>
                </a:solidFill>
              </a:rPr>
              <a:t>cross-sectional</a:t>
            </a:r>
            <a:r>
              <a:rPr lang="en-US" dirty="0"/>
              <a:t> </a:t>
            </a:r>
            <a:r>
              <a:rPr lang="en-US" dirty="0">
                <a:solidFill>
                  <a:srgbClr val="FF0000"/>
                </a:solidFill>
              </a:rPr>
              <a:t>data</a:t>
            </a:r>
            <a:r>
              <a:rPr lang="en-US" dirty="0"/>
              <a:t> from UKHLS for the UK and EU-SILC for Italy. Multiple initial populations to allow starting in the past and validation of the model.</a:t>
            </a:r>
          </a:p>
          <a:p>
            <a:r>
              <a:rPr lang="en-US" b="1" dirty="0"/>
              <a:t>Estimates</a:t>
            </a:r>
          </a:p>
          <a:p>
            <a:pPr lvl="1"/>
            <a:r>
              <a:rPr lang="en-US" dirty="0"/>
              <a:t>Model the probability of events / value of continuous variables at the individual level. Obtained from </a:t>
            </a:r>
            <a:r>
              <a:rPr lang="en-US" dirty="0">
                <a:solidFill>
                  <a:srgbClr val="FF0000"/>
                </a:solidFill>
              </a:rPr>
              <a:t>longitudinal data</a:t>
            </a:r>
            <a:r>
              <a:rPr lang="en-US" dirty="0"/>
              <a:t>, currently UKHLS / longitudinal EU-SILC</a:t>
            </a:r>
          </a:p>
          <a:p>
            <a:r>
              <a:rPr lang="en-US" b="1" dirty="0"/>
              <a:t>Donor population</a:t>
            </a:r>
          </a:p>
          <a:p>
            <a:pPr lvl="1"/>
            <a:r>
              <a:rPr lang="en-US" dirty="0">
                <a:solidFill>
                  <a:srgbClr val="FF0000"/>
                </a:solidFill>
              </a:rPr>
              <a:t>UKMOD / EUROMOD output </a:t>
            </a:r>
            <a:r>
              <a:rPr lang="en-US" dirty="0"/>
              <a:t>data, which contains the population used by UKMOD / EUROMOD and values of policy-dependent variables under various tax-benefit schedules. Benefit units from the initial population are matched to the donors.</a:t>
            </a:r>
            <a:endParaRPr lang="en-GB" dirty="0"/>
          </a:p>
        </p:txBody>
      </p:sp>
      <p:pic>
        <p:nvPicPr>
          <p:cNvPr id="4" name="Graphic 3" descr="Line arrow Horizontal U turn">
            <a:hlinkClick r:id="rId2" action="ppaction://hlinksldjump"/>
            <a:extLst>
              <a:ext uri="{FF2B5EF4-FFF2-40B4-BE49-F238E27FC236}">
                <a16:creationId xmlns:a16="http://schemas.microsoft.com/office/drawing/2014/main" id="{4C1ED086-EB7F-45B4-BF05-7FF6565F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0219" y="6477991"/>
            <a:ext cx="290944" cy="290944"/>
          </a:xfrm>
          <a:prstGeom prst="rect">
            <a:avLst/>
          </a:prstGeom>
        </p:spPr>
      </p:pic>
    </p:spTree>
    <p:extLst>
      <p:ext uri="{BB962C8B-B14F-4D97-AF65-F5344CB8AC3E}">
        <p14:creationId xmlns:p14="http://schemas.microsoft.com/office/powerpoint/2010/main" val="55346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5D9D-5FB8-41E8-AA37-029A934B3A9A}"/>
              </a:ext>
            </a:extLst>
          </p:cNvPr>
          <p:cNvSpPr>
            <a:spLocks noGrp="1"/>
          </p:cNvSpPr>
          <p:nvPr>
            <p:ph type="title"/>
          </p:nvPr>
        </p:nvSpPr>
        <p:spPr>
          <a:xfrm>
            <a:off x="648930" y="203597"/>
            <a:ext cx="3505495" cy="1622321"/>
          </a:xfrm>
        </p:spPr>
        <p:txBody>
          <a:bodyPr>
            <a:normAutofit/>
          </a:bodyPr>
          <a:lstStyle/>
          <a:p>
            <a:r>
              <a:rPr lang="en-GB" dirty="0"/>
              <a:t>Model structure</a:t>
            </a:r>
          </a:p>
        </p:txBody>
      </p:sp>
      <p:sp>
        <p:nvSpPr>
          <p:cNvPr id="9" name="Content Placeholder 8">
            <a:extLst>
              <a:ext uri="{FF2B5EF4-FFF2-40B4-BE49-F238E27FC236}">
                <a16:creationId xmlns:a16="http://schemas.microsoft.com/office/drawing/2014/main" id="{6434A071-C062-9A87-BA70-02A3C362F2A0}"/>
              </a:ext>
            </a:extLst>
          </p:cNvPr>
          <p:cNvSpPr>
            <a:spLocks noGrp="1"/>
          </p:cNvSpPr>
          <p:nvPr>
            <p:ph idx="1"/>
          </p:nvPr>
        </p:nvSpPr>
        <p:spPr>
          <a:xfrm>
            <a:off x="648931" y="2438400"/>
            <a:ext cx="3505494" cy="3785419"/>
          </a:xfrm>
        </p:spPr>
        <p:txBody>
          <a:bodyPr>
            <a:normAutofit/>
          </a:bodyPr>
          <a:lstStyle/>
          <a:p>
            <a:r>
              <a:rPr lang="en-US" dirty="0"/>
              <a:t>7 core modules: </a:t>
            </a:r>
          </a:p>
          <a:p>
            <a:pPr lvl="1"/>
            <a:r>
              <a:rPr lang="en-US" dirty="0"/>
              <a:t>Demography</a:t>
            </a:r>
          </a:p>
          <a:p>
            <a:pPr lvl="1"/>
            <a:r>
              <a:rPr lang="en-US" dirty="0"/>
              <a:t>Education</a:t>
            </a:r>
          </a:p>
          <a:p>
            <a:pPr lvl="1"/>
            <a:r>
              <a:rPr lang="en-US" dirty="0"/>
              <a:t>Health</a:t>
            </a:r>
          </a:p>
          <a:p>
            <a:pPr lvl="1"/>
            <a:r>
              <a:rPr lang="en-US" dirty="0"/>
              <a:t>Household composition</a:t>
            </a:r>
          </a:p>
          <a:p>
            <a:pPr lvl="1"/>
            <a:r>
              <a:rPr lang="en-US" dirty="0"/>
              <a:t>Non-labour income</a:t>
            </a:r>
          </a:p>
          <a:p>
            <a:pPr lvl="1"/>
            <a:r>
              <a:rPr lang="en-US" dirty="0"/>
              <a:t>Labour supply</a:t>
            </a:r>
          </a:p>
          <a:p>
            <a:pPr lvl="1"/>
            <a:r>
              <a:rPr lang="en-US" dirty="0"/>
              <a:t>Consumption</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3C72823-C544-4EE6-B917-65283564C58D}"/>
              </a:ext>
            </a:extLst>
          </p:cNvPr>
          <p:cNvPicPr>
            <a:picLocks noChangeAspect="1"/>
          </p:cNvPicPr>
          <p:nvPr/>
        </p:nvPicPr>
        <p:blipFill>
          <a:blip r:embed="rId2"/>
          <a:stretch>
            <a:fillRect/>
          </a:stretch>
        </p:blipFill>
        <p:spPr>
          <a:xfrm>
            <a:off x="5650584" y="807593"/>
            <a:ext cx="5529887" cy="5239568"/>
          </a:xfrm>
          <a:prstGeom prst="rect">
            <a:avLst/>
          </a:prstGeom>
          <a:effectLst/>
        </p:spPr>
      </p:pic>
    </p:spTree>
    <p:extLst>
      <p:ext uri="{BB962C8B-B14F-4D97-AF65-F5344CB8AC3E}">
        <p14:creationId xmlns:p14="http://schemas.microsoft.com/office/powerpoint/2010/main" val="10656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1D26A-2612-423E-8F47-4CB7ADBA861F}"/>
              </a:ext>
            </a:extLst>
          </p:cNvPr>
          <p:cNvSpPr>
            <a:spLocks noGrp="1"/>
          </p:cNvSpPr>
          <p:nvPr>
            <p:ph type="title"/>
          </p:nvPr>
        </p:nvSpPr>
        <p:spPr/>
        <p:txBody>
          <a:bodyPr/>
          <a:lstStyle/>
          <a:p>
            <a:r>
              <a:rPr lang="en-US" dirty="0"/>
              <a:t>Individuals – Benefit Units - Households</a:t>
            </a:r>
            <a:endParaRPr lang="en-GB" dirty="0"/>
          </a:p>
        </p:txBody>
      </p:sp>
      <p:sp>
        <p:nvSpPr>
          <p:cNvPr id="5" name="Content Placeholder 4">
            <a:extLst>
              <a:ext uri="{FF2B5EF4-FFF2-40B4-BE49-F238E27FC236}">
                <a16:creationId xmlns:a16="http://schemas.microsoft.com/office/drawing/2014/main" id="{C55C5C23-ACDE-4F20-B373-F5442EB4EF28}"/>
              </a:ext>
            </a:extLst>
          </p:cNvPr>
          <p:cNvSpPr>
            <a:spLocks noGrp="1"/>
          </p:cNvSpPr>
          <p:nvPr>
            <p:ph idx="1"/>
          </p:nvPr>
        </p:nvSpPr>
        <p:spPr>
          <a:xfrm>
            <a:off x="785607" y="2280370"/>
            <a:ext cx="10515600" cy="2297260"/>
          </a:xfrm>
        </p:spPr>
        <p:txBody>
          <a:bodyPr/>
          <a:lstStyle/>
          <a:p>
            <a:r>
              <a:rPr lang="en-US" dirty="0"/>
              <a:t>The structure of the simulation is based on</a:t>
            </a:r>
          </a:p>
          <a:p>
            <a:pPr lvl="1"/>
            <a:r>
              <a:rPr lang="en-US" b="1" dirty="0"/>
              <a:t>Individuals</a:t>
            </a:r>
          </a:p>
          <a:p>
            <a:pPr lvl="1"/>
            <a:r>
              <a:rPr lang="en-US" b="1" dirty="0"/>
              <a:t>Benefit Units: </a:t>
            </a:r>
            <a:r>
              <a:rPr lang="en-US" dirty="0"/>
              <a:t>can contain one or more individuals. A benefit unit consists of an individual, and their partner and dependent children, if present.</a:t>
            </a:r>
          </a:p>
          <a:p>
            <a:pPr lvl="1"/>
            <a:r>
              <a:rPr lang="en-US" b="1" dirty="0"/>
              <a:t>Households: </a:t>
            </a:r>
            <a:r>
              <a:rPr lang="en-US" dirty="0"/>
              <a:t>can contain one or more benefit units, for example adult children living at home</a:t>
            </a:r>
            <a:endParaRPr lang="en-US" b="1" dirty="0"/>
          </a:p>
          <a:p>
            <a:endParaRPr lang="en-GB" dirty="0"/>
          </a:p>
        </p:txBody>
      </p:sp>
    </p:spTree>
    <p:extLst>
      <p:ext uri="{BB962C8B-B14F-4D97-AF65-F5344CB8AC3E}">
        <p14:creationId xmlns:p14="http://schemas.microsoft.com/office/powerpoint/2010/main" val="2656374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50695-766E-4399-BA58-7442AEABE67E}"/>
              </a:ext>
            </a:extLst>
          </p:cNvPr>
          <p:cNvSpPr>
            <a:spLocks noGrp="1"/>
          </p:cNvSpPr>
          <p:nvPr>
            <p:ph type="title"/>
          </p:nvPr>
        </p:nvSpPr>
        <p:spPr/>
        <p:txBody>
          <a:bodyPr/>
          <a:lstStyle/>
          <a:p>
            <a:r>
              <a:rPr lang="en-GB" dirty="0"/>
              <a:t>Demography</a:t>
            </a:r>
          </a:p>
        </p:txBody>
      </p:sp>
      <p:sp>
        <p:nvSpPr>
          <p:cNvPr id="3" name="Content Placeholder 2">
            <a:extLst>
              <a:ext uri="{FF2B5EF4-FFF2-40B4-BE49-F238E27FC236}">
                <a16:creationId xmlns:a16="http://schemas.microsoft.com/office/drawing/2014/main" id="{FA0B2502-62A9-4FF4-9331-0DFCFD644143}"/>
              </a:ext>
            </a:extLst>
          </p:cNvPr>
          <p:cNvSpPr>
            <a:spLocks noGrp="1"/>
          </p:cNvSpPr>
          <p:nvPr>
            <p:ph idx="1"/>
          </p:nvPr>
        </p:nvSpPr>
        <p:spPr>
          <a:xfrm>
            <a:off x="774032" y="2106591"/>
            <a:ext cx="10515600" cy="4070371"/>
          </a:xfrm>
        </p:spPr>
        <p:txBody>
          <a:bodyPr/>
          <a:lstStyle/>
          <a:p>
            <a:r>
              <a:rPr lang="en-GB" b="1" dirty="0"/>
              <a:t>Ageing</a:t>
            </a:r>
          </a:p>
          <a:p>
            <a:pPr lvl="1"/>
            <a:r>
              <a:rPr lang="en-US" dirty="0"/>
              <a:t>Each period, age of individuals is incremented by 1</a:t>
            </a:r>
          </a:p>
          <a:p>
            <a:pPr lvl="1"/>
            <a:r>
              <a:rPr lang="en-US" dirty="0"/>
              <a:t>Individuals who reach maximum age for which population projections are supplied are removed from the simulation</a:t>
            </a:r>
          </a:p>
          <a:p>
            <a:pPr lvl="1"/>
            <a:r>
              <a:rPr lang="en-US" dirty="0"/>
              <a:t>Number of individuals in each country-gender-region-age cell is aligned to official projections. To achieve that, individuals in each cell are removed / cloned in the simulation. Random individual of most similar age is cloned (</a:t>
            </a:r>
            <a:r>
              <a:rPr lang="en-US" i="1" dirty="0"/>
              <a:t>population alignment)</a:t>
            </a:r>
            <a:endParaRPr lang="en-US" dirty="0"/>
          </a:p>
          <a:p>
            <a:pPr lvl="1"/>
            <a:r>
              <a:rPr lang="en-US" dirty="0"/>
              <a:t>Cloned individuals enter as singles; however, we recreate the original household structure by finding partners for such individuals, and assigning cloned children to cloned mothers, up to the original number of children they had. </a:t>
            </a:r>
          </a:p>
          <a:p>
            <a:pPr marL="228600" lvl="1">
              <a:spcBef>
                <a:spcPts val="1000"/>
              </a:spcBef>
              <a:buBlip>
                <a:blip r:embed="rId2"/>
              </a:buBlip>
            </a:pPr>
            <a:r>
              <a:rPr lang="en-GB" b="1" dirty="0"/>
              <a:t>Leaving parental home</a:t>
            </a:r>
          </a:p>
          <a:p>
            <a:pPr marL="457200" lvl="1" indent="0">
              <a:buNone/>
            </a:pPr>
            <a:endParaRPr lang="en-GB" b="1" dirty="0"/>
          </a:p>
        </p:txBody>
      </p:sp>
    </p:spTree>
    <p:extLst>
      <p:ext uri="{BB962C8B-B14F-4D97-AF65-F5344CB8AC3E}">
        <p14:creationId xmlns:p14="http://schemas.microsoft.com/office/powerpoint/2010/main" val="195839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DA63-9DE4-4913-ADAC-4FCC2620E14B}"/>
              </a:ext>
            </a:extLst>
          </p:cNvPr>
          <p:cNvSpPr>
            <a:spLocks noGrp="1"/>
          </p:cNvSpPr>
          <p:nvPr>
            <p:ph type="title"/>
          </p:nvPr>
        </p:nvSpPr>
        <p:spPr/>
        <p:txBody>
          <a:bodyPr/>
          <a:lstStyle/>
          <a:p>
            <a:r>
              <a:rPr lang="en-GB" dirty="0"/>
              <a:t>Education</a:t>
            </a:r>
          </a:p>
        </p:txBody>
      </p:sp>
      <p:sp>
        <p:nvSpPr>
          <p:cNvPr id="3" name="Content Placeholder 2">
            <a:extLst>
              <a:ext uri="{FF2B5EF4-FFF2-40B4-BE49-F238E27FC236}">
                <a16:creationId xmlns:a16="http://schemas.microsoft.com/office/drawing/2014/main" id="{A631D9C1-D7C7-4666-AD2A-39F1A235742C}"/>
              </a:ext>
            </a:extLst>
          </p:cNvPr>
          <p:cNvSpPr>
            <a:spLocks noGrp="1"/>
          </p:cNvSpPr>
          <p:nvPr>
            <p:ph idx="1"/>
          </p:nvPr>
        </p:nvSpPr>
        <p:spPr>
          <a:xfrm>
            <a:off x="785607" y="2118167"/>
            <a:ext cx="10515600" cy="4058796"/>
          </a:xfrm>
        </p:spPr>
        <p:txBody>
          <a:bodyPr/>
          <a:lstStyle/>
          <a:p>
            <a:r>
              <a:rPr lang="en-GB" b="1" dirty="0"/>
              <a:t>Student status</a:t>
            </a:r>
          </a:p>
          <a:p>
            <a:pPr lvl="1"/>
            <a:r>
              <a:rPr lang="en-GB" dirty="0"/>
              <a:t>Probability of being a student determined by probit models</a:t>
            </a:r>
          </a:p>
          <a:p>
            <a:pPr lvl="2"/>
            <a:r>
              <a:rPr lang="en-US" dirty="0"/>
              <a:t>for individuals aged 16 – 29 who have always been in education </a:t>
            </a:r>
          </a:p>
          <a:p>
            <a:pPr lvl="2"/>
            <a:r>
              <a:rPr lang="en-US" dirty="0"/>
              <a:t>for individuals aged 16 – 45 not in continuous education</a:t>
            </a:r>
          </a:p>
          <a:p>
            <a:r>
              <a:rPr lang="en-US" b="1" dirty="0"/>
              <a:t>Educational attainment</a:t>
            </a:r>
          </a:p>
          <a:p>
            <a:pPr lvl="1"/>
            <a:r>
              <a:rPr lang="en-US" dirty="0"/>
              <a:t>Level of education of individuals who stop being students is determined using a multinomial probit model</a:t>
            </a:r>
            <a:endParaRPr lang="en-GB" b="1" dirty="0"/>
          </a:p>
        </p:txBody>
      </p:sp>
    </p:spTree>
    <p:extLst>
      <p:ext uri="{BB962C8B-B14F-4D97-AF65-F5344CB8AC3E}">
        <p14:creationId xmlns:p14="http://schemas.microsoft.com/office/powerpoint/2010/main" val="1130516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DB4E-7E0C-48EF-B3B4-0D1701115333}"/>
              </a:ext>
            </a:extLst>
          </p:cNvPr>
          <p:cNvSpPr>
            <a:spLocks noGrp="1"/>
          </p:cNvSpPr>
          <p:nvPr>
            <p:ph type="title"/>
          </p:nvPr>
        </p:nvSpPr>
        <p:spPr/>
        <p:txBody>
          <a:bodyPr/>
          <a:lstStyle/>
          <a:p>
            <a:r>
              <a:rPr lang="en-GB" dirty="0"/>
              <a:t>Health</a:t>
            </a:r>
          </a:p>
        </p:txBody>
      </p:sp>
      <p:sp>
        <p:nvSpPr>
          <p:cNvPr id="3" name="Content Placeholder 2">
            <a:extLst>
              <a:ext uri="{FF2B5EF4-FFF2-40B4-BE49-F238E27FC236}">
                <a16:creationId xmlns:a16="http://schemas.microsoft.com/office/drawing/2014/main" id="{41C75451-EA1C-4485-B3BC-469323338438}"/>
              </a:ext>
            </a:extLst>
          </p:cNvPr>
          <p:cNvSpPr>
            <a:spLocks noGrp="1"/>
          </p:cNvSpPr>
          <p:nvPr>
            <p:ph idx="1"/>
          </p:nvPr>
        </p:nvSpPr>
        <p:spPr>
          <a:xfrm>
            <a:off x="774032" y="2187615"/>
            <a:ext cx="10515600" cy="3989348"/>
          </a:xfrm>
        </p:spPr>
        <p:txBody>
          <a:bodyPr/>
          <a:lstStyle/>
          <a:p>
            <a:r>
              <a:rPr lang="en-GB" b="1" dirty="0"/>
              <a:t>Health </a:t>
            </a:r>
          </a:p>
          <a:p>
            <a:pPr lvl="1"/>
            <a:r>
              <a:rPr lang="en-US" dirty="0"/>
              <a:t>Health status predicted using a linear model. Continuous score from 1 to 5. </a:t>
            </a:r>
            <a:endParaRPr lang="en-GB" b="1" dirty="0"/>
          </a:p>
          <a:p>
            <a:r>
              <a:rPr lang="en-GB" b="1" dirty="0"/>
              <a:t>Disability</a:t>
            </a:r>
          </a:p>
          <a:p>
            <a:pPr lvl="1"/>
            <a:r>
              <a:rPr lang="en-US" dirty="0"/>
              <a:t>Individuals above 16 who are not in continuous education can become disabled with the probability determined by a probit model.</a:t>
            </a:r>
            <a:endParaRPr lang="en-GB" b="1" dirty="0"/>
          </a:p>
        </p:txBody>
      </p:sp>
    </p:spTree>
    <p:extLst>
      <p:ext uri="{BB962C8B-B14F-4D97-AF65-F5344CB8AC3E}">
        <p14:creationId xmlns:p14="http://schemas.microsoft.com/office/powerpoint/2010/main" val="29452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8C88-43E5-4321-B3E1-D83DFE88D896}"/>
              </a:ext>
            </a:extLst>
          </p:cNvPr>
          <p:cNvSpPr>
            <a:spLocks noGrp="1"/>
          </p:cNvSpPr>
          <p:nvPr>
            <p:ph type="title"/>
          </p:nvPr>
        </p:nvSpPr>
        <p:spPr/>
        <p:txBody>
          <a:bodyPr/>
          <a:lstStyle/>
          <a:p>
            <a:r>
              <a:rPr lang="en-GB" dirty="0"/>
              <a:t>Household composition</a:t>
            </a:r>
          </a:p>
        </p:txBody>
      </p:sp>
      <p:sp>
        <p:nvSpPr>
          <p:cNvPr id="3" name="Content Placeholder 2">
            <a:extLst>
              <a:ext uri="{FF2B5EF4-FFF2-40B4-BE49-F238E27FC236}">
                <a16:creationId xmlns:a16="http://schemas.microsoft.com/office/drawing/2014/main" id="{CB4DFDA5-DD71-46F9-A234-4059D8D92F20}"/>
              </a:ext>
            </a:extLst>
          </p:cNvPr>
          <p:cNvSpPr>
            <a:spLocks noGrp="1"/>
          </p:cNvSpPr>
          <p:nvPr>
            <p:ph idx="1"/>
          </p:nvPr>
        </p:nvSpPr>
        <p:spPr/>
        <p:txBody>
          <a:bodyPr/>
          <a:lstStyle/>
          <a:p>
            <a:r>
              <a:rPr lang="en-GB" b="1" dirty="0"/>
              <a:t>Union formation</a:t>
            </a:r>
          </a:p>
          <a:p>
            <a:pPr lvl="1"/>
            <a:r>
              <a:rPr lang="en-US" dirty="0"/>
              <a:t>Individuals above the </a:t>
            </a:r>
            <a:r>
              <a:rPr lang="en-US" i="1" dirty="0"/>
              <a:t>age to become responsible </a:t>
            </a:r>
            <a:r>
              <a:rPr lang="en-US" dirty="0"/>
              <a:t>(18) who don’t have a partner follow a probit model to determine if they will look for a partner</a:t>
            </a:r>
            <a:endParaRPr lang="en-GB" b="1" dirty="0"/>
          </a:p>
          <a:p>
            <a:r>
              <a:rPr lang="en-GB" b="1" dirty="0"/>
              <a:t>Union dissolution</a:t>
            </a:r>
          </a:p>
          <a:p>
            <a:pPr lvl="1"/>
            <a:r>
              <a:rPr lang="en-GB" dirty="0"/>
              <a:t>Modelled at the benefit unit level with a probit model</a:t>
            </a:r>
          </a:p>
          <a:p>
            <a:r>
              <a:rPr lang="en-GB" b="1" dirty="0"/>
              <a:t>Fertility</a:t>
            </a:r>
          </a:p>
          <a:p>
            <a:pPr lvl="1"/>
            <a:r>
              <a:rPr lang="en-GB" dirty="0"/>
              <a:t>Model of </a:t>
            </a:r>
            <a:r>
              <a:rPr lang="en-GB" i="1" dirty="0"/>
              <a:t>differential fertility</a:t>
            </a:r>
            <a:r>
              <a:rPr lang="en-GB" dirty="0"/>
              <a:t>: women </a:t>
            </a:r>
            <a:r>
              <a:rPr lang="en-US" dirty="0"/>
              <a:t>aged 18 – 44 who have a partner give birth to a child with the probability determined by a probit model. The probabilities are adjusted to match the number of newborns predicted by the population projections. </a:t>
            </a:r>
          </a:p>
          <a:p>
            <a:pPr lvl="1"/>
            <a:r>
              <a:rPr lang="en-US" dirty="0"/>
              <a:t>Sex of the child is randomly drawn with equal probability</a:t>
            </a:r>
            <a:endParaRPr lang="en-GB" dirty="0"/>
          </a:p>
        </p:txBody>
      </p:sp>
    </p:spTree>
    <p:extLst>
      <p:ext uri="{BB962C8B-B14F-4D97-AF65-F5344CB8AC3E}">
        <p14:creationId xmlns:p14="http://schemas.microsoft.com/office/powerpoint/2010/main" val="334816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Motivation</a:t>
            </a:r>
          </a:p>
        </p:txBody>
      </p:sp>
      <p:sp>
        <p:nvSpPr>
          <p:cNvPr id="3" name="Content Placeholder 2"/>
          <p:cNvSpPr>
            <a:spLocks noGrp="1"/>
          </p:cNvSpPr>
          <p:nvPr>
            <p:ph idx="1"/>
          </p:nvPr>
        </p:nvSpPr>
        <p:spPr>
          <a:xfrm>
            <a:off x="774032" y="2257063"/>
            <a:ext cx="10515600" cy="3919900"/>
          </a:xfrm>
        </p:spPr>
        <p:txBody>
          <a:bodyPr>
            <a:normAutofit/>
          </a:bodyPr>
          <a:lstStyle/>
          <a:p>
            <a:r>
              <a:rPr lang="en-GB" b="1" dirty="0"/>
              <a:t>A framework for life course analysis</a:t>
            </a:r>
            <a:endParaRPr lang="en-GB" dirty="0"/>
          </a:p>
          <a:p>
            <a:pPr lvl="1"/>
            <a:r>
              <a:rPr lang="en-GB" dirty="0"/>
              <a:t>Observed trajectories are complemented by </a:t>
            </a:r>
            <a:r>
              <a:rPr lang="en-GB" dirty="0">
                <a:solidFill>
                  <a:srgbClr val="C00000"/>
                </a:solidFill>
              </a:rPr>
              <a:t>simulations</a:t>
            </a:r>
          </a:p>
          <a:p>
            <a:pPr lvl="1"/>
            <a:r>
              <a:rPr lang="en-GB" dirty="0"/>
              <a:t>(Tax-benefit) policies modelled in details</a:t>
            </a:r>
          </a:p>
          <a:p>
            <a:pPr marL="457200" lvl="1" indent="0">
              <a:buNone/>
            </a:pPr>
            <a:endParaRPr lang="en-GB" dirty="0"/>
          </a:p>
          <a:p>
            <a:r>
              <a:rPr lang="en-GB" b="1" dirty="0"/>
              <a:t>Applications </a:t>
            </a:r>
            <a:r>
              <a:rPr lang="en-GB" dirty="0"/>
              <a:t>(work in progress):</a:t>
            </a:r>
          </a:p>
          <a:p>
            <a:pPr lvl="1"/>
            <a:r>
              <a:rPr lang="en-GB" dirty="0">
                <a:solidFill>
                  <a:srgbClr val="C00000"/>
                </a:solidFill>
              </a:rPr>
              <a:t>Effects of population ageing in Italy</a:t>
            </a:r>
          </a:p>
          <a:p>
            <a:pPr lvl="1"/>
            <a:r>
              <a:rPr lang="en-GB" dirty="0">
                <a:solidFill>
                  <a:schemeClr val="bg1">
                    <a:lumMod val="65000"/>
                  </a:schemeClr>
                </a:solidFill>
              </a:rPr>
              <a:t>Effects of COVID-19 on mental health (UK)</a:t>
            </a:r>
          </a:p>
          <a:p>
            <a:pPr lvl="1"/>
            <a:r>
              <a:rPr lang="en-GB" dirty="0">
                <a:solidFill>
                  <a:schemeClr val="accent5">
                    <a:lumMod val="75000"/>
                  </a:schemeClr>
                </a:solidFill>
              </a:rPr>
              <a:t>Demand and supply of care over the life course (UK)</a:t>
            </a:r>
          </a:p>
          <a:p>
            <a:pPr lvl="1"/>
            <a:r>
              <a:rPr lang="en-GB" dirty="0">
                <a:solidFill>
                  <a:schemeClr val="bg1">
                    <a:lumMod val="65000"/>
                  </a:schemeClr>
                </a:solidFill>
              </a:rPr>
              <a:t>Impact of indirect taxes on health (UK)</a:t>
            </a:r>
          </a:p>
          <a:p>
            <a:pPr lvl="1"/>
            <a:r>
              <a:rPr lang="en-GB" dirty="0">
                <a:solidFill>
                  <a:schemeClr val="bg1">
                    <a:lumMod val="65000"/>
                  </a:schemeClr>
                </a:solidFill>
              </a:rPr>
              <a:t>Intergenerational fairness (UK and IT)</a:t>
            </a:r>
          </a:p>
          <a:p>
            <a:pPr lvl="1"/>
            <a:endParaRPr lang="en-GB" sz="2400" dirty="0"/>
          </a:p>
          <a:p>
            <a:pPr lvl="1"/>
            <a:endParaRPr lang="en-GB" sz="2400" dirty="0"/>
          </a:p>
          <a:p>
            <a:pPr lvl="1"/>
            <a:endParaRPr lang="en-GB" sz="2400" dirty="0"/>
          </a:p>
        </p:txBody>
      </p:sp>
    </p:spTree>
    <p:extLst>
      <p:ext uri="{BB962C8B-B14F-4D97-AF65-F5344CB8AC3E}">
        <p14:creationId xmlns:p14="http://schemas.microsoft.com/office/powerpoint/2010/main" val="1284192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486A-DC36-4A0D-9710-3BCC73C35EE9}"/>
              </a:ext>
            </a:extLst>
          </p:cNvPr>
          <p:cNvSpPr>
            <a:spLocks noGrp="1"/>
          </p:cNvSpPr>
          <p:nvPr>
            <p:ph type="title"/>
          </p:nvPr>
        </p:nvSpPr>
        <p:spPr/>
        <p:txBody>
          <a:bodyPr/>
          <a:lstStyle/>
          <a:p>
            <a:r>
              <a:rPr lang="en-US" dirty="0"/>
              <a:t>Union matching</a:t>
            </a:r>
            <a:endParaRPr lang="en-GB" dirty="0"/>
          </a:p>
        </p:txBody>
      </p:sp>
      <p:sp>
        <p:nvSpPr>
          <p:cNvPr id="3" name="Content Placeholder 2">
            <a:extLst>
              <a:ext uri="{FF2B5EF4-FFF2-40B4-BE49-F238E27FC236}">
                <a16:creationId xmlns:a16="http://schemas.microsoft.com/office/drawing/2014/main" id="{6D177E61-0D8E-4A1B-8FAE-5F326C3BFEE9}"/>
              </a:ext>
            </a:extLst>
          </p:cNvPr>
          <p:cNvSpPr>
            <a:spLocks noGrp="1"/>
          </p:cNvSpPr>
          <p:nvPr>
            <p:ph idx="1"/>
          </p:nvPr>
        </p:nvSpPr>
        <p:spPr>
          <a:xfrm>
            <a:off x="774032" y="2095017"/>
            <a:ext cx="10515600" cy="4081945"/>
          </a:xfrm>
        </p:spPr>
        <p:txBody>
          <a:bodyPr>
            <a:normAutofit/>
          </a:bodyPr>
          <a:lstStyle/>
          <a:p>
            <a:r>
              <a:rPr lang="en-US" dirty="0"/>
              <a:t>Individuals looking for a partner are matched using either a parametric or non-parametric approach. </a:t>
            </a:r>
          </a:p>
          <a:p>
            <a:r>
              <a:rPr lang="en-US" dirty="0"/>
              <a:t>In the </a:t>
            </a:r>
            <a:r>
              <a:rPr lang="en-US" b="1" dirty="0"/>
              <a:t>parametric approach</a:t>
            </a:r>
            <a:r>
              <a:rPr lang="en-US" dirty="0"/>
              <a:t>, individuals draw a desired</a:t>
            </a:r>
            <a:r>
              <a:rPr lang="en-US" dirty="0">
                <a:solidFill>
                  <a:srgbClr val="FF0000"/>
                </a:solidFill>
              </a:rPr>
              <a:t> age and</a:t>
            </a:r>
            <a:r>
              <a:rPr lang="en-US" dirty="0"/>
              <a:t> </a:t>
            </a:r>
            <a:r>
              <a:rPr lang="en-US" dirty="0">
                <a:solidFill>
                  <a:srgbClr val="FF0000"/>
                </a:solidFill>
              </a:rPr>
              <a:t>wage differential </a:t>
            </a:r>
            <a:r>
              <a:rPr lang="en-US" dirty="0"/>
              <a:t>from a bivariate normal distribution parametrized using the input data. Matching score is calculated as an equally-weighted function of the age and wage difference, and acts as a weight when randomly selecting the partner from the set of potential partners.</a:t>
            </a:r>
          </a:p>
          <a:p>
            <a:r>
              <a:rPr lang="en-US" dirty="0"/>
              <a:t>In the </a:t>
            </a:r>
            <a:r>
              <a:rPr lang="en-US" b="1" dirty="0"/>
              <a:t>non-parametric matching</a:t>
            </a:r>
            <a:r>
              <a:rPr lang="en-US" dirty="0"/>
              <a:t>, the frequency of matches between individuals of different types (defined on observables, such as gender, region, education, age) is obtained from the data and adjusted to the number of simulated individuals of each type using an </a:t>
            </a:r>
            <a:r>
              <a:rPr lang="en-US" dirty="0">
                <a:solidFill>
                  <a:srgbClr val="FF0000"/>
                </a:solidFill>
              </a:rPr>
              <a:t>iterative proportional fitting procedure</a:t>
            </a:r>
            <a:r>
              <a:rPr lang="en-US" dirty="0"/>
              <a:t>. Individuals within each combination of types are then matched randomly. </a:t>
            </a:r>
          </a:p>
        </p:txBody>
      </p:sp>
    </p:spTree>
    <p:extLst>
      <p:ext uri="{BB962C8B-B14F-4D97-AF65-F5344CB8AC3E}">
        <p14:creationId xmlns:p14="http://schemas.microsoft.com/office/powerpoint/2010/main" val="250506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1177-9863-4EB9-8281-733E817D7E38}"/>
              </a:ext>
            </a:extLst>
          </p:cNvPr>
          <p:cNvSpPr>
            <a:spLocks noGrp="1"/>
          </p:cNvSpPr>
          <p:nvPr>
            <p:ph type="title"/>
          </p:nvPr>
        </p:nvSpPr>
        <p:spPr/>
        <p:txBody>
          <a:bodyPr/>
          <a:lstStyle/>
          <a:p>
            <a:r>
              <a:rPr lang="en-GB" dirty="0"/>
              <a:t>Non-labour income</a:t>
            </a:r>
          </a:p>
        </p:txBody>
      </p:sp>
      <p:sp>
        <p:nvSpPr>
          <p:cNvPr id="3" name="Content Placeholder 2">
            <a:extLst>
              <a:ext uri="{FF2B5EF4-FFF2-40B4-BE49-F238E27FC236}">
                <a16:creationId xmlns:a16="http://schemas.microsoft.com/office/drawing/2014/main" id="{A1627A01-8330-4B47-BEF9-04552D01F1D8}"/>
              </a:ext>
            </a:extLst>
          </p:cNvPr>
          <p:cNvSpPr>
            <a:spLocks noGrp="1"/>
          </p:cNvSpPr>
          <p:nvPr>
            <p:ph idx="1"/>
          </p:nvPr>
        </p:nvSpPr>
        <p:spPr>
          <a:xfrm>
            <a:off x="774032" y="2228284"/>
            <a:ext cx="10515600" cy="2401432"/>
          </a:xfrm>
        </p:spPr>
        <p:txBody>
          <a:bodyPr/>
          <a:lstStyle/>
          <a:p>
            <a:r>
              <a:rPr lang="en-US" dirty="0"/>
              <a:t>Captures income from other sources than the gross employment income and tax and benefit system. Modelled using a set of probit (for the probability of receiving income) and linear models (for the amount) for different sources of income:</a:t>
            </a:r>
          </a:p>
          <a:p>
            <a:pPr lvl="1"/>
            <a:r>
              <a:rPr lang="en-US" dirty="0">
                <a:solidFill>
                  <a:srgbClr val="C00000"/>
                </a:solidFill>
              </a:rPr>
              <a:t>Capital returns (investment and property income)</a:t>
            </a:r>
          </a:p>
          <a:p>
            <a:pPr lvl="1"/>
            <a:r>
              <a:rPr lang="en-US" dirty="0">
                <a:solidFill>
                  <a:srgbClr val="C00000"/>
                </a:solidFill>
              </a:rPr>
              <a:t>Pensions </a:t>
            </a:r>
          </a:p>
          <a:p>
            <a:pPr marL="0" indent="0">
              <a:buNone/>
            </a:pPr>
            <a:endParaRPr lang="en-GB" dirty="0"/>
          </a:p>
        </p:txBody>
      </p:sp>
    </p:spTree>
    <p:extLst>
      <p:ext uri="{BB962C8B-B14F-4D97-AF65-F5344CB8AC3E}">
        <p14:creationId xmlns:p14="http://schemas.microsoft.com/office/powerpoint/2010/main" val="348432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16FD-3D35-48B1-BA41-7761F717AFA4}"/>
              </a:ext>
            </a:extLst>
          </p:cNvPr>
          <p:cNvSpPr>
            <a:spLocks noGrp="1"/>
          </p:cNvSpPr>
          <p:nvPr>
            <p:ph type="title"/>
          </p:nvPr>
        </p:nvSpPr>
        <p:spPr/>
        <p:txBody>
          <a:bodyPr/>
          <a:lstStyle/>
          <a:p>
            <a:r>
              <a:rPr lang="en-GB" dirty="0"/>
              <a:t>Labour supply</a:t>
            </a:r>
          </a:p>
        </p:txBody>
      </p:sp>
      <p:sp>
        <p:nvSpPr>
          <p:cNvPr id="3" name="Content Placeholder 2">
            <a:extLst>
              <a:ext uri="{FF2B5EF4-FFF2-40B4-BE49-F238E27FC236}">
                <a16:creationId xmlns:a16="http://schemas.microsoft.com/office/drawing/2014/main" id="{E58C8EFD-9C04-4A49-80E4-354C2C7D62EB}"/>
              </a:ext>
            </a:extLst>
          </p:cNvPr>
          <p:cNvSpPr>
            <a:spLocks noGrp="1"/>
          </p:cNvSpPr>
          <p:nvPr>
            <p:ph idx="1"/>
          </p:nvPr>
        </p:nvSpPr>
        <p:spPr>
          <a:xfrm>
            <a:off x="774032" y="2332614"/>
            <a:ext cx="10515600" cy="2910718"/>
          </a:xfrm>
        </p:spPr>
        <p:txBody>
          <a:bodyPr/>
          <a:lstStyle/>
          <a:p>
            <a:r>
              <a:rPr lang="en-GB" b="1" dirty="0"/>
              <a:t>Wages</a:t>
            </a:r>
          </a:p>
          <a:p>
            <a:pPr lvl="1"/>
            <a:r>
              <a:rPr lang="en-US" dirty="0"/>
              <a:t>Wages estimated using a </a:t>
            </a:r>
            <a:r>
              <a:rPr lang="en-US" dirty="0">
                <a:solidFill>
                  <a:srgbClr val="FF0000"/>
                </a:solidFill>
              </a:rPr>
              <a:t>Heckman-corrected wage equation</a:t>
            </a:r>
            <a:r>
              <a:rPr lang="en-US" dirty="0"/>
              <a:t>, separately for each gender. Because wages are observed only for those who work (non-random sample of the population), in the first stage the probability of working is modelled based on observable characteristics such as age, age</a:t>
            </a:r>
            <a:r>
              <a:rPr lang="en-US" baseline="30000" dirty="0"/>
              <a:t>2  </a:t>
            </a:r>
            <a:r>
              <a:rPr lang="en-US" dirty="0"/>
              <a:t>,education, region, marital status, number of children. </a:t>
            </a:r>
          </a:p>
          <a:p>
            <a:pPr lvl="1"/>
            <a:r>
              <a:rPr lang="en-US" dirty="0"/>
              <a:t>In the 2</a:t>
            </a:r>
            <a:r>
              <a:rPr lang="en-US" baseline="30000" dirty="0"/>
              <a:t>nd</a:t>
            </a:r>
            <a:r>
              <a:rPr lang="en-US" dirty="0"/>
              <a:t> stage, the selection bias is corrected by including an additional covariate, the inverse Mills ratio in the wage equation.</a:t>
            </a:r>
            <a:endParaRPr lang="en-GB" dirty="0"/>
          </a:p>
          <a:p>
            <a:pPr marL="0" indent="0">
              <a:buNone/>
            </a:pPr>
            <a:endParaRPr lang="en-GB" dirty="0"/>
          </a:p>
        </p:txBody>
      </p:sp>
    </p:spTree>
    <p:extLst>
      <p:ext uri="{BB962C8B-B14F-4D97-AF65-F5344CB8AC3E}">
        <p14:creationId xmlns:p14="http://schemas.microsoft.com/office/powerpoint/2010/main" val="2490707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16FD-3D35-48B1-BA41-7761F717AFA4}"/>
              </a:ext>
            </a:extLst>
          </p:cNvPr>
          <p:cNvSpPr>
            <a:spLocks noGrp="1"/>
          </p:cNvSpPr>
          <p:nvPr>
            <p:ph type="title"/>
          </p:nvPr>
        </p:nvSpPr>
        <p:spPr/>
        <p:txBody>
          <a:bodyPr/>
          <a:lstStyle/>
          <a:p>
            <a:r>
              <a:rPr lang="en-GB" dirty="0"/>
              <a:t>Labour supply</a:t>
            </a:r>
          </a:p>
        </p:txBody>
      </p:sp>
      <p:sp>
        <p:nvSpPr>
          <p:cNvPr id="3" name="Content Placeholder 2">
            <a:extLst>
              <a:ext uri="{FF2B5EF4-FFF2-40B4-BE49-F238E27FC236}">
                <a16:creationId xmlns:a16="http://schemas.microsoft.com/office/drawing/2014/main" id="{E58C8EFD-9C04-4A49-80E4-354C2C7D62EB}"/>
              </a:ext>
            </a:extLst>
          </p:cNvPr>
          <p:cNvSpPr>
            <a:spLocks noGrp="1"/>
          </p:cNvSpPr>
          <p:nvPr>
            <p:ph idx="1"/>
          </p:nvPr>
        </p:nvSpPr>
        <p:spPr>
          <a:xfrm>
            <a:off x="785607" y="2182143"/>
            <a:ext cx="10515600" cy="3420004"/>
          </a:xfrm>
        </p:spPr>
        <p:txBody>
          <a:bodyPr>
            <a:normAutofit/>
          </a:bodyPr>
          <a:lstStyle/>
          <a:p>
            <a:r>
              <a:rPr lang="en-GB" b="1" dirty="0"/>
              <a:t>Random Utility Model:</a:t>
            </a:r>
          </a:p>
          <a:p>
            <a:pPr lvl="1"/>
            <a:r>
              <a:rPr lang="en-US" dirty="0"/>
              <a:t>For each possible combination of </a:t>
            </a:r>
            <a:r>
              <a:rPr lang="en-US" dirty="0">
                <a:solidFill>
                  <a:srgbClr val="FF0000"/>
                </a:solidFill>
              </a:rPr>
              <a:t>discretized hours </a:t>
            </a:r>
            <a:r>
              <a:rPr lang="en-US" dirty="0"/>
              <a:t>of labour supply per week (0, 20, 30, 36, 40, 50 hours) in the household, the potential income of the household corresponding to that choice is calculated using the previously obtained estimates of hourly wages. </a:t>
            </a:r>
          </a:p>
          <a:p>
            <a:pPr lvl="1"/>
            <a:r>
              <a:rPr lang="en-US" dirty="0">
                <a:solidFill>
                  <a:srgbClr val="FF0000"/>
                </a:solidFill>
              </a:rPr>
              <a:t>Disposable income </a:t>
            </a:r>
            <a:r>
              <a:rPr lang="en-US" dirty="0"/>
              <a:t>corresponding to each potential choice is calculated using a net-to-gross ratio obtained from the best-matching EUROMOD donor household or imputed directly for low-income households</a:t>
            </a:r>
          </a:p>
          <a:p>
            <a:pPr lvl="1"/>
            <a:r>
              <a:rPr lang="en-US" dirty="0"/>
              <a:t>Net-to-gross ratio each year depends on the </a:t>
            </a:r>
            <a:r>
              <a:rPr lang="en-US" dirty="0">
                <a:solidFill>
                  <a:srgbClr val="FF0000"/>
                </a:solidFill>
              </a:rPr>
              <a:t>tax and benefit policy schedule</a:t>
            </a:r>
            <a:endParaRPr lang="en-GB" b="1" dirty="0">
              <a:solidFill>
                <a:srgbClr val="FF0000"/>
              </a:solidFill>
            </a:endParaRPr>
          </a:p>
          <a:p>
            <a:endParaRPr lang="en-GB" b="1" dirty="0"/>
          </a:p>
          <a:p>
            <a:pPr marL="0" indent="0">
              <a:buNone/>
            </a:pPr>
            <a:endParaRPr lang="en-GB" dirty="0"/>
          </a:p>
        </p:txBody>
      </p:sp>
    </p:spTree>
    <p:extLst>
      <p:ext uri="{BB962C8B-B14F-4D97-AF65-F5344CB8AC3E}">
        <p14:creationId xmlns:p14="http://schemas.microsoft.com/office/powerpoint/2010/main" val="326726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E568-B02F-49CC-9A1B-602A04E4AC54}"/>
              </a:ext>
            </a:extLst>
          </p:cNvPr>
          <p:cNvSpPr>
            <a:spLocks noGrp="1"/>
          </p:cNvSpPr>
          <p:nvPr>
            <p:ph type="title"/>
          </p:nvPr>
        </p:nvSpPr>
        <p:spPr/>
        <p:txBody>
          <a:bodyPr/>
          <a:lstStyle/>
          <a:p>
            <a:r>
              <a:rPr lang="en-GB" dirty="0"/>
              <a:t>Consumption</a:t>
            </a:r>
          </a:p>
        </p:txBody>
      </p:sp>
      <p:sp>
        <p:nvSpPr>
          <p:cNvPr id="3" name="Content Placeholder 2">
            <a:extLst>
              <a:ext uri="{FF2B5EF4-FFF2-40B4-BE49-F238E27FC236}">
                <a16:creationId xmlns:a16="http://schemas.microsoft.com/office/drawing/2014/main" id="{F7539C9E-4F0F-44E7-A58B-CA7461D5B04E}"/>
              </a:ext>
            </a:extLst>
          </p:cNvPr>
          <p:cNvSpPr>
            <a:spLocks noGrp="1"/>
          </p:cNvSpPr>
          <p:nvPr>
            <p:ph idx="1"/>
          </p:nvPr>
        </p:nvSpPr>
        <p:spPr>
          <a:xfrm>
            <a:off x="785607" y="2384385"/>
            <a:ext cx="10515600" cy="3792578"/>
          </a:xfrm>
        </p:spPr>
        <p:txBody>
          <a:bodyPr/>
          <a:lstStyle/>
          <a:p>
            <a:r>
              <a:rPr lang="en-GB" dirty="0"/>
              <a:t>Non-retired individuals consume (1-savings rate) of their equivalised disposable income</a:t>
            </a:r>
          </a:p>
          <a:p>
            <a:r>
              <a:rPr lang="en-GB" dirty="0"/>
              <a:t>Savings rate affects the amount of capital income received (the higher the savings rate, the higher the capital income multiplier)</a:t>
            </a:r>
          </a:p>
        </p:txBody>
      </p:sp>
    </p:spTree>
    <p:extLst>
      <p:ext uri="{BB962C8B-B14F-4D97-AF65-F5344CB8AC3E}">
        <p14:creationId xmlns:p14="http://schemas.microsoft.com/office/powerpoint/2010/main" val="3461544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31F8-8FAB-4087-842D-73ED95216424}"/>
              </a:ext>
            </a:extLst>
          </p:cNvPr>
          <p:cNvSpPr>
            <a:spLocks noGrp="1"/>
          </p:cNvSpPr>
          <p:nvPr>
            <p:ph type="title"/>
          </p:nvPr>
        </p:nvSpPr>
        <p:spPr/>
        <p:txBody>
          <a:bodyPr/>
          <a:lstStyle/>
          <a:p>
            <a:r>
              <a:rPr lang="en-GB" dirty="0"/>
              <a:t>Uncertainty in the model</a:t>
            </a:r>
          </a:p>
        </p:txBody>
      </p:sp>
      <p:sp>
        <p:nvSpPr>
          <p:cNvPr id="3" name="Content Placeholder 2">
            <a:extLst>
              <a:ext uri="{FF2B5EF4-FFF2-40B4-BE49-F238E27FC236}">
                <a16:creationId xmlns:a16="http://schemas.microsoft.com/office/drawing/2014/main" id="{84A3E0E0-FC65-425F-8257-27A756BA492C}"/>
              </a:ext>
            </a:extLst>
          </p:cNvPr>
          <p:cNvSpPr>
            <a:spLocks noGrp="1"/>
          </p:cNvSpPr>
          <p:nvPr>
            <p:ph idx="1"/>
          </p:nvPr>
        </p:nvSpPr>
        <p:spPr/>
        <p:txBody>
          <a:bodyPr/>
          <a:lstStyle/>
          <a:p>
            <a:r>
              <a:rPr lang="en-GB" dirty="0"/>
              <a:t>Uncertainty regarding model projections can arise because of:</a:t>
            </a:r>
          </a:p>
          <a:p>
            <a:pPr lvl="1"/>
            <a:r>
              <a:rPr lang="en-GB" dirty="0"/>
              <a:t>Input data (for example sampling errors in the initial population) </a:t>
            </a:r>
          </a:p>
          <a:p>
            <a:pPr lvl="1"/>
            <a:r>
              <a:rPr lang="en-GB" dirty="0"/>
              <a:t>Model structure (“methodological uncertainty”, the validity of the general modelling approach)</a:t>
            </a:r>
          </a:p>
          <a:p>
            <a:pPr lvl="1"/>
            <a:r>
              <a:rPr lang="en-GB" dirty="0"/>
              <a:t>Model specification (choice of the covariates and the functional form used; the assumption that any regularity observed in the data will not break up in the future)</a:t>
            </a:r>
          </a:p>
          <a:p>
            <a:pPr lvl="1"/>
            <a:r>
              <a:rPr lang="en-GB" b="1" dirty="0"/>
              <a:t>Model parameters </a:t>
            </a:r>
            <a:r>
              <a:rPr lang="en-GB" dirty="0"/>
              <a:t>(imprecision of the estimates)</a:t>
            </a:r>
          </a:p>
          <a:p>
            <a:pPr lvl="1"/>
            <a:r>
              <a:rPr lang="en-GB" dirty="0"/>
              <a:t>Montecarlo variation </a:t>
            </a:r>
          </a:p>
          <a:p>
            <a:r>
              <a:rPr lang="en-GB" dirty="0"/>
              <a:t>To address parameters uncertainty, the simulation is run multiple times using a different set of coefficients in each run, obtained by </a:t>
            </a:r>
            <a:r>
              <a:rPr lang="en-GB" dirty="0">
                <a:solidFill>
                  <a:srgbClr val="C00000"/>
                </a:solidFill>
              </a:rPr>
              <a:t>bootstrapping the coefficients of the estimated equations </a:t>
            </a:r>
            <a:r>
              <a:rPr lang="en-GB" dirty="0"/>
              <a:t>from their estimated distribution </a:t>
            </a:r>
            <a:r>
              <a:rPr lang="en-US" b="0" i="0" dirty="0">
                <a:solidFill>
                  <a:srgbClr val="212529"/>
                </a:solidFill>
                <a:effectLst/>
                <a:latin typeface="-apple-system"/>
              </a:rPr>
              <a:t>with mean equal to the point estimate, and variance-covariance matrix equal to the estimated variance-covariance.</a:t>
            </a:r>
            <a:endParaRPr lang="en-GB" dirty="0"/>
          </a:p>
        </p:txBody>
      </p:sp>
    </p:spTree>
    <p:extLst>
      <p:ext uri="{BB962C8B-B14F-4D97-AF65-F5344CB8AC3E}">
        <p14:creationId xmlns:p14="http://schemas.microsoft.com/office/powerpoint/2010/main" val="59730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8B2C-EC19-4903-A786-557FB084681E}"/>
              </a:ext>
            </a:extLst>
          </p:cNvPr>
          <p:cNvSpPr>
            <a:spLocks noGrp="1"/>
          </p:cNvSpPr>
          <p:nvPr>
            <p:ph type="title"/>
          </p:nvPr>
        </p:nvSpPr>
        <p:spPr/>
        <p:txBody>
          <a:bodyPr/>
          <a:lstStyle/>
          <a:p>
            <a:r>
              <a:rPr lang="en-GB" dirty="0"/>
              <a:t>Validation: Activity status</a:t>
            </a:r>
          </a:p>
        </p:txBody>
      </p:sp>
      <p:pic>
        <p:nvPicPr>
          <p:cNvPr id="7" name="Content Placeholder 6" descr="Chart, line chart&#10;&#10;Description automatically generated">
            <a:extLst>
              <a:ext uri="{FF2B5EF4-FFF2-40B4-BE49-F238E27FC236}">
                <a16:creationId xmlns:a16="http://schemas.microsoft.com/office/drawing/2014/main" id="{541D88D0-5771-C8CD-BB2F-7F1B23E524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7320" y="1690688"/>
            <a:ext cx="6817360" cy="4260850"/>
          </a:xfrm>
        </p:spPr>
      </p:pic>
    </p:spTree>
    <p:extLst>
      <p:ext uri="{BB962C8B-B14F-4D97-AF65-F5344CB8AC3E}">
        <p14:creationId xmlns:p14="http://schemas.microsoft.com/office/powerpoint/2010/main" val="140915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8B2C-EC19-4903-A786-557FB084681E}"/>
              </a:ext>
            </a:extLst>
          </p:cNvPr>
          <p:cNvSpPr>
            <a:spLocks noGrp="1"/>
          </p:cNvSpPr>
          <p:nvPr>
            <p:ph type="title"/>
          </p:nvPr>
        </p:nvSpPr>
        <p:spPr>
          <a:xfrm>
            <a:off x="378060" y="2344563"/>
            <a:ext cx="2825290" cy="1655200"/>
          </a:xfrm>
        </p:spPr>
        <p:txBody>
          <a:bodyPr>
            <a:normAutofit/>
          </a:bodyPr>
          <a:lstStyle/>
          <a:p>
            <a:pPr algn="l"/>
            <a:r>
              <a:rPr lang="en-GB" dirty="0"/>
              <a:t>Validation: Employment</a:t>
            </a:r>
          </a:p>
        </p:txBody>
      </p:sp>
      <p:pic>
        <p:nvPicPr>
          <p:cNvPr id="10" name="Content Placeholder 5" descr="Graphical user interface, application, email&#10;&#10;Description automatically generated">
            <a:extLst>
              <a:ext uri="{FF2B5EF4-FFF2-40B4-BE49-F238E27FC236}">
                <a16:creationId xmlns:a16="http://schemas.microsoft.com/office/drawing/2014/main" id="{8B9898B3-7433-91B0-281C-FE1AF6201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740" y="808037"/>
            <a:ext cx="8552180" cy="5345112"/>
          </a:xfrm>
          <a:prstGeom prst="rect">
            <a:avLst/>
          </a:prstGeom>
        </p:spPr>
      </p:pic>
    </p:spTree>
    <p:extLst>
      <p:ext uri="{BB962C8B-B14F-4D97-AF65-F5344CB8AC3E}">
        <p14:creationId xmlns:p14="http://schemas.microsoft.com/office/powerpoint/2010/main" val="2359450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8B2C-EC19-4903-A786-557FB084681E}"/>
              </a:ext>
            </a:extLst>
          </p:cNvPr>
          <p:cNvSpPr>
            <a:spLocks noGrp="1"/>
          </p:cNvSpPr>
          <p:nvPr>
            <p:ph type="title"/>
          </p:nvPr>
        </p:nvSpPr>
        <p:spPr>
          <a:xfrm>
            <a:off x="378060" y="2344563"/>
            <a:ext cx="2825290" cy="2044557"/>
          </a:xfrm>
        </p:spPr>
        <p:txBody>
          <a:bodyPr>
            <a:normAutofit/>
          </a:bodyPr>
          <a:lstStyle/>
          <a:p>
            <a:pPr algn="l"/>
            <a:r>
              <a:rPr lang="en-GB" dirty="0"/>
              <a:t>Validation: Enrolment in education</a:t>
            </a:r>
          </a:p>
        </p:txBody>
      </p:sp>
      <p:pic>
        <p:nvPicPr>
          <p:cNvPr id="13" name="Picture 12" descr="Table&#10;&#10;Description automatically generated with medium confidence">
            <a:extLst>
              <a:ext uri="{FF2B5EF4-FFF2-40B4-BE49-F238E27FC236}">
                <a16:creationId xmlns:a16="http://schemas.microsoft.com/office/drawing/2014/main" id="{6E862740-7739-DD0B-05E5-6604CF255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719" y="816766"/>
            <a:ext cx="8552181" cy="5345113"/>
          </a:xfrm>
          <a:prstGeom prst="rect">
            <a:avLst/>
          </a:prstGeom>
        </p:spPr>
      </p:pic>
    </p:spTree>
    <p:extLst>
      <p:ext uri="{BB962C8B-B14F-4D97-AF65-F5344CB8AC3E}">
        <p14:creationId xmlns:p14="http://schemas.microsoft.com/office/powerpoint/2010/main" val="1330946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8B2C-EC19-4903-A786-557FB084681E}"/>
              </a:ext>
            </a:extLst>
          </p:cNvPr>
          <p:cNvSpPr>
            <a:spLocks noGrp="1"/>
          </p:cNvSpPr>
          <p:nvPr>
            <p:ph type="title"/>
          </p:nvPr>
        </p:nvSpPr>
        <p:spPr>
          <a:xfrm>
            <a:off x="378060" y="2344563"/>
            <a:ext cx="2825290" cy="2015060"/>
          </a:xfrm>
        </p:spPr>
        <p:txBody>
          <a:bodyPr>
            <a:normAutofit/>
          </a:bodyPr>
          <a:lstStyle/>
          <a:p>
            <a:pPr algn="l"/>
            <a:r>
              <a:rPr lang="en-GB" dirty="0"/>
              <a:t>Validation: Education level</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15ADC9AB-EFFB-C3D2-5691-26701502D0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720" y="808036"/>
            <a:ext cx="8552180" cy="5345113"/>
          </a:xfrm>
        </p:spPr>
      </p:pic>
    </p:spTree>
    <p:extLst>
      <p:ext uri="{BB962C8B-B14F-4D97-AF65-F5344CB8AC3E}">
        <p14:creationId xmlns:p14="http://schemas.microsoft.com/office/powerpoint/2010/main" val="38027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1935-121B-4EAA-974C-9D39C6048B42}"/>
              </a:ext>
            </a:extLst>
          </p:cNvPr>
          <p:cNvSpPr>
            <a:spLocks noGrp="1"/>
          </p:cNvSpPr>
          <p:nvPr>
            <p:ph type="title"/>
          </p:nvPr>
        </p:nvSpPr>
        <p:spPr>
          <a:xfrm>
            <a:off x="622450" y="298996"/>
            <a:ext cx="3505495" cy="1473887"/>
          </a:xfrm>
        </p:spPr>
        <p:txBody>
          <a:bodyPr>
            <a:normAutofit/>
          </a:bodyPr>
          <a:lstStyle/>
          <a:p>
            <a:pPr algn="ctr"/>
            <a:r>
              <a:rPr lang="en-GB" sz="3400" dirty="0"/>
              <a:t>Population ageing</a:t>
            </a:r>
          </a:p>
        </p:txBody>
      </p:sp>
      <p:sp>
        <p:nvSpPr>
          <p:cNvPr id="3" name="Content Placeholder 2">
            <a:extLst>
              <a:ext uri="{FF2B5EF4-FFF2-40B4-BE49-F238E27FC236}">
                <a16:creationId xmlns:a16="http://schemas.microsoft.com/office/drawing/2014/main" id="{A7B139A9-B134-4602-A80C-16DA30398C02}"/>
              </a:ext>
            </a:extLst>
          </p:cNvPr>
          <p:cNvSpPr>
            <a:spLocks noGrp="1"/>
          </p:cNvSpPr>
          <p:nvPr>
            <p:ph idx="1"/>
          </p:nvPr>
        </p:nvSpPr>
        <p:spPr>
          <a:xfrm>
            <a:off x="173621" y="2107383"/>
            <a:ext cx="5100402" cy="3785419"/>
          </a:xfrm>
        </p:spPr>
        <p:txBody>
          <a:bodyPr>
            <a:noAutofit/>
          </a:bodyPr>
          <a:lstStyle/>
          <a:p>
            <a:pPr marL="0" indent="0" algn="just">
              <a:buNone/>
            </a:pPr>
            <a:r>
              <a:rPr lang="en-GB" dirty="0"/>
              <a:t>Low birth rates and increasing life expectancy transform the shape on the age pyramid. Transition to much older population structure underway.</a:t>
            </a:r>
          </a:p>
          <a:p>
            <a:r>
              <a:rPr lang="en-GB" dirty="0"/>
              <a:t>Older population has implications for policy:</a:t>
            </a:r>
          </a:p>
          <a:p>
            <a:pPr lvl="1"/>
            <a:r>
              <a:rPr lang="en-GB" dirty="0"/>
              <a:t>Different </a:t>
            </a:r>
            <a:r>
              <a:rPr lang="en-GB" dirty="0">
                <a:solidFill>
                  <a:srgbClr val="C00000"/>
                </a:solidFill>
              </a:rPr>
              <a:t>needs</a:t>
            </a:r>
            <a:r>
              <a:rPr lang="en-GB" dirty="0"/>
              <a:t> (health, care)</a:t>
            </a:r>
          </a:p>
          <a:p>
            <a:pPr lvl="1"/>
            <a:r>
              <a:rPr lang="en-GB" dirty="0"/>
              <a:t>Different </a:t>
            </a:r>
            <a:r>
              <a:rPr lang="en-GB" dirty="0">
                <a:solidFill>
                  <a:srgbClr val="C00000"/>
                </a:solidFill>
              </a:rPr>
              <a:t>behaviour</a:t>
            </a:r>
            <a:r>
              <a:rPr lang="en-GB" dirty="0"/>
              <a:t> (labour supply)</a:t>
            </a:r>
          </a:p>
          <a:p>
            <a:pPr lvl="1"/>
            <a:r>
              <a:rPr lang="en-GB" dirty="0"/>
              <a:t>Pressure on the </a:t>
            </a:r>
            <a:r>
              <a:rPr lang="en-GB" dirty="0">
                <a:solidFill>
                  <a:srgbClr val="C00000"/>
                </a:solidFill>
              </a:rPr>
              <a:t>budget</a:t>
            </a:r>
            <a:r>
              <a:rPr lang="en-GB" dirty="0"/>
              <a:t> sustainability</a:t>
            </a:r>
          </a:p>
        </p:txBody>
      </p:sp>
      <p:pic>
        <p:nvPicPr>
          <p:cNvPr id="9" name="Picture 8" descr="Chart&#10;&#10;Description automatically generated">
            <a:extLst>
              <a:ext uri="{FF2B5EF4-FFF2-40B4-BE49-F238E27FC236}">
                <a16:creationId xmlns:a16="http://schemas.microsoft.com/office/drawing/2014/main" id="{94AAA5E1-D9EC-4C37-9911-3A64F171E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944403"/>
            <a:ext cx="6019331" cy="4965948"/>
          </a:xfrm>
          <a:prstGeom prst="rect">
            <a:avLst/>
          </a:prstGeom>
          <a:effectLst/>
        </p:spPr>
      </p:pic>
      <p:sp>
        <p:nvSpPr>
          <p:cNvPr id="7" name="Content Placeholder 2">
            <a:extLst>
              <a:ext uri="{FF2B5EF4-FFF2-40B4-BE49-F238E27FC236}">
                <a16:creationId xmlns:a16="http://schemas.microsoft.com/office/drawing/2014/main" id="{E985305F-A8AC-45E1-AFFF-DBD0A3C6080D}"/>
              </a:ext>
            </a:extLst>
          </p:cNvPr>
          <p:cNvSpPr txBox="1">
            <a:spLocks/>
          </p:cNvSpPr>
          <p:nvPr/>
        </p:nvSpPr>
        <p:spPr>
          <a:xfrm>
            <a:off x="902368" y="1966264"/>
            <a:ext cx="5193632" cy="4261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50000"/>
              <a:buFontTx/>
              <a:buBlip>
                <a:blip r:embed="rId3"/>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Tx/>
              <a:buBlip>
                <a:blip r:embed="rId4"/>
              </a:buBlip>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Tree>
    <p:extLst>
      <p:ext uri="{BB962C8B-B14F-4D97-AF65-F5344CB8AC3E}">
        <p14:creationId xmlns:p14="http://schemas.microsoft.com/office/powerpoint/2010/main" val="352806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8B2C-EC19-4903-A786-557FB084681E}"/>
              </a:ext>
            </a:extLst>
          </p:cNvPr>
          <p:cNvSpPr>
            <a:spLocks noGrp="1"/>
          </p:cNvSpPr>
          <p:nvPr>
            <p:ph type="title"/>
          </p:nvPr>
        </p:nvSpPr>
        <p:spPr>
          <a:xfrm>
            <a:off x="378060" y="2344563"/>
            <a:ext cx="2825290" cy="2015060"/>
          </a:xfrm>
        </p:spPr>
        <p:txBody>
          <a:bodyPr>
            <a:normAutofit/>
          </a:bodyPr>
          <a:lstStyle/>
          <a:p>
            <a:pPr algn="l"/>
            <a:r>
              <a:rPr lang="en-GB" dirty="0"/>
              <a:t>Validation: Health</a:t>
            </a:r>
          </a:p>
        </p:txBody>
      </p:sp>
      <p:pic>
        <p:nvPicPr>
          <p:cNvPr id="8" name="Picture 7" descr="Graphical user interface, text, application&#10;&#10;Description automatically generated">
            <a:extLst>
              <a:ext uri="{FF2B5EF4-FFF2-40B4-BE49-F238E27FC236}">
                <a16:creationId xmlns:a16="http://schemas.microsoft.com/office/drawing/2014/main" id="{8912AC9D-2F0A-B31E-566D-CBD499EE1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720" y="854405"/>
            <a:ext cx="8552180" cy="5345113"/>
          </a:xfrm>
          <a:prstGeom prst="rect">
            <a:avLst/>
          </a:prstGeom>
        </p:spPr>
      </p:pic>
    </p:spTree>
    <p:extLst>
      <p:ext uri="{BB962C8B-B14F-4D97-AF65-F5344CB8AC3E}">
        <p14:creationId xmlns:p14="http://schemas.microsoft.com/office/powerpoint/2010/main" val="3184512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31F8-8FAB-4087-842D-73ED95216424}"/>
              </a:ext>
            </a:extLst>
          </p:cNvPr>
          <p:cNvSpPr>
            <a:spLocks noGrp="1"/>
          </p:cNvSpPr>
          <p:nvPr>
            <p:ph type="title"/>
          </p:nvPr>
        </p:nvSpPr>
        <p:spPr/>
        <p:txBody>
          <a:bodyPr/>
          <a:lstStyle/>
          <a:p>
            <a:r>
              <a:rPr lang="en-GB" dirty="0"/>
              <a:t>Debunking the “demo doom” narrative </a:t>
            </a:r>
          </a:p>
        </p:txBody>
      </p:sp>
      <p:sp>
        <p:nvSpPr>
          <p:cNvPr id="3" name="Content Placeholder 2">
            <a:extLst>
              <a:ext uri="{FF2B5EF4-FFF2-40B4-BE49-F238E27FC236}">
                <a16:creationId xmlns:a16="http://schemas.microsoft.com/office/drawing/2014/main" id="{84A3E0E0-FC65-425F-8257-27A756BA492C}"/>
              </a:ext>
            </a:extLst>
          </p:cNvPr>
          <p:cNvSpPr>
            <a:spLocks noGrp="1"/>
          </p:cNvSpPr>
          <p:nvPr>
            <p:ph idx="1"/>
          </p:nvPr>
        </p:nvSpPr>
        <p:spPr>
          <a:xfrm>
            <a:off x="817418" y="2431473"/>
            <a:ext cx="10472214" cy="3745489"/>
          </a:xfrm>
        </p:spPr>
        <p:txBody>
          <a:bodyPr/>
          <a:lstStyle/>
          <a:p>
            <a:r>
              <a:rPr lang="en-GB" dirty="0"/>
              <a:t>“Models should be as simple as possible, but not simpler than that”</a:t>
            </a:r>
          </a:p>
          <a:p>
            <a:r>
              <a:rPr lang="en-GB" dirty="0"/>
              <a:t>This presentation: Comparing </a:t>
            </a:r>
            <a:r>
              <a:rPr lang="en-GB" dirty="0" err="1"/>
              <a:t>LABSim</a:t>
            </a:r>
            <a:r>
              <a:rPr lang="en-GB" dirty="0"/>
              <a:t> with cell-based projections.</a:t>
            </a:r>
          </a:p>
        </p:txBody>
      </p:sp>
    </p:spTree>
    <p:extLst>
      <p:ext uri="{BB962C8B-B14F-4D97-AF65-F5344CB8AC3E}">
        <p14:creationId xmlns:p14="http://schemas.microsoft.com/office/powerpoint/2010/main" val="879832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31F8-8FAB-4087-842D-73ED95216424}"/>
              </a:ext>
            </a:extLst>
          </p:cNvPr>
          <p:cNvSpPr>
            <a:spLocks noGrp="1"/>
          </p:cNvSpPr>
          <p:nvPr>
            <p:ph type="title"/>
          </p:nvPr>
        </p:nvSpPr>
        <p:spPr>
          <a:xfrm>
            <a:off x="677780" y="447869"/>
            <a:ext cx="10515600" cy="1187400"/>
          </a:xfrm>
        </p:spPr>
        <p:txBody>
          <a:bodyPr/>
          <a:lstStyle/>
          <a:p>
            <a:pPr algn="l"/>
            <a:r>
              <a:rPr lang="en-GB" dirty="0"/>
              <a:t>Model comparison</a:t>
            </a:r>
          </a:p>
        </p:txBody>
      </p:sp>
      <p:pic>
        <p:nvPicPr>
          <p:cNvPr id="7" name="Picture 6">
            <a:extLst>
              <a:ext uri="{FF2B5EF4-FFF2-40B4-BE49-F238E27FC236}">
                <a16:creationId xmlns:a16="http://schemas.microsoft.com/office/drawing/2014/main" id="{DF80E0B7-50D2-82B2-40B8-805AAD38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96" y="2402032"/>
            <a:ext cx="5786584" cy="4339938"/>
          </a:xfrm>
          <a:prstGeom prst="rect">
            <a:avLst/>
          </a:prstGeom>
        </p:spPr>
      </p:pic>
      <p:pic>
        <p:nvPicPr>
          <p:cNvPr id="13" name="Picture 12">
            <a:extLst>
              <a:ext uri="{FF2B5EF4-FFF2-40B4-BE49-F238E27FC236}">
                <a16:creationId xmlns:a16="http://schemas.microsoft.com/office/drawing/2014/main" id="{7E0361FD-400D-F8B5-ADB1-83C7FF119B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746" y="372052"/>
            <a:ext cx="5786583" cy="4339937"/>
          </a:xfrm>
          <a:prstGeom prst="rect">
            <a:avLst/>
          </a:prstGeom>
        </p:spPr>
      </p:pic>
    </p:spTree>
    <p:extLst>
      <p:ext uri="{BB962C8B-B14F-4D97-AF65-F5344CB8AC3E}">
        <p14:creationId xmlns:p14="http://schemas.microsoft.com/office/powerpoint/2010/main" val="56251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31F8-8FAB-4087-842D-73ED95216424}"/>
              </a:ext>
            </a:extLst>
          </p:cNvPr>
          <p:cNvSpPr>
            <a:spLocks noGrp="1"/>
          </p:cNvSpPr>
          <p:nvPr>
            <p:ph type="title"/>
          </p:nvPr>
        </p:nvSpPr>
        <p:spPr>
          <a:xfrm>
            <a:off x="677780" y="309706"/>
            <a:ext cx="10515600" cy="1325563"/>
          </a:xfrm>
        </p:spPr>
        <p:txBody>
          <a:bodyPr/>
          <a:lstStyle/>
          <a:p>
            <a:r>
              <a:rPr lang="en-GB" dirty="0"/>
              <a:t>Determinants: Education</a:t>
            </a:r>
          </a:p>
        </p:txBody>
      </p:sp>
      <p:sp>
        <p:nvSpPr>
          <p:cNvPr id="3" name="Content Placeholder 8">
            <a:extLst>
              <a:ext uri="{FF2B5EF4-FFF2-40B4-BE49-F238E27FC236}">
                <a16:creationId xmlns:a16="http://schemas.microsoft.com/office/drawing/2014/main" id="{916D525B-3CB3-003B-9EA6-4374F00125DF}"/>
              </a:ext>
            </a:extLst>
          </p:cNvPr>
          <p:cNvSpPr>
            <a:spLocks noGrp="1"/>
          </p:cNvSpPr>
          <p:nvPr>
            <p:ph idx="1"/>
          </p:nvPr>
        </p:nvSpPr>
        <p:spPr>
          <a:xfrm>
            <a:off x="648931" y="2438400"/>
            <a:ext cx="3505494" cy="3785419"/>
          </a:xfrm>
        </p:spPr>
        <p:txBody>
          <a:bodyPr>
            <a:normAutofit/>
          </a:bodyPr>
          <a:lstStyle/>
          <a:p>
            <a:r>
              <a:rPr lang="en-US" dirty="0"/>
              <a:t>Large increase in the share of </a:t>
            </a:r>
            <a:r>
              <a:rPr lang="en-US" dirty="0" err="1"/>
              <a:t>labour</a:t>
            </a:r>
            <a:r>
              <a:rPr lang="en-US" dirty="0"/>
              <a:t> force with high education.</a:t>
            </a:r>
          </a:p>
        </p:txBody>
      </p:sp>
      <p:pic>
        <p:nvPicPr>
          <p:cNvPr id="6" name="Picture 5" descr="Chart, line chart&#10;&#10;Description automatically generated">
            <a:extLst>
              <a:ext uri="{FF2B5EF4-FFF2-40B4-BE49-F238E27FC236}">
                <a16:creationId xmlns:a16="http://schemas.microsoft.com/office/drawing/2014/main" id="{5E5FA8F9-CCBC-6B7D-0450-26AB55B38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579" y="1514618"/>
            <a:ext cx="6201641" cy="4651231"/>
          </a:xfrm>
          <a:prstGeom prst="rect">
            <a:avLst/>
          </a:prstGeom>
        </p:spPr>
      </p:pic>
    </p:spTree>
    <p:extLst>
      <p:ext uri="{BB962C8B-B14F-4D97-AF65-F5344CB8AC3E}">
        <p14:creationId xmlns:p14="http://schemas.microsoft.com/office/powerpoint/2010/main" val="3590399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31F8-8FAB-4087-842D-73ED95216424}"/>
              </a:ext>
            </a:extLst>
          </p:cNvPr>
          <p:cNvSpPr>
            <a:spLocks noGrp="1"/>
          </p:cNvSpPr>
          <p:nvPr>
            <p:ph type="title"/>
          </p:nvPr>
        </p:nvSpPr>
        <p:spPr>
          <a:xfrm>
            <a:off x="677780" y="309706"/>
            <a:ext cx="10515600" cy="1325563"/>
          </a:xfrm>
        </p:spPr>
        <p:txBody>
          <a:bodyPr/>
          <a:lstStyle/>
          <a:p>
            <a:r>
              <a:rPr lang="en-GB" dirty="0"/>
              <a:t>Determinants: HH composition</a:t>
            </a:r>
          </a:p>
        </p:txBody>
      </p:sp>
      <p:pic>
        <p:nvPicPr>
          <p:cNvPr id="8" name="Picture 7" descr="Chart, line chart&#10;&#10;Description automatically generated">
            <a:extLst>
              <a:ext uri="{FF2B5EF4-FFF2-40B4-BE49-F238E27FC236}">
                <a16:creationId xmlns:a16="http://schemas.microsoft.com/office/drawing/2014/main" id="{2820CB04-98C4-AF1F-EC2C-A100E8B44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15" y="1777999"/>
            <a:ext cx="5655734" cy="4241801"/>
          </a:xfrm>
          <a:prstGeom prst="rect">
            <a:avLst/>
          </a:prstGeom>
        </p:spPr>
      </p:pic>
      <p:pic>
        <p:nvPicPr>
          <p:cNvPr id="10" name="Picture 9" descr="Chart, line chart&#10;&#10;Description automatically generated">
            <a:extLst>
              <a:ext uri="{FF2B5EF4-FFF2-40B4-BE49-F238E27FC236}">
                <a16:creationId xmlns:a16="http://schemas.microsoft.com/office/drawing/2014/main" id="{9612F077-F226-965E-E1DC-96055B772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153" y="1778000"/>
            <a:ext cx="5655733" cy="4241800"/>
          </a:xfrm>
          <a:prstGeom prst="rect">
            <a:avLst/>
          </a:prstGeom>
        </p:spPr>
      </p:pic>
    </p:spTree>
    <p:extLst>
      <p:ext uri="{BB962C8B-B14F-4D97-AF65-F5344CB8AC3E}">
        <p14:creationId xmlns:p14="http://schemas.microsoft.com/office/powerpoint/2010/main" val="2729223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31F8-8FAB-4087-842D-73ED95216424}"/>
              </a:ext>
            </a:extLst>
          </p:cNvPr>
          <p:cNvSpPr>
            <a:spLocks noGrp="1"/>
          </p:cNvSpPr>
          <p:nvPr>
            <p:ph type="title"/>
          </p:nvPr>
        </p:nvSpPr>
        <p:spPr>
          <a:xfrm>
            <a:off x="677780" y="309706"/>
            <a:ext cx="10515600" cy="1325563"/>
          </a:xfrm>
        </p:spPr>
        <p:txBody>
          <a:bodyPr/>
          <a:lstStyle/>
          <a:p>
            <a:r>
              <a:rPr lang="en-GB" dirty="0"/>
              <a:t>Determinants: Health</a:t>
            </a:r>
          </a:p>
        </p:txBody>
      </p:sp>
      <p:pic>
        <p:nvPicPr>
          <p:cNvPr id="6" name="Picture 5">
            <a:extLst>
              <a:ext uri="{FF2B5EF4-FFF2-40B4-BE49-F238E27FC236}">
                <a16:creationId xmlns:a16="http://schemas.microsoft.com/office/drawing/2014/main" id="{B902A011-6DC0-9E01-AF2F-268E14589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60" y="1937905"/>
            <a:ext cx="5465620" cy="4099215"/>
          </a:xfrm>
          <a:prstGeom prst="rect">
            <a:avLst/>
          </a:prstGeom>
        </p:spPr>
      </p:pic>
      <p:pic>
        <p:nvPicPr>
          <p:cNvPr id="8" name="Content Placeholder 4">
            <a:extLst>
              <a:ext uri="{FF2B5EF4-FFF2-40B4-BE49-F238E27FC236}">
                <a16:creationId xmlns:a16="http://schemas.microsoft.com/office/drawing/2014/main" id="{439FF37A-BE0C-2BE6-D5FF-6C330D7B9E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25187" y="1937904"/>
            <a:ext cx="5636422" cy="4099216"/>
          </a:xfrm>
          <a:prstGeom prst="rect">
            <a:avLst/>
          </a:prstGeom>
          <a:effectLst/>
        </p:spPr>
      </p:pic>
    </p:spTree>
    <p:extLst>
      <p:ext uri="{BB962C8B-B14F-4D97-AF65-F5344CB8AC3E}">
        <p14:creationId xmlns:p14="http://schemas.microsoft.com/office/powerpoint/2010/main" val="379988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C39-44D1-414E-8500-D79F5B3040F2}"/>
              </a:ext>
            </a:extLst>
          </p:cNvPr>
          <p:cNvSpPr>
            <a:spLocks noGrp="1"/>
          </p:cNvSpPr>
          <p:nvPr>
            <p:ph type="title"/>
          </p:nvPr>
        </p:nvSpPr>
        <p:spPr>
          <a:xfrm>
            <a:off x="850965" y="202546"/>
            <a:ext cx="5674243" cy="1622321"/>
          </a:xfrm>
        </p:spPr>
        <p:txBody>
          <a:bodyPr>
            <a:normAutofit/>
          </a:bodyPr>
          <a:lstStyle/>
          <a:p>
            <a:r>
              <a:rPr lang="en-GB" dirty="0"/>
              <a:t>Effects: Income inequality</a:t>
            </a:r>
          </a:p>
        </p:txBody>
      </p:sp>
      <p:sp>
        <p:nvSpPr>
          <p:cNvPr id="9" name="Content Placeholder 8">
            <a:extLst>
              <a:ext uri="{FF2B5EF4-FFF2-40B4-BE49-F238E27FC236}">
                <a16:creationId xmlns:a16="http://schemas.microsoft.com/office/drawing/2014/main" id="{C5370918-EFA6-3408-29FD-8799BA34E737}"/>
              </a:ext>
            </a:extLst>
          </p:cNvPr>
          <p:cNvSpPr>
            <a:spLocks noGrp="1"/>
          </p:cNvSpPr>
          <p:nvPr>
            <p:ph idx="1"/>
          </p:nvPr>
        </p:nvSpPr>
        <p:spPr>
          <a:xfrm>
            <a:off x="614205" y="2604655"/>
            <a:ext cx="3707529" cy="3445543"/>
          </a:xfrm>
        </p:spPr>
        <p:txBody>
          <a:bodyPr>
            <a:normAutofit/>
          </a:bodyPr>
          <a:lstStyle/>
          <a:p>
            <a:r>
              <a:rPr lang="en-US" dirty="0"/>
              <a:t>Inequality in gross incomes projected to increase over time.</a:t>
            </a:r>
          </a:p>
          <a:p>
            <a:r>
              <a:rPr lang="en-US" dirty="0"/>
              <a:t>However, a slight decrease in inequality when measured in terms of disposable incomes.</a:t>
            </a:r>
          </a:p>
        </p:txBody>
      </p:sp>
      <p:pic>
        <p:nvPicPr>
          <p:cNvPr id="5" name="Content Placeholder 4">
            <a:extLst>
              <a:ext uri="{FF2B5EF4-FFF2-40B4-BE49-F238E27FC236}">
                <a16:creationId xmlns:a16="http://schemas.microsoft.com/office/drawing/2014/main" id="{05962DB8-0BC0-400B-890A-CB207BA71A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21708" y="1672506"/>
            <a:ext cx="6019327" cy="4377692"/>
          </a:xfrm>
          <a:prstGeom prst="rect">
            <a:avLst/>
          </a:prstGeom>
          <a:effectLst/>
        </p:spPr>
      </p:pic>
    </p:spTree>
    <p:extLst>
      <p:ext uri="{BB962C8B-B14F-4D97-AF65-F5344CB8AC3E}">
        <p14:creationId xmlns:p14="http://schemas.microsoft.com/office/powerpoint/2010/main" val="470840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C39-44D1-414E-8500-D79F5B3040F2}"/>
              </a:ext>
            </a:extLst>
          </p:cNvPr>
          <p:cNvSpPr>
            <a:spLocks noGrp="1"/>
          </p:cNvSpPr>
          <p:nvPr>
            <p:ph type="title"/>
          </p:nvPr>
        </p:nvSpPr>
        <p:spPr>
          <a:xfrm>
            <a:off x="850965" y="202546"/>
            <a:ext cx="11235288" cy="1622321"/>
          </a:xfrm>
        </p:spPr>
        <p:txBody>
          <a:bodyPr>
            <a:normAutofit/>
          </a:bodyPr>
          <a:lstStyle/>
          <a:p>
            <a:r>
              <a:rPr lang="en-GB" dirty="0"/>
              <a:t>Effects: Sustainability and intergenerational fairness</a:t>
            </a:r>
          </a:p>
        </p:txBody>
      </p:sp>
      <p:sp>
        <p:nvSpPr>
          <p:cNvPr id="9" name="Content Placeholder 8">
            <a:extLst>
              <a:ext uri="{FF2B5EF4-FFF2-40B4-BE49-F238E27FC236}">
                <a16:creationId xmlns:a16="http://schemas.microsoft.com/office/drawing/2014/main" id="{C5370918-EFA6-3408-29FD-8799BA34E737}"/>
              </a:ext>
            </a:extLst>
          </p:cNvPr>
          <p:cNvSpPr>
            <a:spLocks noGrp="1"/>
          </p:cNvSpPr>
          <p:nvPr>
            <p:ph idx="1"/>
          </p:nvPr>
        </p:nvSpPr>
        <p:spPr>
          <a:xfrm>
            <a:off x="614205" y="2604655"/>
            <a:ext cx="4424326" cy="3445543"/>
          </a:xfrm>
        </p:spPr>
        <p:txBody>
          <a:bodyPr>
            <a:normAutofit/>
          </a:bodyPr>
          <a:lstStyle/>
          <a:p>
            <a:r>
              <a:rPr lang="en-US" dirty="0"/>
              <a:t>Increasing pressure on gov’t budgets</a:t>
            </a:r>
          </a:p>
          <a:p>
            <a:r>
              <a:rPr lang="en-US" dirty="0"/>
              <a:t>Beneficiaries: younger and older cohorts</a:t>
            </a:r>
          </a:p>
          <a:p>
            <a:r>
              <a:rPr lang="en-US" dirty="0"/>
              <a:t>(Also those more at risk of budget squeezes)</a:t>
            </a:r>
          </a:p>
        </p:txBody>
      </p:sp>
      <p:pic>
        <p:nvPicPr>
          <p:cNvPr id="4" name="Picture 3">
            <a:extLst>
              <a:ext uri="{FF2B5EF4-FFF2-40B4-BE49-F238E27FC236}">
                <a16:creationId xmlns:a16="http://schemas.microsoft.com/office/drawing/2014/main" id="{00D75E5F-537C-E64D-6679-A466016AE744}"/>
              </a:ext>
            </a:extLst>
          </p:cNvPr>
          <p:cNvPicPr>
            <a:picLocks noChangeAspect="1"/>
          </p:cNvPicPr>
          <p:nvPr/>
        </p:nvPicPr>
        <p:blipFill>
          <a:blip r:embed="rId3"/>
          <a:stretch>
            <a:fillRect/>
          </a:stretch>
        </p:blipFill>
        <p:spPr>
          <a:xfrm>
            <a:off x="5287454" y="1676399"/>
            <a:ext cx="6358445" cy="4625579"/>
          </a:xfrm>
          <a:prstGeom prst="rect">
            <a:avLst/>
          </a:prstGeom>
        </p:spPr>
      </p:pic>
    </p:spTree>
    <p:extLst>
      <p:ext uri="{BB962C8B-B14F-4D97-AF65-F5344CB8AC3E}">
        <p14:creationId xmlns:p14="http://schemas.microsoft.com/office/powerpoint/2010/main" val="2625764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5D9D-5FB8-41E8-AA37-029A934B3A9A}"/>
              </a:ext>
            </a:extLst>
          </p:cNvPr>
          <p:cNvSpPr>
            <a:spLocks noGrp="1"/>
          </p:cNvSpPr>
          <p:nvPr>
            <p:ph type="title"/>
          </p:nvPr>
        </p:nvSpPr>
        <p:spPr>
          <a:xfrm>
            <a:off x="648930" y="203597"/>
            <a:ext cx="4843690" cy="1622321"/>
          </a:xfrm>
        </p:spPr>
        <p:txBody>
          <a:bodyPr>
            <a:normAutofit/>
          </a:bodyPr>
          <a:lstStyle/>
          <a:p>
            <a:r>
              <a:rPr lang="en-GB" dirty="0"/>
              <a:t>Model refinements /1</a:t>
            </a:r>
          </a:p>
        </p:txBody>
      </p:sp>
      <p:sp>
        <p:nvSpPr>
          <p:cNvPr id="9" name="Content Placeholder 8">
            <a:extLst>
              <a:ext uri="{FF2B5EF4-FFF2-40B4-BE49-F238E27FC236}">
                <a16:creationId xmlns:a16="http://schemas.microsoft.com/office/drawing/2014/main" id="{6434A071-C062-9A87-BA70-02A3C362F2A0}"/>
              </a:ext>
            </a:extLst>
          </p:cNvPr>
          <p:cNvSpPr>
            <a:spLocks noGrp="1"/>
          </p:cNvSpPr>
          <p:nvPr>
            <p:ph idx="1"/>
          </p:nvPr>
        </p:nvSpPr>
        <p:spPr>
          <a:xfrm>
            <a:off x="648931" y="2438400"/>
            <a:ext cx="3505494" cy="3785419"/>
          </a:xfrm>
        </p:spPr>
        <p:txBody>
          <a:bodyPr>
            <a:normAutofit/>
          </a:bodyPr>
          <a:lstStyle/>
          <a:p>
            <a:r>
              <a:rPr lang="en-US" dirty="0"/>
              <a:t>Modified to introduce new modules:</a:t>
            </a:r>
          </a:p>
          <a:p>
            <a:pPr lvl="1"/>
            <a:r>
              <a:rPr lang="en-US" dirty="0"/>
              <a:t>Mental Health 1</a:t>
            </a:r>
          </a:p>
          <a:p>
            <a:pPr lvl="1"/>
            <a:r>
              <a:rPr lang="en-US" dirty="0"/>
              <a:t>Mental Health 2</a:t>
            </a:r>
          </a:p>
          <a:p>
            <a:pPr lvl="1"/>
            <a:r>
              <a:rPr lang="en-US" dirty="0"/>
              <a:t>Covid-19 labour supply transitions</a:t>
            </a:r>
          </a:p>
          <a:p>
            <a:pPr lvl="1"/>
            <a:endParaRPr lang="en-US" dirty="0"/>
          </a:p>
          <a:p>
            <a:pPr marL="0" indent="0">
              <a:buNone/>
            </a:pPr>
            <a:endParaRPr lang="en-US" dirty="0"/>
          </a:p>
        </p:txBody>
      </p:sp>
      <p:pic>
        <p:nvPicPr>
          <p:cNvPr id="7" name="Content Placeholder 5">
            <a:extLst>
              <a:ext uri="{FF2B5EF4-FFF2-40B4-BE49-F238E27FC236}">
                <a16:creationId xmlns:a16="http://schemas.microsoft.com/office/drawing/2014/main" id="{5C595221-1D3B-415F-B858-AA8835E86D7E}"/>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5627345" y="810867"/>
            <a:ext cx="6192985" cy="5677091"/>
          </a:xfrm>
          <a:prstGeom prst="rect">
            <a:avLst/>
          </a:prstGeom>
          <a:noFill/>
        </p:spPr>
      </p:pic>
    </p:spTree>
    <p:extLst>
      <p:ext uri="{BB962C8B-B14F-4D97-AF65-F5344CB8AC3E}">
        <p14:creationId xmlns:p14="http://schemas.microsoft.com/office/powerpoint/2010/main" val="378678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2C39-44D1-414E-8500-D79F5B3040F2}"/>
              </a:ext>
            </a:extLst>
          </p:cNvPr>
          <p:cNvSpPr>
            <a:spLocks noGrp="1"/>
          </p:cNvSpPr>
          <p:nvPr>
            <p:ph type="title"/>
          </p:nvPr>
        </p:nvSpPr>
        <p:spPr>
          <a:xfrm>
            <a:off x="462011" y="205272"/>
            <a:ext cx="5907691" cy="1622321"/>
          </a:xfrm>
        </p:spPr>
        <p:txBody>
          <a:bodyPr>
            <a:normAutofit/>
          </a:bodyPr>
          <a:lstStyle/>
          <a:p>
            <a:pPr algn="ctr"/>
            <a:r>
              <a:rPr lang="en-GB" dirty="0"/>
              <a:t>Old-age dependency ratio</a:t>
            </a:r>
          </a:p>
        </p:txBody>
      </p:sp>
      <p:pic>
        <p:nvPicPr>
          <p:cNvPr id="4" name="Picture 3">
            <a:extLst>
              <a:ext uri="{FF2B5EF4-FFF2-40B4-BE49-F238E27FC236}">
                <a16:creationId xmlns:a16="http://schemas.microsoft.com/office/drawing/2014/main" id="{8DBE5277-D20D-F190-E3A0-59BA6AE6F5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744" y="1827593"/>
            <a:ext cx="6407915" cy="4313606"/>
          </a:xfrm>
          <a:prstGeom prst="rect">
            <a:avLst/>
          </a:prstGeom>
          <a:noFill/>
        </p:spPr>
      </p:pic>
      <p:sp>
        <p:nvSpPr>
          <p:cNvPr id="7" name="TextBox 6">
            <a:extLst>
              <a:ext uri="{FF2B5EF4-FFF2-40B4-BE49-F238E27FC236}">
                <a16:creationId xmlns:a16="http://schemas.microsoft.com/office/drawing/2014/main" id="{546B20A1-AA15-EEAF-434B-DA7F02AB5AA6}"/>
              </a:ext>
            </a:extLst>
          </p:cNvPr>
          <p:cNvSpPr txBox="1"/>
          <p:nvPr/>
        </p:nvSpPr>
        <p:spPr>
          <a:xfrm>
            <a:off x="5676601" y="6283396"/>
            <a:ext cx="6096982" cy="369332"/>
          </a:xfrm>
          <a:prstGeom prst="rect">
            <a:avLst/>
          </a:prstGeom>
          <a:noFill/>
        </p:spPr>
        <p:txBody>
          <a:bodyPr wrap="square">
            <a:spAutoFit/>
          </a:bodyPr>
          <a:lstStyle/>
          <a:p>
            <a:r>
              <a:rPr lang="en-US" dirty="0"/>
              <a:t>ratio of individuals aged 65+ to the 15-64 years old population </a:t>
            </a:r>
            <a:endParaRPr lang="en-GB" dirty="0"/>
          </a:p>
        </p:txBody>
      </p:sp>
    </p:spTree>
    <p:extLst>
      <p:ext uri="{BB962C8B-B14F-4D97-AF65-F5344CB8AC3E}">
        <p14:creationId xmlns:p14="http://schemas.microsoft.com/office/powerpoint/2010/main" val="79181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Projections: Simple extrapolations</a:t>
            </a:r>
          </a:p>
        </p:txBody>
      </p:sp>
      <p:sp>
        <p:nvSpPr>
          <p:cNvPr id="3" name="Content Placeholder 2"/>
          <p:cNvSpPr>
            <a:spLocks noGrp="1"/>
          </p:cNvSpPr>
          <p:nvPr>
            <p:ph idx="1"/>
          </p:nvPr>
        </p:nvSpPr>
        <p:spPr>
          <a:xfrm>
            <a:off x="774032" y="2312481"/>
            <a:ext cx="10515600" cy="3919900"/>
          </a:xfrm>
        </p:spPr>
        <p:txBody>
          <a:bodyPr>
            <a:normAutofit/>
          </a:bodyPr>
          <a:lstStyle/>
          <a:p>
            <a:pPr marL="457200" indent="-457200">
              <a:buSzPct val="100000"/>
              <a:buFont typeface="+mj-lt"/>
              <a:buAutoNum type="arabicPeriod"/>
            </a:pPr>
            <a:r>
              <a:rPr lang="en-GB" dirty="0"/>
              <a:t>Population is divided in cells (e.g. by age, sex, region)</a:t>
            </a:r>
          </a:p>
          <a:p>
            <a:pPr marL="457200" indent="-457200">
              <a:buSzPct val="100000"/>
              <a:buFont typeface="+mj-lt"/>
              <a:buAutoNum type="arabicPeriod"/>
            </a:pPr>
            <a:r>
              <a:rPr lang="en-GB" dirty="0"/>
              <a:t>Outcomes (e.g. activity or employment rates) are computed for each cell</a:t>
            </a:r>
          </a:p>
          <a:p>
            <a:pPr marL="457200" indent="-457200">
              <a:buSzPct val="100000"/>
              <a:buFont typeface="+mj-lt"/>
              <a:buAutoNum type="arabicPeriod"/>
            </a:pPr>
            <a:r>
              <a:rPr lang="en-GB" dirty="0"/>
              <a:t>The weight of each cell in the population is evolved according to demographic projections</a:t>
            </a:r>
          </a:p>
          <a:p>
            <a:pPr marL="457200" indent="-457200">
              <a:buSzPct val="100000"/>
              <a:buFont typeface="+mj-lt"/>
              <a:buAutoNum type="arabicPeriod"/>
            </a:pPr>
            <a:endParaRPr lang="en-GB" dirty="0"/>
          </a:p>
          <a:p>
            <a:pPr>
              <a:buSzPct val="100000"/>
              <a:buFont typeface="Arial" panose="020B0604020202020204" pitchFamily="34" charset="0"/>
              <a:buChar char="•"/>
            </a:pPr>
            <a:r>
              <a:rPr lang="en-GB" dirty="0">
                <a:solidFill>
                  <a:srgbClr val="C00000"/>
                </a:solidFill>
              </a:rPr>
              <a:t>NO COHORT EFFECTS:</a:t>
            </a:r>
            <a:r>
              <a:rPr lang="en-GB" dirty="0"/>
              <a:t> Methodology implies </a:t>
            </a:r>
            <a:r>
              <a:rPr lang="en-GB" b="1" dirty="0"/>
              <a:t>younger cohorts will behave as older cohorts</a:t>
            </a:r>
            <a:r>
              <a:rPr lang="en-GB" dirty="0"/>
              <a:t>, when they will become old.</a:t>
            </a:r>
          </a:p>
          <a:p>
            <a:r>
              <a:rPr lang="en-GB" dirty="0">
                <a:solidFill>
                  <a:srgbClr val="C00000"/>
                </a:solidFill>
              </a:rPr>
              <a:t>Ad-hoc modifications </a:t>
            </a:r>
            <a:r>
              <a:rPr lang="en-GB" dirty="0"/>
              <a:t>introduced to deal with planned pension reforms and other exogenous information (e.g. productivity growth, improvements in health systems, scenario assumptions).</a:t>
            </a:r>
          </a:p>
          <a:p>
            <a:r>
              <a:rPr lang="en-GB" dirty="0">
                <a:solidFill>
                  <a:srgbClr val="C00000"/>
                </a:solidFill>
              </a:rPr>
              <a:t>LIMITED ROLE OF POLICIES</a:t>
            </a:r>
          </a:p>
          <a:p>
            <a:pPr marL="914400" lvl="1" indent="-457200">
              <a:buSzPct val="100000"/>
              <a:buFont typeface="+mj-lt"/>
              <a:buAutoNum type="arabicPeriod"/>
            </a:pPr>
            <a:endParaRPr lang="en-GB" sz="2400" dirty="0"/>
          </a:p>
          <a:p>
            <a:pPr lvl="1"/>
            <a:endParaRPr lang="en-GB" sz="2400" dirty="0"/>
          </a:p>
          <a:p>
            <a:pPr marL="457200" lvl="1" indent="0">
              <a:buNone/>
            </a:pPr>
            <a:endParaRPr lang="en-GB" sz="2400" dirty="0"/>
          </a:p>
        </p:txBody>
      </p:sp>
    </p:spTree>
    <p:extLst>
      <p:ext uri="{BB962C8B-B14F-4D97-AF65-F5344CB8AC3E}">
        <p14:creationId xmlns:p14="http://schemas.microsoft.com/office/powerpoint/2010/main" val="117676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Projections: Cohort approach</a:t>
            </a:r>
          </a:p>
        </p:txBody>
      </p:sp>
      <p:sp>
        <p:nvSpPr>
          <p:cNvPr id="3" name="Content Placeholder 2"/>
          <p:cNvSpPr>
            <a:spLocks noGrp="1"/>
          </p:cNvSpPr>
          <p:nvPr>
            <p:ph idx="1"/>
          </p:nvPr>
        </p:nvSpPr>
        <p:spPr>
          <a:xfrm>
            <a:off x="774032" y="2312481"/>
            <a:ext cx="10515600" cy="3919900"/>
          </a:xfrm>
        </p:spPr>
        <p:txBody>
          <a:bodyPr>
            <a:normAutofit/>
          </a:bodyPr>
          <a:lstStyle/>
          <a:p>
            <a:r>
              <a:rPr lang="en-GB" dirty="0"/>
              <a:t>Methodology used by EC (</a:t>
            </a:r>
            <a:r>
              <a:rPr lang="en-GB" dirty="0" err="1"/>
              <a:t>Carone</a:t>
            </a:r>
            <a:r>
              <a:rPr lang="en-GB" dirty="0"/>
              <a:t>, 2005) and OECD (Scherer,2002; </a:t>
            </a:r>
            <a:r>
              <a:rPr lang="en-GB" dirty="0" err="1"/>
              <a:t>Burniaux</a:t>
            </a:r>
            <a:r>
              <a:rPr lang="en-GB" dirty="0"/>
              <a:t> et al.,2003)</a:t>
            </a:r>
          </a:p>
          <a:p>
            <a:r>
              <a:rPr lang="en-GB" dirty="0"/>
              <a:t>Bypasses the age-cohort issue by focussing on </a:t>
            </a:r>
            <a:r>
              <a:rPr lang="en-GB" dirty="0">
                <a:solidFill>
                  <a:srgbClr val="C00000"/>
                </a:solidFill>
              </a:rPr>
              <a:t>flows</a:t>
            </a:r>
            <a:r>
              <a:rPr lang="en-GB" dirty="0"/>
              <a:t>, rather than stocks. </a:t>
            </a:r>
          </a:p>
          <a:p>
            <a:r>
              <a:rPr lang="en-GB" dirty="0"/>
              <a:t>Cohort effects are allowed to influence the initial level (</a:t>
            </a:r>
            <a:r>
              <a:rPr lang="en-GB" b="1" dirty="0"/>
              <a:t>stocks</a:t>
            </a:r>
            <a:r>
              <a:rPr lang="en-GB" dirty="0"/>
              <a:t>) of labour market participation / employment, but then movements in and out of the labour force (</a:t>
            </a:r>
            <a:r>
              <a:rPr lang="en-GB" b="1" dirty="0"/>
              <a:t>flows</a:t>
            </a:r>
            <a:r>
              <a:rPr lang="en-GB" dirty="0"/>
              <a:t>) are assumed to depend only on age and not on cohorts.</a:t>
            </a:r>
          </a:p>
          <a:p>
            <a:pPr>
              <a:buSzPct val="100000"/>
              <a:buFont typeface="Arial" panose="020B0604020202020204" pitchFamily="34" charset="0"/>
              <a:buChar char="•"/>
            </a:pPr>
            <a:r>
              <a:rPr lang="en-GB" dirty="0">
                <a:solidFill>
                  <a:srgbClr val="C00000"/>
                </a:solidFill>
              </a:rPr>
              <a:t>HYBRID COHORT EFFECTS</a:t>
            </a:r>
            <a:r>
              <a:rPr lang="en-GB" dirty="0"/>
              <a:t>: When applied to cohort-specific stocks, they produce participation / employment rates that differ by age and cohort. </a:t>
            </a:r>
          </a:p>
          <a:p>
            <a:pPr>
              <a:buSzPct val="100000"/>
              <a:buFont typeface="Arial" panose="020B0604020202020204" pitchFamily="34" charset="0"/>
              <a:buChar char="•"/>
            </a:pPr>
            <a:r>
              <a:rPr lang="en-GB" dirty="0">
                <a:solidFill>
                  <a:srgbClr val="C00000"/>
                </a:solidFill>
              </a:rPr>
              <a:t>NO FURTHER DYNAMICS: </a:t>
            </a:r>
            <a:r>
              <a:rPr lang="en-GB" dirty="0"/>
              <a:t>Cohorts below working age in the data are supposed to follow the labour supply behaviour of the youngest cohort of working age observed in the data.</a:t>
            </a:r>
          </a:p>
          <a:p>
            <a:pPr>
              <a:buSzPct val="100000"/>
              <a:buFont typeface="Arial" panose="020B0604020202020204" pitchFamily="34" charset="0"/>
              <a:buChar char="•"/>
            </a:pPr>
            <a:r>
              <a:rPr lang="en-GB" dirty="0">
                <a:solidFill>
                  <a:srgbClr val="C00000"/>
                </a:solidFill>
              </a:rPr>
              <a:t>LIMITED ROLE OF POLICIES</a:t>
            </a:r>
          </a:p>
          <a:p>
            <a:pPr>
              <a:buSzPct val="100000"/>
              <a:buFont typeface="Arial" panose="020B0604020202020204" pitchFamily="34" charset="0"/>
              <a:buChar char="•"/>
            </a:pPr>
            <a:endParaRPr lang="en-GB" dirty="0"/>
          </a:p>
          <a:p>
            <a:pPr lvl="1"/>
            <a:endParaRPr lang="en-GB" sz="2400" dirty="0"/>
          </a:p>
          <a:p>
            <a:pPr marL="457200" lvl="1" indent="0">
              <a:buNone/>
            </a:pPr>
            <a:endParaRPr lang="en-GB" sz="2400" dirty="0"/>
          </a:p>
        </p:txBody>
      </p:sp>
    </p:spTree>
    <p:extLst>
      <p:ext uri="{BB962C8B-B14F-4D97-AF65-F5344CB8AC3E}">
        <p14:creationId xmlns:p14="http://schemas.microsoft.com/office/powerpoint/2010/main" val="93554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Projections: Dynamic approach</a:t>
            </a:r>
          </a:p>
        </p:txBody>
      </p:sp>
      <p:sp>
        <p:nvSpPr>
          <p:cNvPr id="3" name="Content Placeholder 2"/>
          <p:cNvSpPr>
            <a:spLocks noGrp="1"/>
          </p:cNvSpPr>
          <p:nvPr>
            <p:ph idx="1"/>
          </p:nvPr>
        </p:nvSpPr>
        <p:spPr>
          <a:xfrm>
            <a:off x="774032" y="2312481"/>
            <a:ext cx="10515600" cy="3919900"/>
          </a:xfrm>
        </p:spPr>
        <p:txBody>
          <a:bodyPr>
            <a:normAutofit/>
          </a:bodyPr>
          <a:lstStyle/>
          <a:p>
            <a:r>
              <a:rPr lang="en-GB" dirty="0"/>
              <a:t>Individual determinants of participation / employment rates are estimated on </a:t>
            </a:r>
            <a:r>
              <a:rPr lang="en-GB" dirty="0">
                <a:solidFill>
                  <a:srgbClr val="C00000"/>
                </a:solidFill>
              </a:rPr>
              <a:t>longitudinal data</a:t>
            </a:r>
            <a:r>
              <a:rPr lang="en-GB" dirty="0"/>
              <a:t>, allowing for cohort effects.</a:t>
            </a:r>
          </a:p>
          <a:p>
            <a:r>
              <a:rPr lang="en-GB" dirty="0"/>
              <a:t>All the </a:t>
            </a:r>
            <a:r>
              <a:rPr lang="en-GB" dirty="0">
                <a:solidFill>
                  <a:srgbClr val="C00000"/>
                </a:solidFill>
              </a:rPr>
              <a:t>estimated trends interact in determining the future evolution of age-cohort profiles</a:t>
            </a:r>
            <a:r>
              <a:rPr lang="en-GB" dirty="0"/>
              <a:t>.</a:t>
            </a:r>
          </a:p>
          <a:p>
            <a:r>
              <a:rPr lang="en-GB" dirty="0"/>
              <a:t>However, most economic studies of heterogeneous households </a:t>
            </a:r>
          </a:p>
          <a:p>
            <a:pPr lvl="1"/>
            <a:r>
              <a:rPr lang="en-GB" dirty="0"/>
              <a:t>abstract from </a:t>
            </a:r>
            <a:r>
              <a:rPr lang="en-GB" dirty="0">
                <a:solidFill>
                  <a:srgbClr val="C00000"/>
                </a:solidFill>
              </a:rPr>
              <a:t>demographic detail</a:t>
            </a:r>
            <a:r>
              <a:rPr lang="en-GB" dirty="0"/>
              <a:t>, and </a:t>
            </a:r>
          </a:p>
          <a:p>
            <a:pPr lvl="1"/>
            <a:r>
              <a:rPr lang="en-GB" dirty="0"/>
              <a:t>adopt a stylised description of </a:t>
            </a:r>
            <a:r>
              <a:rPr lang="en-GB" dirty="0">
                <a:solidFill>
                  <a:srgbClr val="C00000"/>
                </a:solidFill>
              </a:rPr>
              <a:t>fiscal policy</a:t>
            </a:r>
            <a:r>
              <a:rPr lang="en-GB" dirty="0"/>
              <a:t>.</a:t>
            </a:r>
          </a:p>
          <a:p>
            <a:r>
              <a:rPr lang="en-GB" dirty="0"/>
              <a:t>Demographic heterogeneity and fiscal policy influence </a:t>
            </a:r>
            <a:r>
              <a:rPr lang="en-GB" dirty="0">
                <a:solidFill>
                  <a:srgbClr val="C00000"/>
                </a:solidFill>
              </a:rPr>
              <a:t>behavioural incentives</a:t>
            </a:r>
            <a:r>
              <a:rPr lang="en-GB" dirty="0"/>
              <a:t> on both the labour/leisure and consumption/saving margins.</a:t>
            </a:r>
          </a:p>
          <a:p>
            <a:pPr lvl="1"/>
            <a:endParaRPr lang="en-GB" sz="2400" dirty="0"/>
          </a:p>
          <a:p>
            <a:pPr marL="457200" lvl="1" indent="0">
              <a:buNone/>
            </a:pPr>
            <a:endParaRPr lang="en-GB" sz="2400" dirty="0"/>
          </a:p>
        </p:txBody>
      </p:sp>
    </p:spTree>
    <p:extLst>
      <p:ext uri="{BB962C8B-B14F-4D97-AF65-F5344CB8AC3E}">
        <p14:creationId xmlns:p14="http://schemas.microsoft.com/office/powerpoint/2010/main" val="164249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Microsimulation: Why</a:t>
            </a:r>
          </a:p>
        </p:txBody>
      </p:sp>
      <p:sp>
        <p:nvSpPr>
          <p:cNvPr id="3" name="Content Placeholder 2"/>
          <p:cNvSpPr>
            <a:spLocks noGrp="1"/>
          </p:cNvSpPr>
          <p:nvPr>
            <p:ph idx="1"/>
          </p:nvPr>
        </p:nvSpPr>
        <p:spPr/>
        <p:txBody>
          <a:bodyPr>
            <a:normAutofit/>
          </a:bodyPr>
          <a:lstStyle/>
          <a:p>
            <a:r>
              <a:rPr lang="en-GB" b="1" dirty="0"/>
              <a:t>To reconstruct things we do not observe</a:t>
            </a:r>
            <a:r>
              <a:rPr lang="en-GB" dirty="0"/>
              <a:t>:</a:t>
            </a:r>
          </a:p>
          <a:p>
            <a:pPr lvl="1"/>
            <a:r>
              <a:rPr lang="en-GB" dirty="0"/>
              <a:t>Missing variables </a:t>
            </a:r>
          </a:p>
          <a:p>
            <a:pPr lvl="1"/>
            <a:r>
              <a:rPr lang="en-GB" dirty="0"/>
              <a:t>Future states</a:t>
            </a:r>
          </a:p>
          <a:p>
            <a:pPr lvl="1"/>
            <a:r>
              <a:rPr lang="en-GB" dirty="0"/>
              <a:t>Counterfactuals</a:t>
            </a:r>
            <a:br>
              <a:rPr lang="en-GB" dirty="0"/>
            </a:br>
            <a:endParaRPr lang="en-GB" dirty="0"/>
          </a:p>
          <a:p>
            <a:r>
              <a:rPr lang="en-GB" dirty="0"/>
              <a:t>With respect to other modelling exercises:</a:t>
            </a:r>
          </a:p>
          <a:p>
            <a:pPr lvl="1"/>
            <a:r>
              <a:rPr lang="en-GB" dirty="0"/>
              <a:t>Focus on </a:t>
            </a:r>
            <a:r>
              <a:rPr lang="en-GB" b="1" dirty="0"/>
              <a:t>micro-units</a:t>
            </a:r>
            <a:r>
              <a:rPr lang="en-GB" dirty="0"/>
              <a:t>, and </a:t>
            </a:r>
            <a:r>
              <a:rPr lang="en-GB" b="1" dirty="0"/>
              <a:t>micro-rules</a:t>
            </a:r>
          </a:p>
          <a:p>
            <a:pPr lvl="1"/>
            <a:r>
              <a:rPr lang="en-GB" b="1" dirty="0"/>
              <a:t>Flexibility</a:t>
            </a:r>
            <a:r>
              <a:rPr lang="en-GB" dirty="0"/>
              <a:t> brought about by the computational approach: everything that can be algorithmically described can be simulated.</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121023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2B70-AD33-474B-8DCD-52198FFED068}"/>
              </a:ext>
            </a:extLst>
          </p:cNvPr>
          <p:cNvSpPr>
            <a:spLocks noGrp="1"/>
          </p:cNvSpPr>
          <p:nvPr>
            <p:ph type="title"/>
          </p:nvPr>
        </p:nvSpPr>
        <p:spPr/>
        <p:txBody>
          <a:bodyPr/>
          <a:lstStyle/>
          <a:p>
            <a:r>
              <a:rPr lang="en-GB" dirty="0"/>
              <a:t>Microsimulation</a:t>
            </a:r>
          </a:p>
        </p:txBody>
      </p:sp>
      <p:sp>
        <p:nvSpPr>
          <p:cNvPr id="3" name="Content Placeholder 2">
            <a:extLst>
              <a:ext uri="{FF2B5EF4-FFF2-40B4-BE49-F238E27FC236}">
                <a16:creationId xmlns:a16="http://schemas.microsoft.com/office/drawing/2014/main" id="{5950CD78-6F78-4716-8AA8-30F6D84270D9}"/>
              </a:ext>
            </a:extLst>
          </p:cNvPr>
          <p:cNvSpPr>
            <a:spLocks noGrp="1"/>
          </p:cNvSpPr>
          <p:nvPr>
            <p:ph idx="1"/>
          </p:nvPr>
        </p:nvSpPr>
        <p:spPr>
          <a:xfrm>
            <a:off x="774032" y="3298785"/>
            <a:ext cx="10515600" cy="2878177"/>
          </a:xfrm>
        </p:spPr>
        <p:txBody>
          <a:bodyPr>
            <a:normAutofit/>
          </a:bodyPr>
          <a:lstStyle/>
          <a:p>
            <a:r>
              <a:rPr lang="en-GB" dirty="0"/>
              <a:t>Two main types:</a:t>
            </a:r>
          </a:p>
          <a:p>
            <a:pPr lvl="1"/>
            <a:r>
              <a:rPr lang="en-GB" dirty="0">
                <a:solidFill>
                  <a:srgbClr val="C00000"/>
                </a:solidFill>
              </a:rPr>
              <a:t>Static</a:t>
            </a:r>
            <a:r>
              <a:rPr lang="en-GB" dirty="0"/>
              <a:t>: “morning-after” effect, individual characteristics are used passively for tax-benefit accounting. Based on historical data, with time typically not present (or population reweighted at each time step).</a:t>
            </a:r>
          </a:p>
          <a:p>
            <a:pPr lvl="1"/>
            <a:r>
              <a:rPr lang="en-GB" dirty="0">
                <a:solidFill>
                  <a:srgbClr val="C00000"/>
                </a:solidFill>
              </a:rPr>
              <a:t>Dynamic</a:t>
            </a:r>
            <a:r>
              <a:rPr lang="en-GB" dirty="0"/>
              <a:t>: modelling individuals over time, individuals make choices about education, work, union formation, childbirth, retirement etc. Typically forward-looking, with time explicitly modelled.</a:t>
            </a:r>
          </a:p>
          <a:p>
            <a:pPr lvl="1"/>
            <a:r>
              <a:rPr lang="en-GB" dirty="0"/>
              <a:t>(Agent-based models very similar to dynamic microsimulation, but usually driven more by theory than data and focused on interactions between individual units). </a:t>
            </a:r>
          </a:p>
          <a:p>
            <a:endParaRPr lang="en-GB" dirty="0"/>
          </a:p>
        </p:txBody>
      </p:sp>
      <p:pic>
        <p:nvPicPr>
          <p:cNvPr id="5" name="Picture 4" descr="Diagram&#10;&#10;Description automatically generated">
            <a:extLst>
              <a:ext uri="{FF2B5EF4-FFF2-40B4-BE49-F238E27FC236}">
                <a16:creationId xmlns:a16="http://schemas.microsoft.com/office/drawing/2014/main" id="{185B1359-9262-1F8D-E7EE-6377B649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551" y="467917"/>
            <a:ext cx="4468449" cy="2273285"/>
          </a:xfrm>
          <a:prstGeom prst="rect">
            <a:avLst/>
          </a:prstGeom>
        </p:spPr>
      </p:pic>
      <p:sp>
        <p:nvSpPr>
          <p:cNvPr id="7" name="TextBox 6">
            <a:extLst>
              <a:ext uri="{FF2B5EF4-FFF2-40B4-BE49-F238E27FC236}">
                <a16:creationId xmlns:a16="http://schemas.microsoft.com/office/drawing/2014/main" id="{83FFFC63-CEAC-D658-4E24-3575D419FE45}"/>
              </a:ext>
            </a:extLst>
          </p:cNvPr>
          <p:cNvSpPr txBox="1"/>
          <p:nvPr/>
        </p:nvSpPr>
        <p:spPr>
          <a:xfrm>
            <a:off x="797182" y="2341526"/>
            <a:ext cx="8601462" cy="923330"/>
          </a:xfrm>
          <a:prstGeom prst="rect">
            <a:avLst/>
          </a:prstGeom>
          <a:noFill/>
        </p:spPr>
        <p:txBody>
          <a:bodyPr wrap="square">
            <a:spAutoFit/>
          </a:bodyPr>
          <a:lstStyle/>
          <a:p>
            <a:pPr marL="228600" indent="-228600">
              <a:lnSpc>
                <a:spcPct val="90000"/>
              </a:lnSpc>
              <a:spcBef>
                <a:spcPts val="1000"/>
              </a:spcBef>
              <a:buSzPct val="50000"/>
              <a:buBlip>
                <a:blip r:embed="rId3"/>
              </a:buBlip>
            </a:pPr>
            <a:r>
              <a:rPr lang="en-GB" sz="2000" dirty="0"/>
              <a:t>Microsimulation models operate at the level of individual units, applying rules to simulated changes in state or behaviour of these units and estimating distributional outcomes after applying these rules on the micro level. </a:t>
            </a:r>
          </a:p>
        </p:txBody>
      </p:sp>
    </p:spTree>
    <p:extLst>
      <p:ext uri="{BB962C8B-B14F-4D97-AF65-F5344CB8AC3E}">
        <p14:creationId xmlns:p14="http://schemas.microsoft.com/office/powerpoint/2010/main" val="375867222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5864</TotalTime>
  <Words>2282</Words>
  <Application>Microsoft Office PowerPoint</Application>
  <PresentationFormat>Widescreen</PresentationFormat>
  <Paragraphs>214</Paragraphs>
  <Slides>38</Slides>
  <Notes>16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-apple-system</vt:lpstr>
      <vt:lpstr>Arial</vt:lpstr>
      <vt:lpstr>Calibri</vt:lpstr>
      <vt:lpstr>Calibri Light</vt:lpstr>
      <vt:lpstr>Wingdings</vt:lpstr>
      <vt:lpstr>1_Office Theme</vt:lpstr>
      <vt:lpstr>LABSim:  An open-source framework for                            life-course analysis</vt:lpstr>
      <vt:lpstr>Motivation</vt:lpstr>
      <vt:lpstr>Population ageing</vt:lpstr>
      <vt:lpstr>Old-age dependency ratio</vt:lpstr>
      <vt:lpstr>Projections: Simple extrapolations</vt:lpstr>
      <vt:lpstr>Projections: Cohort approach</vt:lpstr>
      <vt:lpstr>Projections: Dynamic approach</vt:lpstr>
      <vt:lpstr>Microsimulation: Why</vt:lpstr>
      <vt:lpstr>Microsimulation</vt:lpstr>
      <vt:lpstr>Types of tax-benefit microsimulation model</vt:lpstr>
      <vt:lpstr>Combining static and dynamic models</vt:lpstr>
      <vt:lpstr>LABSim</vt:lpstr>
      <vt:lpstr>Data sources</vt:lpstr>
      <vt:lpstr>Model structure</vt:lpstr>
      <vt:lpstr>Individuals – Benefit Units - Households</vt:lpstr>
      <vt:lpstr>Demography</vt:lpstr>
      <vt:lpstr>Education</vt:lpstr>
      <vt:lpstr>Health</vt:lpstr>
      <vt:lpstr>Household composition</vt:lpstr>
      <vt:lpstr>Union matching</vt:lpstr>
      <vt:lpstr>Non-labour income</vt:lpstr>
      <vt:lpstr>Labour supply</vt:lpstr>
      <vt:lpstr>Labour supply</vt:lpstr>
      <vt:lpstr>Consumption</vt:lpstr>
      <vt:lpstr>Uncertainty in the model</vt:lpstr>
      <vt:lpstr>Validation: Activity status</vt:lpstr>
      <vt:lpstr>Validation: Employment</vt:lpstr>
      <vt:lpstr>Validation: Enrolment in education</vt:lpstr>
      <vt:lpstr>Validation: Education level</vt:lpstr>
      <vt:lpstr>Validation: Health</vt:lpstr>
      <vt:lpstr>Debunking the “demo doom” narrative </vt:lpstr>
      <vt:lpstr>Model comparison</vt:lpstr>
      <vt:lpstr>Determinants: Education</vt:lpstr>
      <vt:lpstr>Determinants: HH composition</vt:lpstr>
      <vt:lpstr>Determinants: Health</vt:lpstr>
      <vt:lpstr>Effects: Income inequality</vt:lpstr>
      <vt:lpstr>Effects: Sustainability and intergenerational fairness</vt:lpstr>
      <vt:lpstr>Model refinements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LABSim: A dynamic life course model of individual life course trajectories for Italy</dc:title>
  <dc:creator>Patryk Bronka</dc:creator>
  <cp:lastModifiedBy>matteo richiardi</cp:lastModifiedBy>
  <cp:revision>16</cp:revision>
  <dcterms:created xsi:type="dcterms:W3CDTF">2022-06-07T22:47:12Z</dcterms:created>
  <dcterms:modified xsi:type="dcterms:W3CDTF">2023-01-31T23:52:45Z</dcterms:modified>
</cp:coreProperties>
</file>