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handoutMasterIdLst>
    <p:handoutMasterId r:id="rId21"/>
  </p:handoutMasterIdLst>
  <p:sldIdLst>
    <p:sldId id="257" r:id="rId2"/>
    <p:sldId id="260" r:id="rId3"/>
    <p:sldId id="375" r:id="rId4"/>
    <p:sldId id="384" r:id="rId5"/>
    <p:sldId id="368" r:id="rId6"/>
    <p:sldId id="381" r:id="rId7"/>
    <p:sldId id="355" r:id="rId8"/>
    <p:sldId id="388" r:id="rId9"/>
    <p:sldId id="356" r:id="rId10"/>
    <p:sldId id="385" r:id="rId11"/>
    <p:sldId id="377" r:id="rId12"/>
    <p:sldId id="352" r:id="rId13"/>
    <p:sldId id="386" r:id="rId14"/>
    <p:sldId id="365" r:id="rId15"/>
    <p:sldId id="389" r:id="rId16"/>
    <p:sldId id="350" r:id="rId17"/>
    <p:sldId id="382" r:id="rId18"/>
    <p:sldId id="371" r:id="rId19"/>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BFA841-B844-49FC-B73F-81369B783D3A}">
          <p14:sldIdLst>
            <p14:sldId id="257"/>
            <p14:sldId id="260"/>
            <p14:sldId id="375"/>
            <p14:sldId id="384"/>
            <p14:sldId id="368"/>
            <p14:sldId id="381"/>
            <p14:sldId id="355"/>
            <p14:sldId id="388"/>
            <p14:sldId id="356"/>
            <p14:sldId id="385"/>
            <p14:sldId id="377"/>
            <p14:sldId id="352"/>
            <p14:sldId id="386"/>
            <p14:sldId id="365"/>
            <p14:sldId id="389"/>
            <p14:sldId id="350"/>
            <p14:sldId id="382"/>
            <p14:sldId id="371"/>
          </p14:sldIdLst>
        </p14:section>
      </p14:sectionLst>
    </p:ext>
    <p:ext uri="{EFAFB233-063F-42B5-8137-9DF3F51BA10A}">
      <p15:sldGuideLst xmlns:p15="http://schemas.microsoft.com/office/powerpoint/2012/main">
        <p15:guide id="1" orient="horz" pos="981"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3" clrIdx="0"/>
  <p:cmAuthor id="1" name="Mr Owen Tan" initials="MOT" lastIdx="3" clrIdx="1">
    <p:extLst>
      <p:ext uri="{19B8F6BF-5375-455C-9EA6-DF929625EA0E}">
        <p15:presenceInfo xmlns:p15="http://schemas.microsoft.com/office/powerpoint/2012/main" userId="S-1-5-21-1594774353-775871607-213974443-1176647" providerId="AD"/>
      </p:ext>
    </p:extLst>
  </p:cmAuthor>
  <p:cmAuthor id="2" name="Ms Deborah Schofield" initials="MDS" lastIdx="11" clrIdx="2">
    <p:extLst>
      <p:ext uri="{19B8F6BF-5375-455C-9EA6-DF929625EA0E}">
        <p15:presenceInfo xmlns:p15="http://schemas.microsoft.com/office/powerpoint/2012/main" userId="S-1-5-21-1594774353-775871607-213974443-11768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192E"/>
    <a:srgbClr val="3A3835"/>
    <a:srgbClr val="E6E4DC"/>
    <a:srgbClr val="D6D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76508" autoAdjust="0"/>
  </p:normalViewPr>
  <p:slideViewPr>
    <p:cSldViewPr snapToGrid="0">
      <p:cViewPr varScale="1">
        <p:scale>
          <a:sx n="87" d="100"/>
          <a:sy n="87" d="100"/>
        </p:scale>
        <p:origin x="1650" y="84"/>
      </p:cViewPr>
      <p:guideLst>
        <p:guide orient="horz" pos="981"/>
        <p:guide pos="3840"/>
      </p:guideLst>
    </p:cSldViewPr>
  </p:slideViewPr>
  <p:notesTextViewPr>
    <p:cViewPr>
      <p:scale>
        <a:sx n="1" d="1"/>
        <a:sy n="1" d="1"/>
      </p:scale>
      <p:origin x="0" y="0"/>
    </p:cViewPr>
  </p:notesTextViewPr>
  <p:sorterViewPr>
    <p:cViewPr>
      <p:scale>
        <a:sx n="100" d="100"/>
        <a:sy n="100" d="100"/>
      </p:scale>
      <p:origin x="0" y="-13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mq20178161\Documents\LOG%20FILE%20PECAN\16APRIL2021\onewaytornado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Childhood</a:t>
            </a:r>
            <a:r>
              <a:rPr lang="en-AU" baseline="0"/>
              <a:t> cancer relative survival</a:t>
            </a:r>
            <a:endParaRPr lang="en-A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3176719972271"/>
          <c:y val="0.17399792255841512"/>
          <c:w val="0.84696508043457941"/>
          <c:h val="0.60114618013040411"/>
        </c:manualLayout>
      </c:layout>
      <c:lineChart>
        <c:grouping val="standard"/>
        <c:varyColors val="0"/>
        <c:ser>
          <c:idx val="0"/>
          <c:order val="0"/>
          <c:tx>
            <c:strRef>
              <c:f>Sheet1!$B$1</c:f>
              <c:strCache>
                <c:ptCount val="1"/>
                <c:pt idx="0">
                  <c:v>1983-1993</c:v>
                </c:pt>
              </c:strCache>
            </c:strRef>
          </c:tx>
          <c:spPr>
            <a:ln w="28575" cap="rnd">
              <a:solidFill>
                <a:schemeClr val="accent1"/>
              </a:solidFill>
              <a:round/>
            </a:ln>
            <a:effectLst/>
          </c:spPr>
          <c:marker>
            <c:symbol val="none"/>
          </c:marker>
          <c:cat>
            <c:numRef>
              <c:f>Sheet1!$A$2:$A$7</c:f>
              <c:numCache>
                <c:formatCode>General</c:formatCode>
                <c:ptCount val="6"/>
                <c:pt idx="0">
                  <c:v>0</c:v>
                </c:pt>
                <c:pt idx="1">
                  <c:v>1</c:v>
                </c:pt>
                <c:pt idx="2">
                  <c:v>2</c:v>
                </c:pt>
                <c:pt idx="3">
                  <c:v>3</c:v>
                </c:pt>
                <c:pt idx="4">
                  <c:v>4</c:v>
                </c:pt>
                <c:pt idx="5">
                  <c:v>5</c:v>
                </c:pt>
              </c:numCache>
            </c:numRef>
          </c:cat>
          <c:val>
            <c:numRef>
              <c:f>Sheet1!$B$2:$B$7</c:f>
              <c:numCache>
                <c:formatCode>General</c:formatCode>
                <c:ptCount val="6"/>
                <c:pt idx="0">
                  <c:v>100</c:v>
                </c:pt>
                <c:pt idx="1">
                  <c:v>87.6</c:v>
                </c:pt>
                <c:pt idx="2">
                  <c:v>80.7</c:v>
                </c:pt>
                <c:pt idx="3">
                  <c:v>76.7</c:v>
                </c:pt>
                <c:pt idx="4">
                  <c:v>74.3</c:v>
                </c:pt>
                <c:pt idx="5">
                  <c:v>72.5</c:v>
                </c:pt>
              </c:numCache>
            </c:numRef>
          </c:val>
          <c:smooth val="0"/>
          <c:extLst>
            <c:ext xmlns:c16="http://schemas.microsoft.com/office/drawing/2014/chart" uri="{C3380CC4-5D6E-409C-BE32-E72D297353CC}">
              <c16:uniqueId val="{00000000-CCE8-4204-A940-194113B65AFB}"/>
            </c:ext>
          </c:extLst>
        </c:ser>
        <c:ser>
          <c:idx val="1"/>
          <c:order val="1"/>
          <c:tx>
            <c:strRef>
              <c:f>Sheet1!$C$1</c:f>
              <c:strCache>
                <c:ptCount val="1"/>
                <c:pt idx="0">
                  <c:v>1994-2003</c:v>
                </c:pt>
              </c:strCache>
            </c:strRef>
          </c:tx>
          <c:spPr>
            <a:ln w="28575" cap="rnd">
              <a:solidFill>
                <a:schemeClr val="accent2"/>
              </a:solidFill>
              <a:round/>
            </a:ln>
            <a:effectLst/>
          </c:spPr>
          <c:marker>
            <c:symbol val="none"/>
          </c:marker>
          <c:cat>
            <c:numRef>
              <c:f>Sheet1!$A$2:$A$7</c:f>
              <c:numCache>
                <c:formatCode>General</c:formatCode>
                <c:ptCount val="6"/>
                <c:pt idx="0">
                  <c:v>0</c:v>
                </c:pt>
                <c:pt idx="1">
                  <c:v>1</c:v>
                </c:pt>
                <c:pt idx="2">
                  <c:v>2</c:v>
                </c:pt>
                <c:pt idx="3">
                  <c:v>3</c:v>
                </c:pt>
                <c:pt idx="4">
                  <c:v>4</c:v>
                </c:pt>
                <c:pt idx="5">
                  <c:v>5</c:v>
                </c:pt>
              </c:numCache>
            </c:numRef>
          </c:cat>
          <c:val>
            <c:numRef>
              <c:f>Sheet1!$C$2:$C$7</c:f>
              <c:numCache>
                <c:formatCode>General</c:formatCode>
                <c:ptCount val="6"/>
                <c:pt idx="0">
                  <c:v>100</c:v>
                </c:pt>
                <c:pt idx="1">
                  <c:v>90.3</c:v>
                </c:pt>
                <c:pt idx="2">
                  <c:v>84.5</c:v>
                </c:pt>
                <c:pt idx="3">
                  <c:v>81.599999999999994</c:v>
                </c:pt>
                <c:pt idx="4">
                  <c:v>80</c:v>
                </c:pt>
                <c:pt idx="5">
                  <c:v>79</c:v>
                </c:pt>
              </c:numCache>
            </c:numRef>
          </c:val>
          <c:smooth val="0"/>
          <c:extLst>
            <c:ext xmlns:c16="http://schemas.microsoft.com/office/drawing/2014/chart" uri="{C3380CC4-5D6E-409C-BE32-E72D297353CC}">
              <c16:uniqueId val="{00000001-CCE8-4204-A940-194113B65AFB}"/>
            </c:ext>
          </c:extLst>
        </c:ser>
        <c:ser>
          <c:idx val="2"/>
          <c:order val="2"/>
          <c:tx>
            <c:strRef>
              <c:f>Sheet1!$D$1</c:f>
              <c:strCache>
                <c:ptCount val="1"/>
                <c:pt idx="0">
                  <c:v>2004-2013</c:v>
                </c:pt>
              </c:strCache>
            </c:strRef>
          </c:tx>
          <c:spPr>
            <a:ln w="28575" cap="rnd">
              <a:solidFill>
                <a:schemeClr val="accent3"/>
              </a:solidFill>
              <a:round/>
            </a:ln>
            <a:effectLst/>
          </c:spPr>
          <c:marker>
            <c:symbol val="none"/>
          </c:marker>
          <c:cat>
            <c:numRef>
              <c:f>Sheet1!$A$2:$A$7</c:f>
              <c:numCache>
                <c:formatCode>General</c:formatCode>
                <c:ptCount val="6"/>
                <c:pt idx="0">
                  <c:v>0</c:v>
                </c:pt>
                <c:pt idx="1">
                  <c:v>1</c:v>
                </c:pt>
                <c:pt idx="2">
                  <c:v>2</c:v>
                </c:pt>
                <c:pt idx="3">
                  <c:v>3</c:v>
                </c:pt>
                <c:pt idx="4">
                  <c:v>4</c:v>
                </c:pt>
                <c:pt idx="5">
                  <c:v>5</c:v>
                </c:pt>
              </c:numCache>
            </c:numRef>
          </c:cat>
          <c:val>
            <c:numRef>
              <c:f>Sheet1!$D$2:$D$7</c:f>
              <c:numCache>
                <c:formatCode>General</c:formatCode>
                <c:ptCount val="6"/>
                <c:pt idx="0">
                  <c:v>100</c:v>
                </c:pt>
                <c:pt idx="1">
                  <c:v>93.3</c:v>
                </c:pt>
                <c:pt idx="2">
                  <c:v>89.3</c:v>
                </c:pt>
                <c:pt idx="3">
                  <c:v>87.3</c:v>
                </c:pt>
                <c:pt idx="4">
                  <c:v>85.8</c:v>
                </c:pt>
                <c:pt idx="5">
                  <c:v>84.7</c:v>
                </c:pt>
              </c:numCache>
            </c:numRef>
          </c:val>
          <c:smooth val="0"/>
          <c:extLst>
            <c:ext xmlns:c16="http://schemas.microsoft.com/office/drawing/2014/chart" uri="{C3380CC4-5D6E-409C-BE32-E72D297353CC}">
              <c16:uniqueId val="{00000002-CCE8-4204-A940-194113B65AFB}"/>
            </c:ext>
          </c:extLst>
        </c:ser>
        <c:dLbls>
          <c:showLegendKey val="0"/>
          <c:showVal val="0"/>
          <c:showCatName val="0"/>
          <c:showSerName val="0"/>
          <c:showPercent val="0"/>
          <c:showBubbleSize val="0"/>
        </c:dLbls>
        <c:smooth val="0"/>
        <c:axId val="908620063"/>
        <c:axId val="1613024015"/>
      </c:lineChart>
      <c:catAx>
        <c:axId val="90862006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Years</a:t>
                </a:r>
                <a:r>
                  <a:rPr lang="en-AU" baseline="0"/>
                  <a:t> after diagnosis</a:t>
                </a:r>
                <a:endParaRPr lang="en-A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3024015"/>
        <c:crosses val="autoZero"/>
        <c:auto val="1"/>
        <c:lblAlgn val="ctr"/>
        <c:lblOffset val="100"/>
        <c:noMultiLvlLbl val="0"/>
      </c:catAx>
      <c:valAx>
        <c:axId val="1613024015"/>
        <c:scaling>
          <c:orientation val="minMax"/>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Relative survival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86200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60085137682653"/>
          <c:y val="0.10727401750752558"/>
          <c:w val="0.72624406653756346"/>
          <c:h val="0.69873214141751849"/>
        </c:manualLayout>
      </c:layout>
      <c:barChart>
        <c:barDir val="bar"/>
        <c:grouping val="clustered"/>
        <c:varyColors val="0"/>
        <c:ser>
          <c:idx val="0"/>
          <c:order val="0"/>
          <c:tx>
            <c:strRef>
              <c:f>onewaysummary!$D$25</c:f>
              <c:strCache>
                <c:ptCount val="1"/>
                <c:pt idx="0">
                  <c:v>Max</c:v>
                </c:pt>
              </c:strCache>
            </c:strRef>
          </c:tx>
          <c:spPr>
            <a:solidFill>
              <a:schemeClr val="accent1"/>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onewaysummary!$A$26:$A$34</c:f>
              <c:strCache>
                <c:ptCount val="9"/>
                <c:pt idx="0">
                  <c:v>Costs of drugs</c:v>
                </c:pt>
                <c:pt idx="1">
                  <c:v>Discount rate costs</c:v>
                </c:pt>
                <c:pt idx="2">
                  <c:v>Survivor utility</c:v>
                </c:pt>
                <c:pt idx="3">
                  <c:v>Treatment phase utility</c:v>
                </c:pt>
                <c:pt idx="4">
                  <c:v>Discount rate QALY</c:v>
                </c:pt>
                <c:pt idx="5">
                  <c:v>Costs of sequencing</c:v>
                </c:pt>
                <c:pt idx="6">
                  <c:v>Probability of responding to treatment</c:v>
                </c:pt>
                <c:pt idx="7">
                  <c:v>Probability of surviving cancer</c:v>
                </c:pt>
                <c:pt idx="8">
                  <c:v>Duration of response</c:v>
                </c:pt>
              </c:strCache>
            </c:strRef>
          </c:cat>
          <c:val>
            <c:numRef>
              <c:f>onewaysummary!$D$26:$D$34</c:f>
              <c:numCache>
                <c:formatCode>General</c:formatCode>
                <c:ptCount val="9"/>
                <c:pt idx="0">
                  <c:v>366405.07668640948</c:v>
                </c:pt>
                <c:pt idx="1">
                  <c:v>334089.35551020701</c:v>
                </c:pt>
                <c:pt idx="2">
                  <c:v>325000.08163787349</c:v>
                </c:pt>
                <c:pt idx="3">
                  <c:v>313696.33689107938</c:v>
                </c:pt>
                <c:pt idx="4">
                  <c:v>834439.66166786919</c:v>
                </c:pt>
                <c:pt idx="5">
                  <c:v>662155.01904898894</c:v>
                </c:pt>
                <c:pt idx="6">
                  <c:v>202319.51218227169</c:v>
                </c:pt>
                <c:pt idx="7">
                  <c:v>159159.91508136422</c:v>
                </c:pt>
                <c:pt idx="8">
                  <c:v>284902.98257678183</c:v>
                </c:pt>
              </c:numCache>
            </c:numRef>
          </c:val>
          <c:extLst>
            <c:ext xmlns:c16="http://schemas.microsoft.com/office/drawing/2014/chart" uri="{C3380CC4-5D6E-409C-BE32-E72D297353CC}">
              <c16:uniqueId val="{00000000-979E-4034-8151-C0AB1910F761}"/>
            </c:ext>
          </c:extLst>
        </c:ser>
        <c:ser>
          <c:idx val="1"/>
          <c:order val="1"/>
          <c:tx>
            <c:strRef>
              <c:f>onewaysummary!$E$25</c:f>
              <c:strCache>
                <c:ptCount val="1"/>
                <c:pt idx="0">
                  <c:v>Min</c:v>
                </c:pt>
              </c:strCache>
            </c:strRef>
          </c:tx>
          <c:spPr>
            <a:solidFill>
              <a:schemeClr val="accent2">
                <a:lumMod val="40000"/>
                <a:lumOff val="60000"/>
              </a:schemeClr>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onewaysummary!$A$26:$A$34</c:f>
              <c:strCache>
                <c:ptCount val="9"/>
                <c:pt idx="0">
                  <c:v>Costs of drugs</c:v>
                </c:pt>
                <c:pt idx="1">
                  <c:v>Discount rate costs</c:v>
                </c:pt>
                <c:pt idx="2">
                  <c:v>Survivor utility</c:v>
                </c:pt>
                <c:pt idx="3">
                  <c:v>Treatment phase utility</c:v>
                </c:pt>
                <c:pt idx="4">
                  <c:v>Discount rate QALY</c:v>
                </c:pt>
                <c:pt idx="5">
                  <c:v>Costs of sequencing</c:v>
                </c:pt>
                <c:pt idx="6">
                  <c:v>Probability of responding to treatment</c:v>
                </c:pt>
                <c:pt idx="7">
                  <c:v>Probability of surviving cancer</c:v>
                </c:pt>
                <c:pt idx="8">
                  <c:v>Duration of response</c:v>
                </c:pt>
              </c:strCache>
            </c:strRef>
          </c:cat>
          <c:val>
            <c:numRef>
              <c:f>onewaysummary!$E$26:$E$34</c:f>
              <c:numCache>
                <c:formatCode>General</c:formatCode>
                <c:ptCount val="9"/>
                <c:pt idx="0">
                  <c:v>307905.97917924559</c:v>
                </c:pt>
                <c:pt idx="1">
                  <c:v>340386.2650395605</c:v>
                </c:pt>
                <c:pt idx="2">
                  <c:v>373399.97776229039</c:v>
                </c:pt>
                <c:pt idx="3">
                  <c:v>389894.99915739888</c:v>
                </c:pt>
                <c:pt idx="4">
                  <c:v>167273.68461982723</c:v>
                </c:pt>
                <c:pt idx="5">
                  <c:v>281635.41050016385</c:v>
                </c:pt>
                <c:pt idx="6">
                  <c:v>706677.80393932085</c:v>
                </c:pt>
                <c:pt idx="7">
                  <c:v>1133997.8197802191</c:v>
                </c:pt>
                <c:pt idx="8">
                  <c:v>1554974.4806925035</c:v>
                </c:pt>
              </c:numCache>
            </c:numRef>
          </c:val>
          <c:extLst>
            <c:ext xmlns:c16="http://schemas.microsoft.com/office/drawing/2014/chart" uri="{C3380CC4-5D6E-409C-BE32-E72D297353CC}">
              <c16:uniqueId val="{00000001-979E-4034-8151-C0AB1910F761}"/>
            </c:ext>
          </c:extLst>
        </c:ser>
        <c:dLbls>
          <c:showLegendKey val="0"/>
          <c:showVal val="1"/>
          <c:showCatName val="0"/>
          <c:showSerName val="0"/>
          <c:showPercent val="0"/>
          <c:showBubbleSize val="0"/>
        </c:dLbls>
        <c:gapWidth val="182"/>
        <c:overlap val="100"/>
        <c:axId val="1864616959"/>
        <c:axId val="1864625695"/>
      </c:barChart>
      <c:catAx>
        <c:axId val="1864616959"/>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4625695"/>
        <c:crossesAt val="337155"/>
        <c:auto val="1"/>
        <c:lblAlgn val="ctr"/>
        <c:lblOffset val="100"/>
        <c:noMultiLvlLbl val="0"/>
      </c:catAx>
      <c:valAx>
        <c:axId val="1864625695"/>
        <c:scaling>
          <c:orientation val="minMax"/>
        </c:scaling>
        <c:delete val="0"/>
        <c:axPos val="b"/>
        <c:majorGridlines>
          <c:spPr>
            <a:ln w="9525" cap="flat" cmpd="sng" algn="ctr">
              <a:noFill/>
              <a:round/>
            </a:ln>
            <a:effectLst/>
          </c:spPr>
        </c:majorGridlines>
        <c:numFmt formatCode="&quot;$&quot;#,##0" sourceLinked="0"/>
        <c:majorTickMark val="none"/>
        <c:minorTickMark val="none"/>
        <c:tickLblPos val="nextTo"/>
        <c:spPr>
          <a:noFill/>
          <a:ln>
            <a:noFill/>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4616959"/>
        <c:crosses val="autoZero"/>
        <c:crossBetween val="between"/>
        <c:majorUnit val="10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96C6AA85-543A-49BD-AAEA-D8BCB9E3072D}" type="datetimeFigureOut">
              <a:rPr lang="en-AU" smtClean="0"/>
              <a:t>8/12/2021</a:t>
            </a:fld>
            <a:endParaRPr lang="en-AU"/>
          </a:p>
        </p:txBody>
      </p:sp>
      <p:sp>
        <p:nvSpPr>
          <p:cNvPr id="4" name="Footer Placeholder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AD0358E6-743C-4555-8C1C-3E338A27C508}" type="slidenum">
              <a:rPr lang="en-AU" smtClean="0"/>
              <a:t>‹#›</a:t>
            </a:fld>
            <a:endParaRPr lang="en-AU"/>
          </a:p>
        </p:txBody>
      </p:sp>
    </p:spTree>
    <p:extLst>
      <p:ext uri="{BB962C8B-B14F-4D97-AF65-F5344CB8AC3E}">
        <p14:creationId xmlns:p14="http://schemas.microsoft.com/office/powerpoint/2010/main" val="166378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AU"/>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AC062A73-2E64-49D6-ABD8-1FCFA8272204}" type="datetimeFigureOut">
              <a:rPr lang="en-AU" smtClean="0"/>
              <a:t>8/12/2021</a:t>
            </a:fld>
            <a:endParaRPr lang="en-AU"/>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AU"/>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AU"/>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5780AC98-8E30-490D-A639-38DF0F70C274}" type="slidenum">
              <a:rPr lang="en-AU" smtClean="0"/>
              <a:t>‹#›</a:t>
            </a:fld>
            <a:endParaRPr lang="en-AU"/>
          </a:p>
        </p:txBody>
      </p:sp>
    </p:spTree>
    <p:extLst>
      <p:ext uri="{BB962C8B-B14F-4D97-AF65-F5344CB8AC3E}">
        <p14:creationId xmlns:p14="http://schemas.microsoft.com/office/powerpoint/2010/main" val="3954587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dirty="0"/>
              <a:t>The project I am presenting today is part of the PhD project. Modelling the </a:t>
            </a:r>
            <a:r>
              <a:rPr lang="en-US" dirty="0" err="1"/>
              <a:t>economomic</a:t>
            </a:r>
            <a:r>
              <a:rPr lang="en-US" dirty="0"/>
              <a:t> impact of NGS and precision medicine in childhood cancer management. </a:t>
            </a:r>
            <a:endParaRPr lang="en-AU" dirty="0"/>
          </a:p>
        </p:txBody>
      </p:sp>
      <p:sp>
        <p:nvSpPr>
          <p:cNvPr id="4" name="Slide Number Placeholder 3"/>
          <p:cNvSpPr>
            <a:spLocks noGrp="1"/>
          </p:cNvSpPr>
          <p:nvPr>
            <p:ph type="sldNum" sz="quarter" idx="5"/>
          </p:nvPr>
        </p:nvSpPr>
        <p:spPr/>
        <p:txBody>
          <a:bodyPr/>
          <a:lstStyle/>
          <a:p>
            <a:fld id="{5780AC98-8E30-490D-A639-38DF0F70C274}" type="slidenum">
              <a:rPr lang="en-AU" smtClean="0"/>
              <a:t>1</a:t>
            </a:fld>
            <a:endParaRPr lang="en-AU"/>
          </a:p>
        </p:txBody>
      </p:sp>
    </p:spTree>
    <p:extLst>
      <p:ext uri="{BB962C8B-B14F-4D97-AF65-F5344CB8AC3E}">
        <p14:creationId xmlns:p14="http://schemas.microsoft.com/office/powerpoint/2010/main" val="4287084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dirty="0"/>
              <a:t>Average annual costs of running the program was 12,000 per person. In our model, 19% of sequenced individual were estimated to be eligible for precision medicine. Among them, 27% would achieved a clinical response. Overall ICER was 337k. Usually, the general acceptable threshold for cost-effective treatment was $100,000 per QALYs, and anything above that value are generally not eligible for public funding. </a:t>
            </a:r>
            <a:endParaRPr lang="en-AU" dirty="0"/>
          </a:p>
        </p:txBody>
      </p:sp>
      <p:sp>
        <p:nvSpPr>
          <p:cNvPr id="4" name="Slide Number Placeholder 3"/>
          <p:cNvSpPr>
            <a:spLocks noGrp="1"/>
          </p:cNvSpPr>
          <p:nvPr>
            <p:ph type="sldNum" sz="quarter" idx="5"/>
          </p:nvPr>
        </p:nvSpPr>
        <p:spPr/>
        <p:txBody>
          <a:bodyPr/>
          <a:lstStyle/>
          <a:p>
            <a:fld id="{5780AC98-8E30-490D-A639-38DF0F70C274}" type="slidenum">
              <a:rPr lang="en-AU" smtClean="0"/>
              <a:t>12</a:t>
            </a:fld>
            <a:endParaRPr lang="en-AU"/>
          </a:p>
        </p:txBody>
      </p:sp>
    </p:spTree>
    <p:extLst>
      <p:ext uri="{BB962C8B-B14F-4D97-AF65-F5344CB8AC3E}">
        <p14:creationId xmlns:p14="http://schemas.microsoft.com/office/powerpoint/2010/main" val="935077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dirty="0"/>
              <a:t>One way sensitivity analysis showed that the model outcome is significantly sensitive to changes in duration of response, probability of being cured, probability of responding to treatment, and cost of sequencing, and discount rate apply to life year gain. </a:t>
            </a:r>
            <a:endParaRPr lang="en-AU" dirty="0"/>
          </a:p>
        </p:txBody>
      </p:sp>
      <p:sp>
        <p:nvSpPr>
          <p:cNvPr id="4" name="Slide Number Placeholder 3"/>
          <p:cNvSpPr>
            <a:spLocks noGrp="1"/>
          </p:cNvSpPr>
          <p:nvPr>
            <p:ph type="sldNum" sz="quarter" idx="5"/>
          </p:nvPr>
        </p:nvSpPr>
        <p:spPr/>
        <p:txBody>
          <a:bodyPr/>
          <a:lstStyle/>
          <a:p>
            <a:fld id="{5780AC98-8E30-490D-A639-38DF0F70C274}" type="slidenum">
              <a:rPr lang="en-AU" smtClean="0"/>
              <a:t>13</a:t>
            </a:fld>
            <a:endParaRPr lang="en-AU"/>
          </a:p>
        </p:txBody>
      </p:sp>
    </p:spTree>
    <p:extLst>
      <p:ext uri="{BB962C8B-B14F-4D97-AF65-F5344CB8AC3E}">
        <p14:creationId xmlns:p14="http://schemas.microsoft.com/office/powerpoint/2010/main" val="99198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dirty="0"/>
              <a:t>I have also run a probabilistic sensitivity analysis, and the outcome of each simulation are represented as the triangle here. </a:t>
            </a:r>
            <a:endParaRPr lang="en-AU" dirty="0"/>
          </a:p>
        </p:txBody>
      </p:sp>
      <p:sp>
        <p:nvSpPr>
          <p:cNvPr id="4" name="Slide Number Placeholder 3"/>
          <p:cNvSpPr>
            <a:spLocks noGrp="1"/>
          </p:cNvSpPr>
          <p:nvPr>
            <p:ph type="sldNum" sz="quarter" idx="5"/>
          </p:nvPr>
        </p:nvSpPr>
        <p:spPr/>
        <p:txBody>
          <a:bodyPr/>
          <a:lstStyle/>
          <a:p>
            <a:fld id="{5780AC98-8E30-490D-A639-38DF0F70C274}" type="slidenum">
              <a:rPr lang="en-AU" smtClean="0"/>
              <a:t>14</a:t>
            </a:fld>
            <a:endParaRPr lang="en-AU"/>
          </a:p>
        </p:txBody>
      </p:sp>
    </p:spTree>
    <p:extLst>
      <p:ext uri="{BB962C8B-B14F-4D97-AF65-F5344CB8AC3E}">
        <p14:creationId xmlns:p14="http://schemas.microsoft.com/office/powerpoint/2010/main" val="3065722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dirty="0"/>
              <a:t>In a systematic review by Forrest, the authors found 3-18% of individual to be actionable. In another report by NCI-COG MATCH, they found 24-29% of their patients are actionable. These are closely align to our model output. </a:t>
            </a:r>
          </a:p>
          <a:p>
            <a:r>
              <a:rPr lang="en-US" dirty="0"/>
              <a:t>The model suggested that this simulated PM program is unlikely to be cost-effective based on the current scenario, where precision medicine was introduced as last line of treatment. </a:t>
            </a:r>
            <a:endParaRPr lang="en-AU" dirty="0"/>
          </a:p>
        </p:txBody>
      </p:sp>
      <p:sp>
        <p:nvSpPr>
          <p:cNvPr id="4" name="Slide Number Placeholder 3"/>
          <p:cNvSpPr>
            <a:spLocks noGrp="1"/>
          </p:cNvSpPr>
          <p:nvPr>
            <p:ph type="sldNum" sz="quarter" idx="5"/>
          </p:nvPr>
        </p:nvSpPr>
        <p:spPr/>
        <p:txBody>
          <a:bodyPr/>
          <a:lstStyle/>
          <a:p>
            <a:fld id="{5780AC98-8E30-490D-A639-38DF0F70C274}" type="slidenum">
              <a:rPr lang="en-AU" smtClean="0"/>
              <a:t>16</a:t>
            </a:fld>
            <a:endParaRPr lang="en-AU"/>
          </a:p>
        </p:txBody>
      </p:sp>
    </p:spTree>
    <p:extLst>
      <p:ext uri="{BB962C8B-B14F-4D97-AF65-F5344CB8AC3E}">
        <p14:creationId xmlns:p14="http://schemas.microsoft.com/office/powerpoint/2010/main" val="3824400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dirty="0"/>
              <a:t>There’s a number of limitations in this study. The model is very much affected by the genomic distribution, hence the quality of reference dataset will have significant impact on proportion of individuals been actionable. </a:t>
            </a:r>
          </a:p>
          <a:p>
            <a:r>
              <a:rPr lang="en-US" dirty="0"/>
              <a:t>We assume all patients with the right genomic mutation to accept change in treatment and meeting other eligibility criteria, </a:t>
            </a:r>
            <a:r>
              <a:rPr lang="en-US" dirty="0" err="1"/>
              <a:t>e.g</a:t>
            </a:r>
            <a:r>
              <a:rPr lang="en-US" dirty="0"/>
              <a:t> reasonable physical conditions with no other comorbidities etc. </a:t>
            </a:r>
          </a:p>
          <a:p>
            <a:r>
              <a:rPr lang="en-US" dirty="0"/>
              <a:t>The input parameters used was based on adult clinical trial data. </a:t>
            </a:r>
          </a:p>
          <a:p>
            <a:r>
              <a:rPr lang="en-US" dirty="0"/>
              <a:t>Model assume precision medicine applied as final line. Could be different in future. </a:t>
            </a:r>
          </a:p>
          <a:p>
            <a:r>
              <a:rPr lang="en-US" dirty="0"/>
              <a:t>The model did not consider costs beyond the health system. Which could be incorporated in future update and report cost effectiveness from multiple perspectives</a:t>
            </a:r>
            <a:endParaRPr lang="en-AU" dirty="0"/>
          </a:p>
        </p:txBody>
      </p:sp>
      <p:sp>
        <p:nvSpPr>
          <p:cNvPr id="4" name="Slide Number Placeholder 3"/>
          <p:cNvSpPr>
            <a:spLocks noGrp="1"/>
          </p:cNvSpPr>
          <p:nvPr>
            <p:ph type="sldNum" sz="quarter" idx="5"/>
          </p:nvPr>
        </p:nvSpPr>
        <p:spPr/>
        <p:txBody>
          <a:bodyPr/>
          <a:lstStyle/>
          <a:p>
            <a:fld id="{5780AC98-8E30-490D-A639-38DF0F70C274}" type="slidenum">
              <a:rPr lang="en-AU" smtClean="0"/>
              <a:t>17</a:t>
            </a:fld>
            <a:endParaRPr lang="en-AU"/>
          </a:p>
        </p:txBody>
      </p:sp>
    </p:spTree>
    <p:extLst>
      <p:ext uri="{BB962C8B-B14F-4D97-AF65-F5344CB8AC3E}">
        <p14:creationId xmlns:p14="http://schemas.microsoft.com/office/powerpoint/2010/main" val="3724864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dirty="0"/>
              <a:t>Cancer is the most common cause of death by disease for children. </a:t>
            </a:r>
          </a:p>
          <a:p>
            <a:r>
              <a:rPr lang="en-US" dirty="0"/>
              <a:t>We achieved significant improvement in survival outcome with the use of chemotherapy (in fact, the first application of chemotherapy was on a child with acute leukemia)</a:t>
            </a:r>
          </a:p>
          <a:p>
            <a:r>
              <a:rPr lang="en-US" dirty="0"/>
              <a:t>However, current treatment regime has reached plateau in terms of effectiveness. </a:t>
            </a:r>
          </a:p>
          <a:p>
            <a:r>
              <a:rPr lang="en-US" dirty="0"/>
              <a:t>Due to significant improvement in genetic sequencing technology, a more sophisticated treatment approach become feasible. </a:t>
            </a:r>
          </a:p>
          <a:p>
            <a:endParaRPr lang="en-US" dirty="0"/>
          </a:p>
        </p:txBody>
      </p:sp>
      <p:sp>
        <p:nvSpPr>
          <p:cNvPr id="4" name="Slide Number Placeholder 3"/>
          <p:cNvSpPr>
            <a:spLocks noGrp="1"/>
          </p:cNvSpPr>
          <p:nvPr>
            <p:ph type="sldNum" sz="quarter" idx="10"/>
          </p:nvPr>
        </p:nvSpPr>
        <p:spPr/>
        <p:txBody>
          <a:bodyPr/>
          <a:lstStyle/>
          <a:p>
            <a:fld id="{5780AC98-8E30-490D-A639-38DF0F70C274}" type="slidenum">
              <a:rPr lang="en-AU" smtClean="0"/>
              <a:t>2</a:t>
            </a:fld>
            <a:endParaRPr lang="en-AU"/>
          </a:p>
        </p:txBody>
      </p:sp>
    </p:spTree>
    <p:extLst>
      <p:ext uri="{BB962C8B-B14F-4D97-AF65-F5344CB8AC3E}">
        <p14:creationId xmlns:p14="http://schemas.microsoft.com/office/powerpoint/2010/main" val="1418377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to covid19, most people are familiar with the idea of genes and genomic sequencing. </a:t>
            </a:r>
          </a:p>
          <a:p>
            <a:r>
              <a:rPr lang="en-US" dirty="0"/>
              <a:t>The technology that enable us to mass screen for covid, was already being </a:t>
            </a:r>
            <a:r>
              <a:rPr lang="en-US" dirty="0" err="1"/>
              <a:t>trialled</a:t>
            </a:r>
            <a:r>
              <a:rPr lang="en-US" dirty="0"/>
              <a:t> at other diseases care before the emergence of covid19. </a:t>
            </a:r>
          </a:p>
          <a:p>
            <a:r>
              <a:rPr lang="en-US" dirty="0"/>
              <a:t>Using the same technology, clinicians are able to prescribed drugs specific to patients mutation. This could be a potential paradigm shift in how we treat disease. The individualized characteristics of this treatment approach, makes microsimulation a nice fit for modelling the impact of this treatment. </a:t>
            </a:r>
            <a:endParaRPr lang="en-AU" dirty="0"/>
          </a:p>
        </p:txBody>
      </p:sp>
      <p:sp>
        <p:nvSpPr>
          <p:cNvPr id="4" name="Slide Number Placeholder 3"/>
          <p:cNvSpPr>
            <a:spLocks noGrp="1"/>
          </p:cNvSpPr>
          <p:nvPr>
            <p:ph type="sldNum" sz="quarter" idx="5"/>
          </p:nvPr>
        </p:nvSpPr>
        <p:spPr/>
        <p:txBody>
          <a:bodyPr/>
          <a:lstStyle/>
          <a:p>
            <a:fld id="{5780AC98-8E30-490D-A639-38DF0F70C274}" type="slidenum">
              <a:rPr lang="en-AU" smtClean="0"/>
              <a:t>3</a:t>
            </a:fld>
            <a:endParaRPr lang="en-AU"/>
          </a:p>
        </p:txBody>
      </p:sp>
    </p:spTree>
    <p:extLst>
      <p:ext uri="{BB962C8B-B14F-4D97-AF65-F5344CB8AC3E}">
        <p14:creationId xmlns:p14="http://schemas.microsoft.com/office/powerpoint/2010/main" val="201900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dirty="0"/>
              <a:t>These are some selected precision medicine studies. Overall, most studies found the use of precision medicine to be cost-effective. </a:t>
            </a:r>
            <a:endParaRPr lang="en-AU" dirty="0"/>
          </a:p>
        </p:txBody>
      </p:sp>
      <p:sp>
        <p:nvSpPr>
          <p:cNvPr id="4" name="Slide Number Placeholder 3"/>
          <p:cNvSpPr>
            <a:spLocks noGrp="1"/>
          </p:cNvSpPr>
          <p:nvPr>
            <p:ph type="sldNum" sz="quarter" idx="5"/>
          </p:nvPr>
        </p:nvSpPr>
        <p:spPr/>
        <p:txBody>
          <a:bodyPr/>
          <a:lstStyle/>
          <a:p>
            <a:fld id="{5780AC98-8E30-490D-A639-38DF0F70C274}" type="slidenum">
              <a:rPr lang="en-AU" smtClean="0"/>
              <a:t>4</a:t>
            </a:fld>
            <a:endParaRPr lang="en-AU"/>
          </a:p>
        </p:txBody>
      </p:sp>
    </p:spTree>
    <p:extLst>
      <p:ext uri="{BB962C8B-B14F-4D97-AF65-F5344CB8AC3E}">
        <p14:creationId xmlns:p14="http://schemas.microsoft.com/office/powerpoint/2010/main" val="586196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dirty="0"/>
              <a:t>However, there is no cost-effectiveness study of precision medicine in childhood cancer. There’s multiple ongoing trials demonstrated the feasibility of using NGS in the clinical settings. We hope results from these trial will allow us to gain better understanding of the precision medicine in childhood cancer care. </a:t>
            </a:r>
            <a:endParaRPr lang="en-AU" dirty="0"/>
          </a:p>
        </p:txBody>
      </p:sp>
      <p:sp>
        <p:nvSpPr>
          <p:cNvPr id="4" name="Slide Number Placeholder 3"/>
          <p:cNvSpPr>
            <a:spLocks noGrp="1"/>
          </p:cNvSpPr>
          <p:nvPr>
            <p:ph type="sldNum" sz="quarter" idx="5"/>
          </p:nvPr>
        </p:nvSpPr>
        <p:spPr/>
        <p:txBody>
          <a:bodyPr/>
          <a:lstStyle/>
          <a:p>
            <a:fld id="{5780AC98-8E30-490D-A639-38DF0F70C274}" type="slidenum">
              <a:rPr lang="en-AU" smtClean="0"/>
              <a:t>5</a:t>
            </a:fld>
            <a:endParaRPr lang="en-AU"/>
          </a:p>
        </p:txBody>
      </p:sp>
    </p:spTree>
    <p:extLst>
      <p:ext uri="{BB962C8B-B14F-4D97-AF65-F5344CB8AC3E}">
        <p14:creationId xmlns:p14="http://schemas.microsoft.com/office/powerpoint/2010/main" val="466725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dirty="0"/>
              <a:t>The aim of the project was to develop a </a:t>
            </a:r>
            <a:r>
              <a:rPr lang="en-US" dirty="0" err="1"/>
              <a:t>microsim</a:t>
            </a:r>
            <a:r>
              <a:rPr lang="en-US" dirty="0"/>
              <a:t> model to evaluate the cost and benefit of implementing precision medicine as last line of treatment. </a:t>
            </a:r>
            <a:endParaRPr lang="en-AU" dirty="0"/>
          </a:p>
        </p:txBody>
      </p:sp>
      <p:sp>
        <p:nvSpPr>
          <p:cNvPr id="4" name="Slide Number Placeholder 3"/>
          <p:cNvSpPr>
            <a:spLocks noGrp="1"/>
          </p:cNvSpPr>
          <p:nvPr>
            <p:ph type="sldNum" sz="quarter" idx="5"/>
          </p:nvPr>
        </p:nvSpPr>
        <p:spPr/>
        <p:txBody>
          <a:bodyPr/>
          <a:lstStyle/>
          <a:p>
            <a:fld id="{5780AC98-8E30-490D-A639-38DF0F70C274}" type="slidenum">
              <a:rPr lang="en-AU" smtClean="0"/>
              <a:t>6</a:t>
            </a:fld>
            <a:endParaRPr lang="en-AU"/>
          </a:p>
        </p:txBody>
      </p:sp>
    </p:spTree>
    <p:extLst>
      <p:ext uri="{BB962C8B-B14F-4D97-AF65-F5344CB8AC3E}">
        <p14:creationId xmlns:p14="http://schemas.microsoft.com/office/powerpoint/2010/main" val="1077736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baseline="0" dirty="0"/>
              <a:t>Our base </a:t>
            </a:r>
            <a:r>
              <a:rPr lang="en-US" baseline="0" dirty="0" err="1"/>
              <a:t>populatin</a:t>
            </a:r>
            <a:r>
              <a:rPr lang="en-US" baseline="0" dirty="0"/>
              <a:t> was obtained from NSW Cancer Registry for all cancer patients under the age of 18. We identified patients that were registered as death as a proxy for high-risk patients, and model the cost-effectiveness of applying precision medicine as their last line of treatment.</a:t>
            </a:r>
          </a:p>
          <a:p>
            <a:endParaRPr lang="en-AU" dirty="0"/>
          </a:p>
        </p:txBody>
      </p:sp>
      <p:sp>
        <p:nvSpPr>
          <p:cNvPr id="4" name="Slide Number Placeholder 3"/>
          <p:cNvSpPr>
            <a:spLocks noGrp="1"/>
          </p:cNvSpPr>
          <p:nvPr>
            <p:ph type="sldNum" sz="quarter" idx="10"/>
          </p:nvPr>
        </p:nvSpPr>
        <p:spPr/>
        <p:txBody>
          <a:bodyPr/>
          <a:lstStyle/>
          <a:p>
            <a:fld id="{5780AC98-8E30-490D-A639-38DF0F70C274}" type="slidenum">
              <a:rPr lang="en-AU" smtClean="0"/>
              <a:t>7</a:t>
            </a:fld>
            <a:endParaRPr lang="en-AU"/>
          </a:p>
        </p:txBody>
      </p:sp>
    </p:spTree>
    <p:extLst>
      <p:ext uri="{BB962C8B-B14F-4D97-AF65-F5344CB8AC3E}">
        <p14:creationId xmlns:p14="http://schemas.microsoft.com/office/powerpoint/2010/main" val="3103716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dirty="0"/>
              <a:t>Majority of patients are at younger age group. And leukemia and nervous system cancers accounted for majority of the cancer types. </a:t>
            </a:r>
            <a:endParaRPr lang="en-AU" dirty="0"/>
          </a:p>
        </p:txBody>
      </p:sp>
      <p:sp>
        <p:nvSpPr>
          <p:cNvPr id="4" name="Slide Number Placeholder 3"/>
          <p:cNvSpPr>
            <a:spLocks noGrp="1"/>
          </p:cNvSpPr>
          <p:nvPr>
            <p:ph type="sldNum" sz="quarter" idx="5"/>
          </p:nvPr>
        </p:nvSpPr>
        <p:spPr/>
        <p:txBody>
          <a:bodyPr/>
          <a:lstStyle/>
          <a:p>
            <a:fld id="{5780AC98-8E30-490D-A639-38DF0F70C274}" type="slidenum">
              <a:rPr lang="en-AU" smtClean="0"/>
              <a:t>10</a:t>
            </a:fld>
            <a:endParaRPr lang="en-AU"/>
          </a:p>
        </p:txBody>
      </p:sp>
    </p:spTree>
    <p:extLst>
      <p:ext uri="{BB962C8B-B14F-4D97-AF65-F5344CB8AC3E}">
        <p14:creationId xmlns:p14="http://schemas.microsoft.com/office/powerpoint/2010/main" val="1460205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dirty="0"/>
              <a:t>A comparison of the genetic distribution in reference population versus the model population indicating both distributions were highly correlated. </a:t>
            </a:r>
            <a:endParaRPr lang="en-AU" dirty="0"/>
          </a:p>
        </p:txBody>
      </p:sp>
      <p:sp>
        <p:nvSpPr>
          <p:cNvPr id="4" name="Slide Number Placeholder 3"/>
          <p:cNvSpPr>
            <a:spLocks noGrp="1"/>
          </p:cNvSpPr>
          <p:nvPr>
            <p:ph type="sldNum" sz="quarter" idx="5"/>
          </p:nvPr>
        </p:nvSpPr>
        <p:spPr/>
        <p:txBody>
          <a:bodyPr/>
          <a:lstStyle/>
          <a:p>
            <a:fld id="{5780AC98-8E30-490D-A639-38DF0F70C274}" type="slidenum">
              <a:rPr lang="en-AU" smtClean="0"/>
              <a:t>11</a:t>
            </a:fld>
            <a:endParaRPr lang="en-AU"/>
          </a:p>
        </p:txBody>
      </p:sp>
    </p:spTree>
    <p:extLst>
      <p:ext uri="{BB962C8B-B14F-4D97-AF65-F5344CB8AC3E}">
        <p14:creationId xmlns:p14="http://schemas.microsoft.com/office/powerpoint/2010/main" val="65365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241905" y="181429"/>
            <a:ext cx="11710747" cy="6504214"/>
          </a:xfrm>
          <a:prstGeom prst="rect">
            <a:avLst/>
          </a:prstGeom>
          <a:solidFill>
            <a:srgbClr val="E6E4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noProof="0" dirty="0"/>
          </a:p>
        </p:txBody>
      </p:sp>
      <p:sp>
        <p:nvSpPr>
          <p:cNvPr id="12" name="Text Placeholder 2"/>
          <p:cNvSpPr>
            <a:spLocks noGrp="1"/>
          </p:cNvSpPr>
          <p:nvPr>
            <p:ph type="body" idx="14" hasCustomPrompt="1"/>
          </p:nvPr>
        </p:nvSpPr>
        <p:spPr>
          <a:xfrm>
            <a:off x="720003" y="2754276"/>
            <a:ext cx="6175828" cy="275580"/>
          </a:xfrm>
          <a:prstGeom prst="rect">
            <a:avLst/>
          </a:prstGeom>
          <a:ln>
            <a:noFill/>
          </a:ln>
        </p:spPr>
        <p:txBody>
          <a:bodyPr anchor="t" anchorCtr="0"/>
          <a:lstStyle>
            <a:lvl1pPr marL="0" indent="0" algn="l">
              <a:buNone/>
              <a:defRPr sz="825" b="0">
                <a:solidFill>
                  <a:schemeClr val="tx1"/>
                </a:solidFill>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DATE: 3 October 2014</a:t>
            </a:r>
          </a:p>
        </p:txBody>
      </p:sp>
      <p:sp>
        <p:nvSpPr>
          <p:cNvPr id="15" name="Title 14"/>
          <p:cNvSpPr>
            <a:spLocks noGrp="1"/>
          </p:cNvSpPr>
          <p:nvPr>
            <p:ph type="title" hasCustomPrompt="1"/>
          </p:nvPr>
        </p:nvSpPr>
        <p:spPr>
          <a:xfrm>
            <a:off x="720000" y="1484784"/>
            <a:ext cx="8544000" cy="648000"/>
          </a:xfrm>
        </p:spPr>
        <p:txBody>
          <a:bodyPr/>
          <a:lstStyle/>
          <a:p>
            <a:r>
              <a:rPr lang="en-US" dirty="0"/>
              <a:t>Click to edit master title style</a:t>
            </a:r>
            <a:endParaRPr lang="en-AU" dirty="0"/>
          </a:p>
        </p:txBody>
      </p:sp>
      <p:sp>
        <p:nvSpPr>
          <p:cNvPr id="17" name="Text Placeholder 16"/>
          <p:cNvSpPr>
            <a:spLocks noGrp="1"/>
          </p:cNvSpPr>
          <p:nvPr>
            <p:ph type="body" sz="quarter" idx="15" hasCustomPrompt="1"/>
          </p:nvPr>
        </p:nvSpPr>
        <p:spPr>
          <a:xfrm>
            <a:off x="720001" y="2133600"/>
            <a:ext cx="8542867" cy="503238"/>
          </a:xfrm>
        </p:spPr>
        <p:txBody>
          <a:bodyPr/>
          <a:lstStyle>
            <a:lvl1pPr marL="0" indent="0">
              <a:buNone/>
              <a:defRPr cap="all" baseline="0">
                <a:solidFill>
                  <a:schemeClr val="accent1"/>
                </a:solidFill>
                <a:latin typeface="+mj-lt"/>
              </a:defRPr>
            </a:lvl1pPr>
          </a:lstStyle>
          <a:p>
            <a:pPr lvl="0"/>
            <a:r>
              <a:rPr lang="en-AU" dirty="0"/>
              <a:t>Click to ADD SUBTITLE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8117" y="181429"/>
            <a:ext cx="2037600" cy="762730"/>
          </a:xfrm>
          <a:prstGeom prst="rect">
            <a:avLst/>
          </a:prstGeom>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b="35463"/>
          <a:stretch/>
        </p:blipFill>
        <p:spPr>
          <a:xfrm>
            <a:off x="241905" y="3067676"/>
            <a:ext cx="11710747" cy="3611293"/>
          </a:xfrm>
          <a:prstGeom prst="rect">
            <a:avLst/>
          </a:prstGeom>
        </p:spPr>
      </p:pic>
    </p:spTree>
    <p:extLst>
      <p:ext uri="{BB962C8B-B14F-4D97-AF65-F5344CB8AC3E}">
        <p14:creationId xmlns:p14="http://schemas.microsoft.com/office/powerpoint/2010/main" val="169182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3" y="274638"/>
            <a:ext cx="8458276" cy="648000"/>
          </a:xfr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720000" y="6381335"/>
            <a:ext cx="5376597" cy="365125"/>
          </a:xfrm>
        </p:spPr>
        <p:txBody>
          <a:bodyPr/>
          <a:lstStyle>
            <a:lvl1pPr algn="l">
              <a:defRPr sz="788"/>
            </a:lvl1pPr>
          </a:lstStyle>
          <a:p>
            <a:r>
              <a:rPr lang="en-US" dirty="0"/>
              <a:t>GenIMPACT | MQBS</a:t>
            </a:r>
            <a:endParaRPr lang="en-AU" dirty="0"/>
          </a:p>
        </p:txBody>
      </p:sp>
      <p:sp>
        <p:nvSpPr>
          <p:cNvPr id="6" name="Slide Number Placeholder 5"/>
          <p:cNvSpPr>
            <a:spLocks noGrp="1"/>
          </p:cNvSpPr>
          <p:nvPr>
            <p:ph type="sldNum" sz="quarter" idx="12"/>
          </p:nvPr>
        </p:nvSpPr>
        <p:spPr>
          <a:xfrm>
            <a:off x="8737600" y="6381335"/>
            <a:ext cx="2844800" cy="365125"/>
          </a:xfrm>
        </p:spPr>
        <p:txBody>
          <a:bodyPr/>
          <a:lstStyle/>
          <a:p>
            <a:fld id="{D9C42BCC-44E8-4F98-A8FE-EAF16D8C1E6E}" type="slidenum">
              <a:rPr lang="en-AU" smtClean="0"/>
              <a:t>‹#›</a:t>
            </a:fld>
            <a:endParaRPr lang="en-AU"/>
          </a:p>
        </p:txBody>
      </p:sp>
      <p:sp>
        <p:nvSpPr>
          <p:cNvPr id="7" name="Text Placeholder 16"/>
          <p:cNvSpPr>
            <a:spLocks noGrp="1"/>
          </p:cNvSpPr>
          <p:nvPr>
            <p:ph type="body" sz="quarter" idx="15" hasCustomPrompt="1"/>
          </p:nvPr>
        </p:nvSpPr>
        <p:spPr>
          <a:xfrm>
            <a:off x="720001" y="908726"/>
            <a:ext cx="8542867" cy="475151"/>
          </a:xfrm>
        </p:spPr>
        <p:txBody>
          <a:bodyPr/>
          <a:lstStyle>
            <a:lvl1pPr marL="0" indent="0">
              <a:buNone/>
              <a:defRPr cap="all" baseline="0">
                <a:solidFill>
                  <a:schemeClr val="accent1"/>
                </a:solidFill>
                <a:latin typeface="+mj-lt"/>
              </a:defRPr>
            </a:lvl1pPr>
          </a:lstStyle>
          <a:p>
            <a:pPr lvl="0"/>
            <a:r>
              <a:rPr lang="en-AU" dirty="0"/>
              <a:t>Click to ADD SUBTITLE</a:t>
            </a:r>
          </a:p>
        </p:txBody>
      </p:sp>
      <p:sp>
        <p:nvSpPr>
          <p:cNvPr id="4" name="Picture Placeholder 3"/>
          <p:cNvSpPr>
            <a:spLocks noGrp="1"/>
          </p:cNvSpPr>
          <p:nvPr>
            <p:ph type="pic" sz="quarter" idx="16"/>
          </p:nvPr>
        </p:nvSpPr>
        <p:spPr>
          <a:xfrm>
            <a:off x="720000" y="1620000"/>
            <a:ext cx="10752000" cy="4525200"/>
          </a:xfrm>
        </p:spPr>
        <p:txBody>
          <a:bodyPr/>
          <a:lstStyle/>
          <a:p>
            <a:r>
              <a:rPr lang="en-US"/>
              <a:t>Click icon to add picture</a:t>
            </a:r>
            <a:endParaRPr lang="en-AU" dirty="0"/>
          </a:p>
        </p:txBody>
      </p:sp>
    </p:spTree>
    <p:extLst>
      <p:ext uri="{BB962C8B-B14F-4D97-AF65-F5344CB8AC3E}">
        <p14:creationId xmlns:p14="http://schemas.microsoft.com/office/powerpoint/2010/main" val="2292518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3392" y="6309327"/>
            <a:ext cx="5472608" cy="365125"/>
          </a:xfrm>
        </p:spPr>
        <p:txBody>
          <a:bodyPr/>
          <a:lstStyle/>
          <a:p>
            <a:r>
              <a:rPr lang="en-US" dirty="0"/>
              <a:t>GenIMPACT | MQBS</a:t>
            </a:r>
            <a:endParaRPr lang="en-AU" dirty="0"/>
          </a:p>
        </p:txBody>
      </p:sp>
      <p:sp>
        <p:nvSpPr>
          <p:cNvPr id="4" name="Slide Number Placeholder 3"/>
          <p:cNvSpPr>
            <a:spLocks noGrp="1"/>
          </p:cNvSpPr>
          <p:nvPr>
            <p:ph type="sldNum" sz="quarter" idx="12"/>
          </p:nvPr>
        </p:nvSpPr>
        <p:spPr>
          <a:xfrm>
            <a:off x="8737600" y="6309327"/>
            <a:ext cx="2844800" cy="365125"/>
          </a:xfrm>
        </p:spPr>
        <p:txBody>
          <a:bodyPr/>
          <a:lstStyle/>
          <a:p>
            <a:fld id="{D9C42BCC-44E8-4F98-A8FE-EAF16D8C1E6E}" type="slidenum">
              <a:rPr lang="en-AU" smtClean="0"/>
              <a:t>‹#›</a:t>
            </a:fld>
            <a:endParaRPr lang="en-AU"/>
          </a:p>
        </p:txBody>
      </p:sp>
    </p:spTree>
    <p:extLst>
      <p:ext uri="{BB962C8B-B14F-4D97-AF65-F5344CB8AC3E}">
        <p14:creationId xmlns:p14="http://schemas.microsoft.com/office/powerpoint/2010/main" val="153329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20003" y="274638"/>
            <a:ext cx="8458276" cy="648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263D112-7C89-384D-B4FC-664FC949D667}" type="slidenum">
              <a:rPr lang="en-US" smtClean="0"/>
              <a:pPr/>
              <a:t>‹#›</a:t>
            </a:fld>
            <a:endParaRPr lang="en-US" dirty="0"/>
          </a:p>
        </p:txBody>
      </p:sp>
      <p:sp>
        <p:nvSpPr>
          <p:cNvPr id="4" name="Date Placeholder 3"/>
          <p:cNvSpPr>
            <a:spLocks noGrp="1"/>
          </p:cNvSpPr>
          <p:nvPr>
            <p:ph type="dt" sz="half" idx="11"/>
          </p:nvPr>
        </p:nvSpPr>
        <p:spPr/>
        <p:txBody>
          <a:bodyPr/>
          <a:lstStyle>
            <a:lvl1pPr>
              <a:defRPr/>
            </a:lvl1pPr>
          </a:lstStyle>
          <a:p>
            <a:endParaRPr lang="en-US" dirty="0"/>
          </a:p>
        </p:txBody>
      </p:sp>
      <p:sp>
        <p:nvSpPr>
          <p:cNvPr id="5" name="Content Placeholder 4"/>
          <p:cNvSpPr>
            <a:spLocks noGrp="1"/>
          </p:cNvSpPr>
          <p:nvPr>
            <p:ph sz="quarter" idx="13" hasCustomPrompt="1"/>
          </p:nvPr>
        </p:nvSpPr>
        <p:spPr>
          <a:xfrm>
            <a:off x="720000" y="1620000"/>
            <a:ext cx="8507963" cy="4490720"/>
          </a:xfrm>
        </p:spPr>
        <p:txBody>
          <a:bodyPr>
            <a:noAutofit/>
          </a:bodyPr>
          <a:lstStyle>
            <a:lvl7pPr>
              <a:buNone/>
              <a:defRPr/>
            </a:lvl7pPr>
            <a:lvl8pPr>
              <a:buNone/>
              <a:defRPr/>
            </a:lvl8pPr>
          </a:lstStyle>
          <a:p>
            <a:r>
              <a:rPr lang="en-US" b="1" dirty="0">
                <a:solidFill>
                  <a:srgbClr val="6D0020"/>
                </a:solidFill>
              </a:rPr>
              <a:t>HEADER INFO</a:t>
            </a:r>
          </a:p>
          <a:p>
            <a:r>
              <a:rPr lang="en-US" dirty="0" err="1">
                <a:latin typeface="Georgia"/>
                <a:cs typeface="Georgia"/>
              </a:rPr>
              <a:t>Consectetur</a:t>
            </a:r>
            <a:r>
              <a:rPr lang="en-US" dirty="0">
                <a:latin typeface="Georgia"/>
                <a:cs typeface="Georgia"/>
              </a:rPr>
              <a:t>  met </a:t>
            </a:r>
            <a:r>
              <a:rPr lang="en-US" dirty="0" err="1">
                <a:latin typeface="Georgia"/>
                <a:cs typeface="Georgia"/>
              </a:rPr>
              <a:t>adipiscing</a:t>
            </a:r>
            <a:r>
              <a:rPr lang="en-US" dirty="0">
                <a:latin typeface="Georgia"/>
                <a:cs typeface="Georgia"/>
              </a:rPr>
              <a:t> </a:t>
            </a:r>
            <a:r>
              <a:rPr lang="en-US" dirty="0" err="1">
                <a:latin typeface="Georgia"/>
                <a:cs typeface="Georgia"/>
              </a:rPr>
              <a:t>elit</a:t>
            </a:r>
            <a:r>
              <a:rPr lang="en-US" dirty="0">
                <a:latin typeface="Georgia"/>
                <a:cs typeface="Georgia"/>
              </a:rPr>
              <a:t>. </a:t>
            </a:r>
            <a:r>
              <a:rPr lang="en-US" dirty="0" err="1">
                <a:latin typeface="Georgia"/>
                <a:cs typeface="Georgia"/>
              </a:rPr>
              <a:t>Aenean</a:t>
            </a:r>
            <a:r>
              <a:rPr lang="en-US" dirty="0">
                <a:latin typeface="Georgia"/>
                <a:cs typeface="Georgia"/>
              </a:rPr>
              <a:t> ac </a:t>
            </a:r>
            <a:r>
              <a:rPr lang="en-US" dirty="0" err="1">
                <a:latin typeface="Georgia"/>
                <a:cs typeface="Georgia"/>
              </a:rPr>
              <a:t>elit</a:t>
            </a:r>
            <a:r>
              <a:rPr lang="en-US" dirty="0">
                <a:latin typeface="Georgia"/>
                <a:cs typeface="Georgia"/>
              </a:rPr>
              <a:t> a </a:t>
            </a:r>
            <a:r>
              <a:rPr lang="en-US" dirty="0" err="1">
                <a:latin typeface="Georgia"/>
                <a:cs typeface="Georgia"/>
              </a:rPr>
              <a:t>felis</a:t>
            </a:r>
            <a:r>
              <a:rPr lang="en-US" dirty="0">
                <a:latin typeface="Georgia"/>
                <a:cs typeface="Georgia"/>
              </a:rPr>
              <a:t> </a:t>
            </a:r>
            <a:r>
              <a:rPr lang="en-US" dirty="0" err="1">
                <a:latin typeface="Georgia"/>
                <a:cs typeface="Georgia"/>
              </a:rPr>
              <a:t>pharetra</a:t>
            </a:r>
            <a:r>
              <a:rPr lang="en-US" dirty="0">
                <a:latin typeface="Georgia"/>
                <a:cs typeface="Georgia"/>
              </a:rPr>
              <a:t> </a:t>
            </a:r>
            <a:br>
              <a:rPr lang="en-US" dirty="0">
                <a:latin typeface="Georgia"/>
                <a:cs typeface="Georgia"/>
              </a:rPr>
            </a:br>
            <a:r>
              <a:rPr lang="en-US" dirty="0" err="1">
                <a:latin typeface="Georgia"/>
                <a:cs typeface="Georgia"/>
              </a:rPr>
              <a:t>vel</a:t>
            </a:r>
            <a:r>
              <a:rPr lang="en-US" dirty="0">
                <a:latin typeface="Georgia"/>
                <a:cs typeface="Georgia"/>
              </a:rPr>
              <a:t> </a:t>
            </a:r>
            <a:r>
              <a:rPr lang="en-US" dirty="0" err="1">
                <a:latin typeface="Georgia"/>
                <a:cs typeface="Georgia"/>
              </a:rPr>
              <a:t>Fringilla</a:t>
            </a:r>
            <a:r>
              <a:rPr lang="en-US" dirty="0">
                <a:latin typeface="Georgia"/>
                <a:cs typeface="Georgia"/>
              </a:rPr>
              <a:t> </a:t>
            </a:r>
            <a:r>
              <a:rPr lang="en-US" dirty="0" err="1">
                <a:latin typeface="Georgia"/>
                <a:cs typeface="Georgia"/>
              </a:rPr>
              <a:t>elit</a:t>
            </a:r>
            <a:r>
              <a:rPr lang="en-US" dirty="0">
                <a:latin typeface="Georgia"/>
                <a:cs typeface="Georgia"/>
              </a:rPr>
              <a:t> </a:t>
            </a:r>
            <a:r>
              <a:rPr lang="en-US" dirty="0" err="1">
                <a:latin typeface="Georgia"/>
                <a:cs typeface="Georgia"/>
              </a:rPr>
              <a:t>Duis</a:t>
            </a:r>
            <a:r>
              <a:rPr lang="en-US" dirty="0">
                <a:latin typeface="Georgia"/>
                <a:cs typeface="Georgia"/>
              </a:rPr>
              <a:t> dui </a:t>
            </a:r>
            <a:r>
              <a:rPr lang="en-US" dirty="0" err="1">
                <a:latin typeface="Georgia"/>
                <a:cs typeface="Georgia"/>
              </a:rPr>
              <a:t>arcu</a:t>
            </a:r>
            <a:r>
              <a:rPr lang="en-US" dirty="0">
                <a:latin typeface="Georgia"/>
                <a:cs typeface="Georgia"/>
              </a:rPr>
              <a:t>, </a:t>
            </a:r>
            <a:r>
              <a:rPr lang="en-US" dirty="0" err="1">
                <a:latin typeface="Georgia"/>
                <a:cs typeface="Georgia"/>
              </a:rPr>
              <a:t>amet</a:t>
            </a:r>
            <a:r>
              <a:rPr lang="en-US" dirty="0">
                <a:latin typeface="Georgia"/>
                <a:cs typeface="Georgia"/>
              </a:rPr>
              <a:t> </a:t>
            </a:r>
            <a:r>
              <a:rPr lang="en-US" dirty="0" err="1">
                <a:latin typeface="Georgia"/>
                <a:cs typeface="Georgia"/>
              </a:rPr>
              <a:t>scelerisque</a:t>
            </a:r>
            <a:r>
              <a:rPr lang="en-US" dirty="0">
                <a:latin typeface="Georgia"/>
                <a:cs typeface="Georgia"/>
              </a:rPr>
              <a:t> </a:t>
            </a:r>
            <a:r>
              <a:rPr lang="en-US" dirty="0" err="1">
                <a:latin typeface="Georgia"/>
                <a:cs typeface="Georgia"/>
              </a:rPr>
              <a:t>nec</a:t>
            </a:r>
            <a:r>
              <a:rPr lang="en-US" dirty="0">
                <a:latin typeface="Georgia"/>
                <a:cs typeface="Georgia"/>
              </a:rPr>
              <a:t> dictum </a:t>
            </a:r>
            <a:br>
              <a:rPr lang="en-US" dirty="0">
                <a:latin typeface="Georgia"/>
                <a:cs typeface="Georgia"/>
              </a:rPr>
            </a:br>
            <a:r>
              <a:rPr lang="en-US" dirty="0">
                <a:latin typeface="Georgia"/>
                <a:cs typeface="Georgia"/>
              </a:rPr>
              <a:t>ac </a:t>
            </a:r>
            <a:r>
              <a:rPr lang="en-US" dirty="0" err="1">
                <a:latin typeface="Georgia"/>
                <a:cs typeface="Georgia"/>
              </a:rPr>
              <a:t>conse</a:t>
            </a:r>
            <a:r>
              <a:rPr lang="en-US" dirty="0">
                <a:latin typeface="Georgia"/>
                <a:cs typeface="Georgia"/>
              </a:rPr>
              <a:t> </a:t>
            </a:r>
            <a:r>
              <a:rPr lang="en-US" dirty="0" err="1">
                <a:latin typeface="Georgia"/>
                <a:cs typeface="Georgia"/>
              </a:rPr>
              <a:t>eu</a:t>
            </a:r>
            <a:r>
              <a:rPr lang="en-US" dirty="0">
                <a:latin typeface="Georgia"/>
                <a:cs typeface="Georgia"/>
              </a:rPr>
              <a:t> </a:t>
            </a:r>
            <a:r>
              <a:rPr lang="en-US" dirty="0" err="1">
                <a:latin typeface="Georgia"/>
                <a:cs typeface="Georgia"/>
              </a:rPr>
              <a:t>elit</a:t>
            </a:r>
            <a:r>
              <a:rPr lang="en-US" dirty="0">
                <a:latin typeface="Georgia"/>
                <a:cs typeface="Georgia"/>
              </a:rPr>
              <a:t> </a:t>
            </a:r>
            <a:r>
              <a:rPr lang="en-US" dirty="0" err="1">
                <a:latin typeface="Georgia"/>
                <a:cs typeface="Georgia"/>
              </a:rPr>
              <a:t>Donec</a:t>
            </a:r>
            <a:r>
              <a:rPr lang="en-US" dirty="0">
                <a:latin typeface="Georgia"/>
                <a:cs typeface="Georgia"/>
              </a:rPr>
              <a:t> </a:t>
            </a:r>
            <a:r>
              <a:rPr lang="en-US" dirty="0" err="1">
                <a:latin typeface="Georgia"/>
                <a:cs typeface="Georgia"/>
              </a:rPr>
              <a:t>tincid</a:t>
            </a:r>
            <a:r>
              <a:rPr lang="en-US" dirty="0">
                <a:latin typeface="Georgia"/>
                <a:cs typeface="Georgia"/>
              </a:rPr>
              <a:t> </a:t>
            </a:r>
            <a:r>
              <a:rPr lang="en-US" dirty="0" err="1">
                <a:latin typeface="Georgia"/>
                <a:cs typeface="Georgia"/>
              </a:rPr>
              <a:t>unt</a:t>
            </a:r>
            <a:r>
              <a:rPr lang="en-US" dirty="0">
                <a:latin typeface="Georgia"/>
                <a:cs typeface="Georgia"/>
              </a:rPr>
              <a:t> </a:t>
            </a:r>
            <a:r>
              <a:rPr lang="en-US" dirty="0" err="1">
                <a:latin typeface="Georgia"/>
                <a:cs typeface="Georgia"/>
              </a:rPr>
              <a:t>enim</a:t>
            </a:r>
            <a:r>
              <a:rPr lang="en-US" dirty="0">
                <a:latin typeface="Georgia"/>
                <a:cs typeface="Georgia"/>
              </a:rPr>
              <a:t> sit </a:t>
            </a:r>
            <a:r>
              <a:rPr lang="en-US" dirty="0" err="1">
                <a:latin typeface="Georgia"/>
                <a:cs typeface="Georgia"/>
              </a:rPr>
              <a:t>amet</a:t>
            </a:r>
            <a:r>
              <a:rPr lang="en-US" dirty="0">
                <a:latin typeface="Georgia"/>
                <a:cs typeface="Georgia"/>
              </a:rPr>
              <a:t> </a:t>
            </a:r>
            <a:r>
              <a:rPr lang="en-US" dirty="0" err="1">
                <a:latin typeface="Georgia"/>
                <a:cs typeface="Georgia"/>
              </a:rPr>
              <a:t>consequat</a:t>
            </a:r>
            <a:r>
              <a:rPr lang="en-US" dirty="0">
                <a:latin typeface="Georgia"/>
                <a:cs typeface="Georgia"/>
              </a:rPr>
              <a:t>.</a:t>
            </a:r>
          </a:p>
          <a:p>
            <a:pPr>
              <a:buFont typeface="Arial"/>
              <a:buChar char="•"/>
            </a:pPr>
            <a:endParaRPr lang="en-US" dirty="0">
              <a:latin typeface="Georgia"/>
              <a:cs typeface="Georgia"/>
            </a:endParaRPr>
          </a:p>
          <a:p>
            <a:pPr>
              <a:buFont typeface="Arial"/>
              <a:buChar char="•"/>
            </a:pPr>
            <a:r>
              <a:rPr lang="en-US" dirty="0" err="1">
                <a:latin typeface="Georgia"/>
                <a:cs typeface="Georgia"/>
              </a:rPr>
              <a:t>Lorum</a:t>
            </a:r>
            <a:r>
              <a:rPr lang="en-US" dirty="0">
                <a:latin typeface="Georgia"/>
                <a:cs typeface="Georgia"/>
              </a:rPr>
              <a:t> </a:t>
            </a:r>
            <a:r>
              <a:rPr lang="en-US" dirty="0" err="1">
                <a:latin typeface="Georgia"/>
                <a:cs typeface="Georgia"/>
              </a:rPr>
              <a:t>ipsum</a:t>
            </a:r>
            <a:r>
              <a:rPr lang="en-US" dirty="0">
                <a:latin typeface="Georgia"/>
                <a:cs typeface="Georgia"/>
              </a:rPr>
              <a:t> </a:t>
            </a:r>
            <a:r>
              <a:rPr lang="en-US" dirty="0" err="1">
                <a:latin typeface="Georgia"/>
                <a:cs typeface="Georgia"/>
              </a:rPr>
              <a:t>dolore</a:t>
            </a:r>
            <a:r>
              <a:rPr lang="en-US" dirty="0">
                <a:latin typeface="Georgia"/>
                <a:cs typeface="Georgia"/>
              </a:rPr>
              <a:t> </a:t>
            </a:r>
            <a:r>
              <a:rPr lang="en-US" dirty="0" err="1">
                <a:latin typeface="Georgia"/>
                <a:cs typeface="Georgia"/>
              </a:rPr>
              <a:t>melior</a:t>
            </a:r>
            <a:r>
              <a:rPr lang="en-US" dirty="0">
                <a:latin typeface="Georgia"/>
                <a:cs typeface="Georgia"/>
              </a:rPr>
              <a:t> </a:t>
            </a:r>
            <a:r>
              <a:rPr lang="en-US" dirty="0" err="1">
                <a:latin typeface="Georgia"/>
                <a:cs typeface="Georgia"/>
              </a:rPr>
              <a:t>nonne</a:t>
            </a:r>
            <a:r>
              <a:rPr lang="en-US" dirty="0">
                <a:latin typeface="Georgia"/>
                <a:cs typeface="Georgia"/>
              </a:rPr>
              <a:t> </a:t>
            </a:r>
            <a:r>
              <a:rPr lang="en-US" dirty="0" err="1">
                <a:latin typeface="Georgia"/>
                <a:cs typeface="Georgia"/>
              </a:rPr>
              <a:t>tutte</a:t>
            </a:r>
            <a:r>
              <a:rPr lang="en-US" dirty="0">
                <a:latin typeface="Georgia"/>
                <a:cs typeface="Georgia"/>
              </a:rPr>
              <a:t> san </a:t>
            </a:r>
            <a:r>
              <a:rPr lang="en-US" dirty="0" err="1">
                <a:latin typeface="Georgia"/>
                <a:cs typeface="Georgia"/>
              </a:rPr>
              <a:t>toro</a:t>
            </a:r>
            <a:r>
              <a:rPr lang="en-US" dirty="0">
                <a:latin typeface="Georgia"/>
                <a:cs typeface="Georgia"/>
              </a:rPr>
              <a:t> velum</a:t>
            </a:r>
          </a:p>
          <a:p>
            <a:pPr marL="257175" lvl="7" indent="0"/>
            <a:r>
              <a:rPr lang="en-US" dirty="0" err="1">
                <a:latin typeface="Georgia"/>
                <a:cs typeface="Georgia"/>
              </a:rPr>
              <a:t>Lorum</a:t>
            </a:r>
            <a:r>
              <a:rPr lang="en-US" dirty="0">
                <a:latin typeface="Georgia"/>
                <a:cs typeface="Georgia"/>
              </a:rPr>
              <a:t> </a:t>
            </a:r>
            <a:r>
              <a:rPr lang="en-US" dirty="0" err="1">
                <a:latin typeface="Georgia"/>
                <a:cs typeface="Georgia"/>
              </a:rPr>
              <a:t>ipsum</a:t>
            </a:r>
            <a:r>
              <a:rPr lang="en-US" dirty="0">
                <a:latin typeface="Georgia"/>
                <a:cs typeface="Georgia"/>
              </a:rPr>
              <a:t> </a:t>
            </a:r>
            <a:r>
              <a:rPr lang="en-US" dirty="0" err="1">
                <a:latin typeface="Georgia"/>
                <a:cs typeface="Georgia"/>
              </a:rPr>
              <a:t>dolore</a:t>
            </a:r>
            <a:r>
              <a:rPr lang="en-US" dirty="0">
                <a:latin typeface="Georgia"/>
                <a:cs typeface="Georgia"/>
              </a:rPr>
              <a:t> </a:t>
            </a:r>
            <a:r>
              <a:rPr lang="en-US" dirty="0" err="1">
                <a:latin typeface="Georgia"/>
                <a:cs typeface="Georgia"/>
              </a:rPr>
              <a:t>melior</a:t>
            </a:r>
            <a:r>
              <a:rPr lang="en-US" dirty="0">
                <a:latin typeface="Georgia"/>
                <a:cs typeface="Georgia"/>
              </a:rPr>
              <a:t> </a:t>
            </a:r>
            <a:r>
              <a:rPr lang="en-US" dirty="0" err="1">
                <a:latin typeface="Georgia"/>
                <a:cs typeface="Georgia"/>
              </a:rPr>
              <a:t>nonne</a:t>
            </a:r>
            <a:r>
              <a:rPr lang="en-US" dirty="0">
                <a:latin typeface="Georgia"/>
                <a:cs typeface="Georgia"/>
              </a:rPr>
              <a:t> </a:t>
            </a:r>
            <a:r>
              <a:rPr lang="en-US" dirty="0" err="1">
                <a:latin typeface="Georgia"/>
                <a:cs typeface="Georgia"/>
              </a:rPr>
              <a:t>tutte</a:t>
            </a:r>
            <a:r>
              <a:rPr lang="en-US" dirty="0">
                <a:latin typeface="Georgia"/>
                <a:cs typeface="Georgia"/>
              </a:rPr>
              <a:t> san </a:t>
            </a:r>
            <a:r>
              <a:rPr lang="en-US" dirty="0" err="1">
                <a:latin typeface="Georgia"/>
                <a:cs typeface="Georgia"/>
              </a:rPr>
              <a:t>toro</a:t>
            </a:r>
            <a:endParaRPr lang="en-US" dirty="0">
              <a:latin typeface="Georgia"/>
              <a:cs typeface="Georgia"/>
            </a:endParaRPr>
          </a:p>
          <a:p>
            <a:pPr marL="257175" lvl="7" indent="0"/>
            <a:endParaRPr lang="en-US" dirty="0">
              <a:latin typeface="Georgia"/>
              <a:cs typeface="Georgia"/>
            </a:endParaRPr>
          </a:p>
          <a:p>
            <a:pPr>
              <a:buFont typeface="Arial"/>
              <a:buChar char="•"/>
            </a:pPr>
            <a:r>
              <a:rPr lang="en-US" dirty="0" err="1">
                <a:latin typeface="Georgia"/>
                <a:cs typeface="Georgia"/>
              </a:rPr>
              <a:t>Lorum</a:t>
            </a:r>
            <a:r>
              <a:rPr lang="en-US" dirty="0">
                <a:latin typeface="Georgia"/>
                <a:cs typeface="Georgia"/>
              </a:rPr>
              <a:t> </a:t>
            </a:r>
            <a:r>
              <a:rPr lang="en-US" dirty="0" err="1">
                <a:latin typeface="Georgia"/>
                <a:cs typeface="Georgia"/>
              </a:rPr>
              <a:t>ipsum</a:t>
            </a:r>
            <a:r>
              <a:rPr lang="en-US" dirty="0">
                <a:latin typeface="Georgia"/>
                <a:cs typeface="Georgia"/>
              </a:rPr>
              <a:t> </a:t>
            </a:r>
            <a:r>
              <a:rPr lang="en-US" dirty="0" err="1">
                <a:latin typeface="Georgia"/>
                <a:cs typeface="Georgia"/>
              </a:rPr>
              <a:t>dolore</a:t>
            </a:r>
            <a:r>
              <a:rPr lang="en-US" dirty="0">
                <a:latin typeface="Georgia"/>
                <a:cs typeface="Georgia"/>
              </a:rPr>
              <a:t> </a:t>
            </a:r>
            <a:r>
              <a:rPr lang="en-US" dirty="0" err="1">
                <a:latin typeface="Georgia"/>
                <a:cs typeface="Georgia"/>
              </a:rPr>
              <a:t>melior</a:t>
            </a:r>
            <a:r>
              <a:rPr lang="en-US" dirty="0">
                <a:latin typeface="Georgia"/>
                <a:cs typeface="Georgia"/>
              </a:rPr>
              <a:t> </a:t>
            </a:r>
            <a:r>
              <a:rPr lang="en-US" dirty="0" err="1">
                <a:latin typeface="Georgia"/>
                <a:cs typeface="Georgia"/>
              </a:rPr>
              <a:t>nonne</a:t>
            </a:r>
            <a:r>
              <a:rPr lang="en-US" dirty="0">
                <a:latin typeface="Georgia"/>
                <a:cs typeface="Georgia"/>
              </a:rPr>
              <a:t> </a:t>
            </a:r>
            <a:r>
              <a:rPr lang="en-US" dirty="0" err="1">
                <a:latin typeface="Georgia"/>
                <a:cs typeface="Georgia"/>
              </a:rPr>
              <a:t>tutte</a:t>
            </a:r>
            <a:r>
              <a:rPr lang="en-US" dirty="0">
                <a:latin typeface="Georgia"/>
                <a:cs typeface="Georgia"/>
              </a:rPr>
              <a:t> san </a:t>
            </a:r>
            <a:r>
              <a:rPr lang="en-US" dirty="0" err="1">
                <a:latin typeface="Georgia"/>
                <a:cs typeface="Georgia"/>
              </a:rPr>
              <a:t>toro</a:t>
            </a:r>
            <a:r>
              <a:rPr lang="en-US" dirty="0">
                <a:latin typeface="Georgia"/>
                <a:cs typeface="Georgia"/>
              </a:rPr>
              <a:t> velum</a:t>
            </a:r>
          </a:p>
          <a:p>
            <a:pPr marL="257175" lvl="6" indent="0"/>
            <a:r>
              <a:rPr lang="en-US" dirty="0" err="1">
                <a:latin typeface="Georgia"/>
                <a:cs typeface="Georgia"/>
              </a:rPr>
              <a:t>Lorum</a:t>
            </a:r>
            <a:r>
              <a:rPr lang="en-US" dirty="0">
                <a:latin typeface="Georgia"/>
                <a:cs typeface="Georgia"/>
              </a:rPr>
              <a:t> </a:t>
            </a:r>
            <a:r>
              <a:rPr lang="en-US" dirty="0" err="1">
                <a:latin typeface="Georgia"/>
                <a:cs typeface="Georgia"/>
              </a:rPr>
              <a:t>ipsum</a:t>
            </a:r>
            <a:r>
              <a:rPr lang="en-US" dirty="0">
                <a:latin typeface="Georgia"/>
                <a:cs typeface="Georgia"/>
              </a:rPr>
              <a:t> </a:t>
            </a:r>
            <a:r>
              <a:rPr lang="en-US" dirty="0" err="1">
                <a:latin typeface="Georgia"/>
                <a:cs typeface="Georgia"/>
              </a:rPr>
              <a:t>dolore</a:t>
            </a:r>
            <a:r>
              <a:rPr lang="en-US" dirty="0">
                <a:latin typeface="Georgia"/>
                <a:cs typeface="Georgia"/>
              </a:rPr>
              <a:t> </a:t>
            </a:r>
            <a:r>
              <a:rPr lang="en-US" dirty="0" err="1">
                <a:latin typeface="Georgia"/>
                <a:cs typeface="Georgia"/>
              </a:rPr>
              <a:t>melior</a:t>
            </a:r>
            <a:r>
              <a:rPr lang="en-US" dirty="0">
                <a:latin typeface="Georgia"/>
                <a:cs typeface="Georgia"/>
              </a:rPr>
              <a:t> </a:t>
            </a:r>
            <a:r>
              <a:rPr lang="en-US" dirty="0" err="1">
                <a:latin typeface="Georgia"/>
                <a:cs typeface="Georgia"/>
              </a:rPr>
              <a:t>nonne</a:t>
            </a:r>
            <a:r>
              <a:rPr lang="en-US" dirty="0">
                <a:latin typeface="Georgia"/>
                <a:cs typeface="Georgia"/>
              </a:rPr>
              <a:t> </a:t>
            </a:r>
            <a:r>
              <a:rPr lang="en-US" dirty="0" err="1">
                <a:latin typeface="Georgia"/>
                <a:cs typeface="Georgia"/>
              </a:rPr>
              <a:t>tutte</a:t>
            </a:r>
            <a:r>
              <a:rPr lang="en-US" dirty="0">
                <a:latin typeface="Georgia"/>
                <a:cs typeface="Georgia"/>
              </a:rPr>
              <a:t> san </a:t>
            </a:r>
            <a:r>
              <a:rPr lang="en-US" dirty="0" err="1">
                <a:latin typeface="Georgia"/>
                <a:cs typeface="Georgia"/>
              </a:rPr>
              <a:t>toro</a:t>
            </a:r>
            <a:endParaRPr lang="en-US" dirty="0">
              <a:latin typeface="Georgia"/>
              <a:cs typeface="Georgia"/>
            </a:endParaRPr>
          </a:p>
          <a:p>
            <a:endParaRPr lang="en-US" dirty="0">
              <a:latin typeface="Georgia"/>
              <a:cs typeface="Georgia"/>
            </a:endParaRPr>
          </a:p>
          <a:p>
            <a:endParaRPr lang="en-US" dirty="0"/>
          </a:p>
        </p:txBody>
      </p:sp>
      <p:sp>
        <p:nvSpPr>
          <p:cNvPr id="7" name="Text Placeholder 16"/>
          <p:cNvSpPr>
            <a:spLocks noGrp="1"/>
          </p:cNvSpPr>
          <p:nvPr>
            <p:ph type="body" sz="quarter" idx="15" hasCustomPrompt="1"/>
          </p:nvPr>
        </p:nvSpPr>
        <p:spPr>
          <a:xfrm>
            <a:off x="720003" y="908726"/>
            <a:ext cx="8458276" cy="434305"/>
          </a:xfrm>
        </p:spPr>
        <p:txBody>
          <a:bodyPr/>
          <a:lstStyle>
            <a:lvl1pPr marL="0" indent="0">
              <a:buNone/>
              <a:defRPr cap="all" baseline="0">
                <a:solidFill>
                  <a:schemeClr val="accent1"/>
                </a:solidFill>
                <a:latin typeface="+mj-lt"/>
              </a:defRPr>
            </a:lvl1pPr>
          </a:lstStyle>
          <a:p>
            <a:pPr lvl="0"/>
            <a:r>
              <a:rPr lang="en-AU" dirty="0"/>
              <a:t>Click to ADD SUBTITLE</a:t>
            </a:r>
          </a:p>
        </p:txBody>
      </p:sp>
    </p:spTree>
    <p:extLst>
      <p:ext uri="{BB962C8B-B14F-4D97-AF65-F5344CB8AC3E}">
        <p14:creationId xmlns:p14="http://schemas.microsoft.com/office/powerpoint/2010/main" val="870846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64626"/>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0000"/>
              </a:lnSpc>
              <a:defRPr/>
            </a:lvl1pPr>
            <a:lvl2pPr marL="742950" indent="-285750">
              <a:lnSpc>
                <a:spcPct val="90000"/>
              </a:lnSpc>
              <a:buFont typeface="Lucida Grande"/>
              <a:buChar char="–"/>
              <a:defRPr/>
            </a:lvl2pPr>
            <a:lvl3pPr>
              <a:lnSpc>
                <a:spcPct val="90000"/>
              </a:lnSpc>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0146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241905" y="181429"/>
            <a:ext cx="11710747" cy="6504214"/>
          </a:xfrm>
          <a:prstGeom prst="rect">
            <a:avLst/>
          </a:prstGeom>
          <a:solidFill>
            <a:srgbClr val="E6E4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noProof="0" dirty="0"/>
          </a:p>
        </p:txBody>
      </p:sp>
      <p:sp>
        <p:nvSpPr>
          <p:cNvPr id="12" name="Text Placeholder 2"/>
          <p:cNvSpPr>
            <a:spLocks noGrp="1"/>
          </p:cNvSpPr>
          <p:nvPr>
            <p:ph type="body" idx="14" hasCustomPrompt="1"/>
          </p:nvPr>
        </p:nvSpPr>
        <p:spPr>
          <a:xfrm>
            <a:off x="720003" y="2754276"/>
            <a:ext cx="6175828" cy="275580"/>
          </a:xfrm>
          <a:prstGeom prst="rect">
            <a:avLst/>
          </a:prstGeom>
          <a:ln>
            <a:noFill/>
          </a:ln>
        </p:spPr>
        <p:txBody>
          <a:bodyPr anchor="t" anchorCtr="0"/>
          <a:lstStyle>
            <a:lvl1pPr marL="0" indent="0" algn="l">
              <a:buNone/>
              <a:defRPr sz="825" b="0">
                <a:solidFill>
                  <a:schemeClr val="tx1"/>
                </a:solidFill>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DATE: 3 October 2014</a:t>
            </a:r>
          </a:p>
        </p:txBody>
      </p:sp>
      <p:sp>
        <p:nvSpPr>
          <p:cNvPr id="15" name="Title 14"/>
          <p:cNvSpPr>
            <a:spLocks noGrp="1"/>
          </p:cNvSpPr>
          <p:nvPr>
            <p:ph type="title" hasCustomPrompt="1"/>
          </p:nvPr>
        </p:nvSpPr>
        <p:spPr>
          <a:xfrm>
            <a:off x="720000" y="1484784"/>
            <a:ext cx="8544000" cy="648000"/>
          </a:xfrm>
        </p:spPr>
        <p:txBody>
          <a:bodyPr/>
          <a:lstStyle/>
          <a:p>
            <a:r>
              <a:rPr lang="en-US" dirty="0"/>
              <a:t>Click to edit master title style</a:t>
            </a:r>
            <a:endParaRPr lang="en-AU" dirty="0"/>
          </a:p>
        </p:txBody>
      </p:sp>
      <p:sp>
        <p:nvSpPr>
          <p:cNvPr id="17" name="Text Placeholder 16"/>
          <p:cNvSpPr>
            <a:spLocks noGrp="1"/>
          </p:cNvSpPr>
          <p:nvPr>
            <p:ph type="body" sz="quarter" idx="15" hasCustomPrompt="1"/>
          </p:nvPr>
        </p:nvSpPr>
        <p:spPr>
          <a:xfrm>
            <a:off x="720001" y="2133600"/>
            <a:ext cx="8542867" cy="503238"/>
          </a:xfrm>
        </p:spPr>
        <p:txBody>
          <a:bodyPr/>
          <a:lstStyle>
            <a:lvl1pPr marL="0" indent="0">
              <a:buNone/>
              <a:defRPr cap="all" baseline="0">
                <a:solidFill>
                  <a:schemeClr val="accent1"/>
                </a:solidFill>
                <a:latin typeface="+mj-lt"/>
              </a:defRPr>
            </a:lvl1pPr>
          </a:lstStyle>
          <a:p>
            <a:pPr lvl="0"/>
            <a:r>
              <a:rPr lang="en-AU" dirty="0"/>
              <a:t>Click to ADD SUBTITLE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8117" y="181429"/>
            <a:ext cx="2037600" cy="762730"/>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83461" y="3502203"/>
            <a:ext cx="3174823" cy="3174822"/>
          </a:xfrm>
          <a:prstGeom prst="rect">
            <a:avLst/>
          </a:prstGeom>
        </p:spPr>
      </p:pic>
    </p:spTree>
    <p:extLst>
      <p:ext uri="{BB962C8B-B14F-4D97-AF65-F5344CB8AC3E}">
        <p14:creationId xmlns:p14="http://schemas.microsoft.com/office/powerpoint/2010/main" val="119201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251431" y="181429"/>
            <a:ext cx="11703337" cy="6504214"/>
          </a:xfrm>
          <a:prstGeom prst="rect">
            <a:avLst/>
          </a:prstGeom>
          <a:solidFill>
            <a:srgbClr val="E6E4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noProof="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8117" y="181429"/>
            <a:ext cx="2037600" cy="762730"/>
          </a:xfrm>
          <a:prstGeom prst="rect">
            <a:avLst/>
          </a:prstGeom>
        </p:spPr>
      </p:pic>
      <p:pic>
        <p:nvPicPr>
          <p:cNvPr id="9" name="Picture Placeholder 9" descr="Section_Image.jpg"/>
          <p:cNvPicPr>
            <a:picLocks noChangeAspect="1"/>
          </p:cNvPicPr>
          <p:nvPr userDrawn="1"/>
        </p:nvPicPr>
        <p:blipFill rotWithShape="1">
          <a:blip r:embed="rId3">
            <a:extLst>
              <a:ext uri="{28A0092B-C50C-407E-A947-70E740481C1C}">
                <a14:useLocalDpi xmlns:a14="http://schemas.microsoft.com/office/drawing/2010/main" val="0"/>
              </a:ext>
            </a:extLst>
          </a:blip>
          <a:srcRect l="561" t="15597" r="462" b="1605"/>
          <a:stretch/>
        </p:blipFill>
        <p:spPr>
          <a:xfrm>
            <a:off x="251429" y="1257301"/>
            <a:ext cx="11706851" cy="5419724"/>
          </a:xfrm>
          <a:prstGeom prst="rect">
            <a:avLst/>
          </a:prstGeom>
          <a:ln>
            <a:noFill/>
          </a:ln>
        </p:spPr>
      </p:pic>
      <p:sp>
        <p:nvSpPr>
          <p:cNvPr id="11" name="Title 1"/>
          <p:cNvSpPr>
            <a:spLocks noGrp="1"/>
          </p:cNvSpPr>
          <p:nvPr>
            <p:ph type="title"/>
          </p:nvPr>
        </p:nvSpPr>
        <p:spPr>
          <a:xfrm>
            <a:off x="720000" y="2863025"/>
            <a:ext cx="8045752" cy="608315"/>
          </a:xfrm>
        </p:spPr>
        <p:txBody>
          <a:bodyPr/>
          <a:lstStyle>
            <a:lvl1pPr>
              <a:defRPr>
                <a:solidFill>
                  <a:schemeClr val="tx1"/>
                </a:solidFill>
              </a:defRPr>
            </a:lvl1pPr>
          </a:lstStyle>
          <a:p>
            <a:r>
              <a:rPr lang="en-US"/>
              <a:t>Click to edit Master title style</a:t>
            </a:r>
            <a:endParaRPr lang="en-AU" dirty="0"/>
          </a:p>
        </p:txBody>
      </p:sp>
      <p:sp>
        <p:nvSpPr>
          <p:cNvPr id="13" name="Text Placeholder 16"/>
          <p:cNvSpPr>
            <a:spLocks noGrp="1"/>
          </p:cNvSpPr>
          <p:nvPr>
            <p:ph type="body" sz="quarter" idx="15" hasCustomPrompt="1"/>
          </p:nvPr>
        </p:nvSpPr>
        <p:spPr>
          <a:xfrm>
            <a:off x="720003" y="3485114"/>
            <a:ext cx="6407151" cy="503238"/>
          </a:xfrm>
        </p:spPr>
        <p:txBody>
          <a:bodyPr/>
          <a:lstStyle>
            <a:lvl1pPr marL="0" indent="0">
              <a:buNone/>
              <a:defRPr cap="all" baseline="0">
                <a:solidFill>
                  <a:schemeClr val="tx1"/>
                </a:solidFill>
                <a:latin typeface="+mj-lt"/>
              </a:defRPr>
            </a:lvl1pPr>
          </a:lstStyle>
          <a:p>
            <a:pPr lvl="0"/>
            <a:r>
              <a:rPr lang="en-AU" dirty="0"/>
              <a:t>Click to ADD SUBTITLE</a:t>
            </a:r>
          </a:p>
        </p:txBody>
      </p:sp>
      <p:sp>
        <p:nvSpPr>
          <p:cNvPr id="14" name="TextBox 13"/>
          <p:cNvSpPr txBox="1"/>
          <p:nvPr userDrawn="1"/>
        </p:nvSpPr>
        <p:spPr>
          <a:xfrm>
            <a:off x="342605" y="5842006"/>
            <a:ext cx="3591443" cy="655675"/>
          </a:xfrm>
          <a:prstGeom prst="rect">
            <a:avLst/>
          </a:prstGeom>
          <a:solidFill>
            <a:schemeClr val="accent1"/>
          </a:solidFill>
        </p:spPr>
        <p:txBody>
          <a:bodyPr wrap="square" rtlCol="0" anchor="ctr" anchorCtr="0">
            <a:normAutofit/>
          </a:bodyPr>
          <a:lstStyle/>
          <a:p>
            <a:r>
              <a:rPr lang="en-AU" sz="900" dirty="0">
                <a:solidFill>
                  <a:schemeClr val="bg1"/>
                </a:solidFill>
                <a:latin typeface="Arial"/>
                <a:cs typeface="Arial"/>
              </a:rPr>
              <a:t>Note to user: Replace this image with your own.</a:t>
            </a:r>
          </a:p>
          <a:p>
            <a:pPr marL="200025" indent="-200025">
              <a:buFont typeface="Wingdings" panose="05000000000000000000" pitchFamily="2" charset="2"/>
              <a:buChar char="§"/>
            </a:pPr>
            <a:r>
              <a:rPr lang="en-AU" sz="900" dirty="0">
                <a:solidFill>
                  <a:schemeClr val="bg1"/>
                </a:solidFill>
                <a:latin typeface="Arial"/>
                <a:cs typeface="Arial"/>
              </a:rPr>
              <a:t>Right click on this Placeholder box</a:t>
            </a:r>
          </a:p>
          <a:p>
            <a:pPr marL="200025" lvl="2" indent="-200025">
              <a:buFont typeface="Wingdings" panose="05000000000000000000" pitchFamily="2" charset="2"/>
              <a:buChar char="§"/>
            </a:pPr>
            <a:r>
              <a:rPr lang="en-AU" sz="900" dirty="0">
                <a:solidFill>
                  <a:schemeClr val="bg1"/>
                </a:solidFill>
                <a:latin typeface="Arial"/>
                <a:cs typeface="Arial"/>
              </a:rPr>
              <a:t>Replace image</a:t>
            </a:r>
          </a:p>
          <a:p>
            <a:pPr marL="200025" lvl="2" indent="-200025">
              <a:buFont typeface="Wingdings" panose="05000000000000000000" pitchFamily="2" charset="2"/>
              <a:buChar char="§"/>
            </a:pPr>
            <a:r>
              <a:rPr lang="en-AU" sz="900" dirty="0">
                <a:solidFill>
                  <a:schemeClr val="bg1"/>
                </a:solidFill>
                <a:latin typeface="Arial"/>
                <a:cs typeface="Arial"/>
              </a:rPr>
              <a:t>Select image and click ‘Resize image to fit in placeholder’)</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83461" y="3502203"/>
            <a:ext cx="3174823" cy="3174822"/>
          </a:xfrm>
          <a:prstGeom prst="rect">
            <a:avLst/>
          </a:prstGeom>
        </p:spPr>
      </p:pic>
    </p:spTree>
    <p:extLst>
      <p:ext uri="{BB962C8B-B14F-4D97-AF65-F5344CB8AC3E}">
        <p14:creationId xmlns:p14="http://schemas.microsoft.com/office/powerpoint/2010/main" val="2641295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Rectangle 13"/>
          <p:cNvSpPr/>
          <p:nvPr userDrawn="1"/>
        </p:nvSpPr>
        <p:spPr>
          <a:xfrm>
            <a:off x="241904" y="181429"/>
            <a:ext cx="11710800" cy="6504214"/>
          </a:xfrm>
          <a:prstGeom prst="rect">
            <a:avLst/>
          </a:prstGeom>
          <a:solidFill>
            <a:srgbClr val="E6E4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noProof="0" dirty="0"/>
          </a:p>
        </p:txBody>
      </p:sp>
      <p:sp>
        <p:nvSpPr>
          <p:cNvPr id="19" name="Text Placeholder 2"/>
          <p:cNvSpPr>
            <a:spLocks noGrp="1"/>
          </p:cNvSpPr>
          <p:nvPr>
            <p:ph type="body" idx="14" hasCustomPrompt="1"/>
          </p:nvPr>
        </p:nvSpPr>
        <p:spPr>
          <a:xfrm>
            <a:off x="5608411" y="6183276"/>
            <a:ext cx="5772668" cy="275580"/>
          </a:xfrm>
          <a:prstGeom prst="rect">
            <a:avLst/>
          </a:prstGeom>
          <a:ln>
            <a:noFill/>
          </a:ln>
        </p:spPr>
        <p:txBody>
          <a:bodyPr anchor="t" anchorCtr="0"/>
          <a:lstStyle>
            <a:lvl1pPr marL="0" indent="0" algn="l">
              <a:buNone/>
              <a:defRPr sz="825" b="0">
                <a:solidFill>
                  <a:schemeClr val="tx1"/>
                </a:solidFill>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DATE: 3 October 2014</a:t>
            </a:r>
          </a:p>
        </p:txBody>
      </p:sp>
      <p:sp>
        <p:nvSpPr>
          <p:cNvPr id="21" name="Title 20"/>
          <p:cNvSpPr>
            <a:spLocks noGrp="1"/>
          </p:cNvSpPr>
          <p:nvPr>
            <p:ph type="title" hasCustomPrompt="1"/>
          </p:nvPr>
        </p:nvSpPr>
        <p:spPr>
          <a:xfrm>
            <a:off x="5639123" y="2708920"/>
            <a:ext cx="5665556" cy="648000"/>
          </a:xfrm>
        </p:spPr>
        <p:txBody>
          <a:bodyPr/>
          <a:lstStyle>
            <a:lvl1pPr>
              <a:defRPr/>
            </a:lvl1pPr>
          </a:lstStyle>
          <a:p>
            <a:r>
              <a:rPr lang="en-US" dirty="0"/>
              <a:t>Click to add title</a:t>
            </a:r>
            <a:endParaRPr lang="en-AU" dirty="0"/>
          </a:p>
        </p:txBody>
      </p:sp>
      <p:sp>
        <p:nvSpPr>
          <p:cNvPr id="23" name="Text Placeholder 22"/>
          <p:cNvSpPr>
            <a:spLocks noGrp="1"/>
          </p:cNvSpPr>
          <p:nvPr>
            <p:ph type="body" sz="quarter" idx="15" hasCustomPrompt="1"/>
          </p:nvPr>
        </p:nvSpPr>
        <p:spPr>
          <a:xfrm>
            <a:off x="5638363" y="3357564"/>
            <a:ext cx="5666316" cy="503237"/>
          </a:xfrm>
        </p:spPr>
        <p:txBody>
          <a:bodyPr/>
          <a:lstStyle>
            <a:lvl1pPr marL="0" indent="0">
              <a:buNone/>
              <a:defRPr cap="all" baseline="0">
                <a:solidFill>
                  <a:schemeClr val="accent1"/>
                </a:solidFill>
                <a:latin typeface="+mj-lt"/>
              </a:defRPr>
            </a:lvl1pPr>
          </a:lstStyle>
          <a:p>
            <a:pPr lvl="0"/>
            <a:r>
              <a:rPr lang="en-AU" dirty="0"/>
              <a:t>Click to add subtitle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6369" y="181429"/>
            <a:ext cx="2037600" cy="762730"/>
          </a:xfrm>
          <a:prstGeom prst="rect">
            <a:avLst/>
          </a:prstGeom>
        </p:spPr>
      </p:pic>
      <p:pic>
        <p:nvPicPr>
          <p:cNvPr id="9" name="Picture 8" descr="MAC21_190.5x254_PowerPoint_Images_Cov v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795" y="0"/>
            <a:ext cx="4383024" cy="6858000"/>
          </a:xfrm>
          <a:prstGeom prst="rect">
            <a:avLst/>
          </a:prstGeom>
        </p:spPr>
      </p:pic>
    </p:spTree>
    <p:extLst>
      <p:ext uri="{BB962C8B-B14F-4D97-AF65-F5344CB8AC3E}">
        <p14:creationId xmlns:p14="http://schemas.microsoft.com/office/powerpoint/2010/main" val="1916982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3" y="274638"/>
            <a:ext cx="8458276" cy="648000"/>
          </a:xfrm>
        </p:spPr>
        <p:txBody>
          <a:bodyPr/>
          <a:lstStyle/>
          <a:p>
            <a:r>
              <a:rPr lang="en-US" dirty="0"/>
              <a:t>Click to edit master title style</a:t>
            </a:r>
            <a:endParaRPr lang="en-AU" dirty="0"/>
          </a:p>
        </p:txBody>
      </p:sp>
      <p:sp>
        <p:nvSpPr>
          <p:cNvPr id="3" name="Content Placeholder 2"/>
          <p:cNvSpPr>
            <a:spLocks noGrp="1"/>
          </p:cNvSpPr>
          <p:nvPr>
            <p:ph idx="1" hasCustomPrompt="1"/>
          </p:nvPr>
        </p:nvSpPr>
        <p:spPr>
          <a:xfrm>
            <a:off x="720004" y="1620003"/>
            <a:ext cx="10800001" cy="4525963"/>
          </a:xfrm>
        </p:spPr>
        <p:txBody>
          <a:bodyPr/>
          <a:lstStyle>
            <a:lvl1pPr marL="0" indent="0">
              <a:buNone/>
              <a:defRPr baseline="0"/>
            </a:lvl1pPr>
          </a:lstStyle>
          <a:p>
            <a:pPr lvl="0"/>
            <a:r>
              <a:rPr lang="en-AU" dirty="0"/>
              <a:t>Content no bullets</a:t>
            </a:r>
          </a:p>
        </p:txBody>
      </p:sp>
      <p:sp>
        <p:nvSpPr>
          <p:cNvPr id="5" name="Footer Placeholder 4"/>
          <p:cNvSpPr>
            <a:spLocks noGrp="1"/>
          </p:cNvSpPr>
          <p:nvPr>
            <p:ph type="ftr" sz="quarter" idx="11"/>
          </p:nvPr>
        </p:nvSpPr>
        <p:spPr>
          <a:xfrm>
            <a:off x="720000" y="6381335"/>
            <a:ext cx="5304664" cy="365125"/>
          </a:xfrm>
        </p:spPr>
        <p:txBody>
          <a:bodyPr/>
          <a:lstStyle>
            <a:lvl1pPr algn="l">
              <a:defRPr sz="788"/>
            </a:lvl1pPr>
          </a:lstStyle>
          <a:p>
            <a:r>
              <a:rPr lang="en-US" dirty="0"/>
              <a:t>GenIMPACT | MQBS</a:t>
            </a:r>
            <a:endParaRPr lang="en-AU" dirty="0"/>
          </a:p>
        </p:txBody>
      </p:sp>
      <p:sp>
        <p:nvSpPr>
          <p:cNvPr id="6" name="Slide Number Placeholder 5"/>
          <p:cNvSpPr>
            <a:spLocks noGrp="1"/>
          </p:cNvSpPr>
          <p:nvPr>
            <p:ph type="sldNum" sz="quarter" idx="12"/>
          </p:nvPr>
        </p:nvSpPr>
        <p:spPr>
          <a:xfrm>
            <a:off x="8737600" y="6381335"/>
            <a:ext cx="2844800" cy="365125"/>
          </a:xfrm>
        </p:spPr>
        <p:txBody>
          <a:bodyPr/>
          <a:lstStyle>
            <a:lvl1pPr>
              <a:defRPr sz="788"/>
            </a:lvl1pPr>
          </a:lstStyle>
          <a:p>
            <a:fld id="{D9C42BCC-44E8-4F98-A8FE-EAF16D8C1E6E}" type="slidenum">
              <a:rPr lang="en-AU" smtClean="0"/>
              <a:pPr/>
              <a:t>‹#›</a:t>
            </a:fld>
            <a:endParaRPr lang="en-AU"/>
          </a:p>
        </p:txBody>
      </p:sp>
      <p:sp>
        <p:nvSpPr>
          <p:cNvPr id="7" name="Text Placeholder 16"/>
          <p:cNvSpPr>
            <a:spLocks noGrp="1"/>
          </p:cNvSpPr>
          <p:nvPr>
            <p:ph type="body" sz="quarter" idx="15" hasCustomPrompt="1"/>
          </p:nvPr>
        </p:nvSpPr>
        <p:spPr>
          <a:xfrm>
            <a:off x="720001" y="908720"/>
            <a:ext cx="8542867" cy="475914"/>
          </a:xfrm>
        </p:spPr>
        <p:txBody>
          <a:bodyPr/>
          <a:lstStyle>
            <a:lvl1pPr marL="0" indent="0">
              <a:buNone/>
              <a:defRPr cap="all" baseline="0">
                <a:solidFill>
                  <a:schemeClr val="accent1"/>
                </a:solidFill>
                <a:latin typeface="+mj-lt"/>
              </a:defRPr>
            </a:lvl1pPr>
          </a:lstStyle>
          <a:p>
            <a:pPr lvl="0"/>
            <a:r>
              <a:rPr lang="en-AU" dirty="0"/>
              <a:t>Click to ADD SUBTITLE</a:t>
            </a:r>
          </a:p>
        </p:txBody>
      </p:sp>
    </p:spTree>
    <p:extLst>
      <p:ext uri="{BB962C8B-B14F-4D97-AF65-F5344CB8AC3E}">
        <p14:creationId xmlns:p14="http://schemas.microsoft.com/office/powerpoint/2010/main" val="4017448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Bullets">
    <p:spTree>
      <p:nvGrpSpPr>
        <p:cNvPr id="1" name=""/>
        <p:cNvGrpSpPr/>
        <p:nvPr/>
      </p:nvGrpSpPr>
      <p:grpSpPr>
        <a:xfrm>
          <a:off x="0" y="0"/>
          <a:ext cx="0" cy="0"/>
          <a:chOff x="0" y="0"/>
          <a:chExt cx="0" cy="0"/>
        </a:xfrm>
      </p:grpSpPr>
      <p:sp>
        <p:nvSpPr>
          <p:cNvPr id="8" name="Content Placeholder 7"/>
          <p:cNvSpPr>
            <a:spLocks noGrp="1"/>
          </p:cNvSpPr>
          <p:nvPr>
            <p:ph sz="quarter" idx="16"/>
          </p:nvPr>
        </p:nvSpPr>
        <p:spPr>
          <a:xfrm>
            <a:off x="720001" y="1620000"/>
            <a:ext cx="10776675" cy="4524375"/>
          </a:xfrm>
        </p:spPr>
        <p:txBody>
          <a:bodyPr>
            <a:normAutofit/>
          </a:bodyPr>
          <a:lstStyle>
            <a:lvl1pPr>
              <a:defRPr sz="1350"/>
            </a:lvl1pPr>
            <a:lvl2pPr>
              <a:defRPr sz="1350"/>
            </a:lvl2pPr>
            <a:lvl3pPr>
              <a:defRPr sz="135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p:cNvSpPr>
            <a:spLocks noGrp="1"/>
          </p:cNvSpPr>
          <p:nvPr>
            <p:ph type="title" hasCustomPrompt="1"/>
          </p:nvPr>
        </p:nvSpPr>
        <p:spPr>
          <a:xfrm>
            <a:off x="720003" y="274638"/>
            <a:ext cx="8458276" cy="648000"/>
          </a:xfr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623392" y="6381335"/>
            <a:ext cx="5376597" cy="365125"/>
          </a:xfrm>
        </p:spPr>
        <p:txBody>
          <a:bodyPr/>
          <a:lstStyle>
            <a:lvl1pPr algn="l">
              <a:defRPr sz="788"/>
            </a:lvl1pPr>
          </a:lstStyle>
          <a:p>
            <a:r>
              <a:rPr lang="en-US" dirty="0"/>
              <a:t>GenIMPACT | MQBS</a:t>
            </a:r>
            <a:endParaRPr lang="en-AU" dirty="0"/>
          </a:p>
        </p:txBody>
      </p:sp>
      <p:sp>
        <p:nvSpPr>
          <p:cNvPr id="6" name="Slide Number Placeholder 5"/>
          <p:cNvSpPr>
            <a:spLocks noGrp="1"/>
          </p:cNvSpPr>
          <p:nvPr>
            <p:ph type="sldNum" sz="quarter" idx="12"/>
          </p:nvPr>
        </p:nvSpPr>
        <p:spPr>
          <a:xfrm>
            <a:off x="8737601" y="6381335"/>
            <a:ext cx="2759075" cy="365125"/>
          </a:xfrm>
        </p:spPr>
        <p:txBody>
          <a:bodyPr/>
          <a:lstStyle/>
          <a:p>
            <a:fld id="{D9C42BCC-44E8-4F98-A8FE-EAF16D8C1E6E}" type="slidenum">
              <a:rPr lang="en-AU" smtClean="0"/>
              <a:t>‹#›</a:t>
            </a:fld>
            <a:endParaRPr lang="en-AU" dirty="0"/>
          </a:p>
        </p:txBody>
      </p:sp>
      <p:sp>
        <p:nvSpPr>
          <p:cNvPr id="7" name="Text Placeholder 16"/>
          <p:cNvSpPr>
            <a:spLocks noGrp="1"/>
          </p:cNvSpPr>
          <p:nvPr>
            <p:ph type="body" sz="quarter" idx="15" hasCustomPrompt="1"/>
          </p:nvPr>
        </p:nvSpPr>
        <p:spPr>
          <a:xfrm>
            <a:off x="720001" y="908720"/>
            <a:ext cx="8542867" cy="386680"/>
          </a:xfrm>
        </p:spPr>
        <p:txBody>
          <a:bodyPr/>
          <a:lstStyle>
            <a:lvl1pPr marL="0" indent="0">
              <a:buNone/>
              <a:defRPr cap="all" baseline="0">
                <a:solidFill>
                  <a:schemeClr val="accent1"/>
                </a:solidFill>
                <a:latin typeface="+mj-lt"/>
              </a:defRPr>
            </a:lvl1pPr>
          </a:lstStyle>
          <a:p>
            <a:pPr lvl="0"/>
            <a:r>
              <a:rPr lang="en-AU" dirty="0"/>
              <a:t>Click to ADD SUBTITLE</a:t>
            </a:r>
          </a:p>
        </p:txBody>
      </p:sp>
    </p:spTree>
    <p:extLst>
      <p:ext uri="{BB962C8B-B14F-4D97-AF65-F5344CB8AC3E}">
        <p14:creationId xmlns:p14="http://schemas.microsoft.com/office/powerpoint/2010/main" val="498723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3" y="274638"/>
            <a:ext cx="8458276" cy="648000"/>
          </a:xfrm>
        </p:spPr>
        <p:txBody>
          <a:bodyPr lIns="0" tIns="0" rIns="0" bIns="0"/>
          <a:lstStyle/>
          <a:p>
            <a:r>
              <a:rPr lang="en-US" dirty="0"/>
              <a:t>Click to edit master title style</a:t>
            </a:r>
            <a:endParaRPr lang="en-AU" dirty="0"/>
          </a:p>
        </p:txBody>
      </p:sp>
      <p:sp>
        <p:nvSpPr>
          <p:cNvPr id="3" name="Content Placeholder 2"/>
          <p:cNvSpPr>
            <a:spLocks noGrp="1"/>
          </p:cNvSpPr>
          <p:nvPr>
            <p:ph idx="1" hasCustomPrompt="1"/>
          </p:nvPr>
        </p:nvSpPr>
        <p:spPr>
          <a:xfrm>
            <a:off x="720000" y="1620003"/>
            <a:ext cx="5220000" cy="4525963"/>
          </a:xfrm>
        </p:spPr>
        <p:txBody>
          <a:bodyPr lIns="0" tIns="0" rIns="0" bIns="0" numCol="1" spcCol="144000"/>
          <a:lstStyle>
            <a:lvl1pPr marL="0" indent="0">
              <a:buNone/>
              <a:defRPr baseline="0"/>
            </a:lvl1pPr>
          </a:lstStyle>
          <a:p>
            <a:pPr lvl="0"/>
            <a:r>
              <a:rPr lang="en-AU" dirty="0"/>
              <a:t>Two Column content no bullets</a:t>
            </a:r>
          </a:p>
        </p:txBody>
      </p:sp>
      <p:sp>
        <p:nvSpPr>
          <p:cNvPr id="5" name="Footer Placeholder 4"/>
          <p:cNvSpPr>
            <a:spLocks noGrp="1"/>
          </p:cNvSpPr>
          <p:nvPr>
            <p:ph type="ftr" sz="quarter" idx="11"/>
          </p:nvPr>
        </p:nvSpPr>
        <p:spPr>
          <a:xfrm>
            <a:off x="720000" y="6381335"/>
            <a:ext cx="5376597" cy="365125"/>
          </a:xfrm>
        </p:spPr>
        <p:txBody>
          <a:bodyPr/>
          <a:lstStyle>
            <a:lvl1pPr algn="l">
              <a:defRPr sz="788"/>
            </a:lvl1pPr>
          </a:lstStyle>
          <a:p>
            <a:r>
              <a:rPr lang="en-US" dirty="0"/>
              <a:t>GenIMPACT | MQBS</a:t>
            </a:r>
            <a:endParaRPr lang="en-AU" dirty="0"/>
          </a:p>
        </p:txBody>
      </p:sp>
      <p:sp>
        <p:nvSpPr>
          <p:cNvPr id="6" name="Slide Number Placeholder 5"/>
          <p:cNvSpPr>
            <a:spLocks noGrp="1"/>
          </p:cNvSpPr>
          <p:nvPr>
            <p:ph type="sldNum" sz="quarter" idx="12"/>
          </p:nvPr>
        </p:nvSpPr>
        <p:spPr>
          <a:xfrm>
            <a:off x="8737600" y="6381335"/>
            <a:ext cx="2844800" cy="365125"/>
          </a:xfrm>
        </p:spPr>
        <p:txBody>
          <a:bodyPr/>
          <a:lstStyle/>
          <a:p>
            <a:fld id="{D9C42BCC-44E8-4F98-A8FE-EAF16D8C1E6E}" type="slidenum">
              <a:rPr lang="en-AU" smtClean="0"/>
              <a:t>‹#›</a:t>
            </a:fld>
            <a:endParaRPr lang="en-AU"/>
          </a:p>
        </p:txBody>
      </p:sp>
      <p:sp>
        <p:nvSpPr>
          <p:cNvPr id="7" name="Text Placeholder 16"/>
          <p:cNvSpPr>
            <a:spLocks noGrp="1"/>
          </p:cNvSpPr>
          <p:nvPr>
            <p:ph type="body" sz="quarter" idx="15" hasCustomPrompt="1"/>
          </p:nvPr>
        </p:nvSpPr>
        <p:spPr>
          <a:xfrm>
            <a:off x="720001" y="908720"/>
            <a:ext cx="8542867" cy="425430"/>
          </a:xfrm>
        </p:spPr>
        <p:txBody>
          <a:bodyPr lIns="0" tIns="0" rIns="0" bIns="0"/>
          <a:lstStyle>
            <a:lvl1pPr marL="0" indent="0">
              <a:buNone/>
              <a:defRPr cap="all" baseline="0">
                <a:solidFill>
                  <a:schemeClr val="accent1"/>
                </a:solidFill>
                <a:latin typeface="+mj-lt"/>
              </a:defRPr>
            </a:lvl1pPr>
          </a:lstStyle>
          <a:p>
            <a:pPr lvl="0"/>
            <a:r>
              <a:rPr lang="en-AU" dirty="0"/>
              <a:t>Click to ADD SUBTITLE</a:t>
            </a:r>
          </a:p>
        </p:txBody>
      </p:sp>
      <p:sp>
        <p:nvSpPr>
          <p:cNvPr id="8" name="Content Placeholder 2"/>
          <p:cNvSpPr>
            <a:spLocks noGrp="1"/>
          </p:cNvSpPr>
          <p:nvPr>
            <p:ph idx="16" hasCustomPrompt="1"/>
          </p:nvPr>
        </p:nvSpPr>
        <p:spPr>
          <a:xfrm>
            <a:off x="6248400" y="1620003"/>
            <a:ext cx="5220000" cy="4525963"/>
          </a:xfrm>
        </p:spPr>
        <p:txBody>
          <a:bodyPr lIns="0" tIns="0" rIns="0" bIns="0" numCol="1" spcCol="144000"/>
          <a:lstStyle>
            <a:lvl1pPr marL="0" indent="0">
              <a:buNone/>
              <a:defRPr baseline="0"/>
            </a:lvl1pPr>
          </a:lstStyle>
          <a:p>
            <a:pPr lvl="0"/>
            <a:r>
              <a:rPr lang="en-AU" dirty="0"/>
              <a:t>Two Column content no bullets</a:t>
            </a:r>
          </a:p>
        </p:txBody>
      </p:sp>
    </p:spTree>
    <p:extLst>
      <p:ext uri="{BB962C8B-B14F-4D97-AF65-F5344CB8AC3E}">
        <p14:creationId xmlns:p14="http://schemas.microsoft.com/office/powerpoint/2010/main" val="24045403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6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3" y="274638"/>
            <a:ext cx="8458276" cy="648000"/>
          </a:xfr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720000" y="6381335"/>
            <a:ext cx="5376597" cy="365125"/>
          </a:xfrm>
        </p:spPr>
        <p:txBody>
          <a:bodyPr/>
          <a:lstStyle>
            <a:lvl1pPr algn="l">
              <a:defRPr sz="788"/>
            </a:lvl1pPr>
          </a:lstStyle>
          <a:p>
            <a:r>
              <a:rPr lang="en-US" dirty="0"/>
              <a:t>GenIMPACT | MQBS</a:t>
            </a:r>
            <a:endParaRPr lang="en-AU" dirty="0"/>
          </a:p>
        </p:txBody>
      </p:sp>
      <p:sp>
        <p:nvSpPr>
          <p:cNvPr id="6" name="Slide Number Placeholder 5"/>
          <p:cNvSpPr>
            <a:spLocks noGrp="1"/>
          </p:cNvSpPr>
          <p:nvPr>
            <p:ph type="sldNum" sz="quarter" idx="12"/>
          </p:nvPr>
        </p:nvSpPr>
        <p:spPr>
          <a:xfrm>
            <a:off x="8737600" y="6381335"/>
            <a:ext cx="2844800" cy="365125"/>
          </a:xfrm>
        </p:spPr>
        <p:txBody>
          <a:bodyPr/>
          <a:lstStyle>
            <a:lvl1pPr>
              <a:defRPr sz="788"/>
            </a:lvl1pPr>
          </a:lstStyle>
          <a:p>
            <a:fld id="{D9C42BCC-44E8-4F98-A8FE-EAF16D8C1E6E}" type="slidenum">
              <a:rPr lang="en-AU" smtClean="0"/>
              <a:pPr/>
              <a:t>‹#›</a:t>
            </a:fld>
            <a:endParaRPr lang="en-AU"/>
          </a:p>
        </p:txBody>
      </p:sp>
      <p:sp>
        <p:nvSpPr>
          <p:cNvPr id="7" name="Text Placeholder 16"/>
          <p:cNvSpPr>
            <a:spLocks noGrp="1"/>
          </p:cNvSpPr>
          <p:nvPr>
            <p:ph type="body" sz="quarter" idx="15" hasCustomPrompt="1"/>
          </p:nvPr>
        </p:nvSpPr>
        <p:spPr>
          <a:xfrm>
            <a:off x="720001" y="908720"/>
            <a:ext cx="8542867" cy="443830"/>
          </a:xfrm>
        </p:spPr>
        <p:txBody>
          <a:bodyPr/>
          <a:lstStyle>
            <a:lvl1pPr marL="0" indent="0">
              <a:buNone/>
              <a:defRPr cap="all" baseline="0">
                <a:solidFill>
                  <a:schemeClr val="accent1"/>
                </a:solidFill>
                <a:latin typeface="+mj-lt"/>
              </a:defRPr>
            </a:lvl1pPr>
          </a:lstStyle>
          <a:p>
            <a:pPr lvl="0"/>
            <a:r>
              <a:rPr lang="en-AU" dirty="0"/>
              <a:t>Click to ADD SUBTITLE </a:t>
            </a:r>
          </a:p>
        </p:txBody>
      </p:sp>
      <p:sp>
        <p:nvSpPr>
          <p:cNvPr id="9" name="Text Placeholder 8"/>
          <p:cNvSpPr>
            <a:spLocks noGrp="1"/>
          </p:cNvSpPr>
          <p:nvPr>
            <p:ph type="body" sz="quarter" idx="17"/>
          </p:nvPr>
        </p:nvSpPr>
        <p:spPr>
          <a:xfrm>
            <a:off x="720000" y="1620000"/>
            <a:ext cx="5220000" cy="4529137"/>
          </a:xfrm>
        </p:spPr>
        <p:txBody>
          <a:bodyPr>
            <a:normAutofit/>
          </a:bodyPr>
          <a:lstStyle>
            <a:lvl1pPr>
              <a:defRPr sz="1350"/>
            </a:lvl1pPr>
            <a:lvl2pPr>
              <a:defRPr sz="1350"/>
            </a:lvl2pPr>
            <a:lvl3pPr>
              <a:defRPr sz="135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8"/>
          <p:cNvSpPr>
            <a:spLocks noGrp="1"/>
          </p:cNvSpPr>
          <p:nvPr>
            <p:ph type="body" sz="quarter" idx="18"/>
          </p:nvPr>
        </p:nvSpPr>
        <p:spPr>
          <a:xfrm>
            <a:off x="6362400" y="1620000"/>
            <a:ext cx="5220000" cy="4529137"/>
          </a:xfrm>
        </p:spPr>
        <p:txBody>
          <a:bodyPr>
            <a:normAutofit/>
          </a:bodyPr>
          <a:lstStyle>
            <a:lvl1pPr>
              <a:defRPr sz="1350"/>
            </a:lvl1pPr>
            <a:lvl2pPr>
              <a:defRPr sz="1350"/>
            </a:lvl2pPr>
            <a:lvl3pPr>
              <a:defRPr sz="135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547268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3" y="274638"/>
            <a:ext cx="8458276" cy="648000"/>
          </a:xfr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720000" y="6381335"/>
            <a:ext cx="5376597" cy="365125"/>
          </a:xfrm>
        </p:spPr>
        <p:txBody>
          <a:bodyPr/>
          <a:lstStyle>
            <a:lvl1pPr algn="l">
              <a:defRPr sz="788"/>
            </a:lvl1pPr>
          </a:lstStyle>
          <a:p>
            <a:r>
              <a:rPr lang="en-US" dirty="0"/>
              <a:t>GenIMPACT | MQBS</a:t>
            </a:r>
            <a:endParaRPr lang="en-AU" dirty="0"/>
          </a:p>
        </p:txBody>
      </p:sp>
      <p:sp>
        <p:nvSpPr>
          <p:cNvPr id="6" name="Slide Number Placeholder 5"/>
          <p:cNvSpPr>
            <a:spLocks noGrp="1"/>
          </p:cNvSpPr>
          <p:nvPr>
            <p:ph type="sldNum" sz="quarter" idx="12"/>
          </p:nvPr>
        </p:nvSpPr>
        <p:spPr>
          <a:xfrm>
            <a:off x="8737600" y="6381335"/>
            <a:ext cx="2844800" cy="365125"/>
          </a:xfrm>
        </p:spPr>
        <p:txBody>
          <a:bodyPr/>
          <a:lstStyle/>
          <a:p>
            <a:fld id="{D9C42BCC-44E8-4F98-A8FE-EAF16D8C1E6E}" type="slidenum">
              <a:rPr lang="en-AU" smtClean="0"/>
              <a:t>‹#›</a:t>
            </a:fld>
            <a:endParaRPr lang="en-AU"/>
          </a:p>
        </p:txBody>
      </p:sp>
      <p:sp>
        <p:nvSpPr>
          <p:cNvPr id="7" name="Text Placeholder 16"/>
          <p:cNvSpPr>
            <a:spLocks noGrp="1"/>
          </p:cNvSpPr>
          <p:nvPr>
            <p:ph type="body" sz="quarter" idx="15" hasCustomPrompt="1"/>
          </p:nvPr>
        </p:nvSpPr>
        <p:spPr>
          <a:xfrm>
            <a:off x="720001" y="908720"/>
            <a:ext cx="8542867" cy="443830"/>
          </a:xfrm>
        </p:spPr>
        <p:txBody>
          <a:bodyPr/>
          <a:lstStyle>
            <a:lvl1pPr marL="0" indent="0">
              <a:buNone/>
              <a:defRPr cap="all" baseline="0">
                <a:solidFill>
                  <a:schemeClr val="accent1"/>
                </a:solidFill>
                <a:latin typeface="+mj-lt"/>
              </a:defRPr>
            </a:lvl1pPr>
          </a:lstStyle>
          <a:p>
            <a:pPr lvl="0"/>
            <a:r>
              <a:rPr lang="en-AU" dirty="0"/>
              <a:t>Click to ADD SUBTITLE</a:t>
            </a:r>
          </a:p>
        </p:txBody>
      </p:sp>
    </p:spTree>
    <p:extLst>
      <p:ext uri="{BB962C8B-B14F-4D97-AF65-F5344CB8AC3E}">
        <p14:creationId xmlns:p14="http://schemas.microsoft.com/office/powerpoint/2010/main" val="808700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3" y="274638"/>
            <a:ext cx="8458276" cy="648000"/>
          </a:xfrm>
          <a:prstGeom prst="rect">
            <a:avLst/>
          </a:prstGeom>
        </p:spPr>
        <p:txBody>
          <a:bodyPr vert="horz" lIns="0" tIns="0" rIns="0" bIns="0" rtlCol="0" anchor="t" anchorCtr="0">
            <a:normAutofit/>
          </a:bodyPr>
          <a:lstStyle/>
          <a:p>
            <a:r>
              <a:rPr lang="en-US"/>
              <a:t>Click to edit Master title style</a:t>
            </a:r>
            <a:endParaRPr lang="en-AU" dirty="0"/>
          </a:p>
        </p:txBody>
      </p:sp>
      <p:sp>
        <p:nvSpPr>
          <p:cNvPr id="3" name="Text Placeholder 2"/>
          <p:cNvSpPr>
            <a:spLocks noGrp="1"/>
          </p:cNvSpPr>
          <p:nvPr>
            <p:ph type="body" idx="1"/>
          </p:nvPr>
        </p:nvSpPr>
        <p:spPr>
          <a:xfrm>
            <a:off x="720004" y="1620003"/>
            <a:ext cx="10800001" cy="452596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3"/>
          </p:nvPr>
        </p:nvSpPr>
        <p:spPr>
          <a:xfrm>
            <a:off x="720001" y="6309327"/>
            <a:ext cx="5400675" cy="365125"/>
          </a:xfrm>
          <a:prstGeom prst="rect">
            <a:avLst/>
          </a:prstGeom>
        </p:spPr>
        <p:txBody>
          <a:bodyPr vert="horz" lIns="0" tIns="0" rIns="0" bIns="0" rtlCol="0" anchor="ctr"/>
          <a:lstStyle>
            <a:lvl1pPr algn="l">
              <a:defRPr sz="788">
                <a:solidFill>
                  <a:schemeClr val="tx1">
                    <a:tint val="75000"/>
                  </a:schemeClr>
                </a:solidFill>
              </a:defRPr>
            </a:lvl1pPr>
          </a:lstStyle>
          <a:p>
            <a:r>
              <a:rPr lang="en-US"/>
              <a:t>GenIMPACT | Faculty of Business and Economics | Department of Economics</a:t>
            </a:r>
            <a:endParaRPr lang="en-AU" dirty="0"/>
          </a:p>
        </p:txBody>
      </p:sp>
      <p:sp>
        <p:nvSpPr>
          <p:cNvPr id="6" name="Slide Number Placeholder 5"/>
          <p:cNvSpPr>
            <a:spLocks noGrp="1"/>
          </p:cNvSpPr>
          <p:nvPr>
            <p:ph type="sldNum" sz="quarter" idx="4"/>
          </p:nvPr>
        </p:nvSpPr>
        <p:spPr>
          <a:xfrm>
            <a:off x="8651875" y="6309327"/>
            <a:ext cx="2844800" cy="365125"/>
          </a:xfrm>
          <a:prstGeom prst="rect">
            <a:avLst/>
          </a:prstGeom>
        </p:spPr>
        <p:txBody>
          <a:bodyPr vert="horz" lIns="0" tIns="0" rIns="0" bIns="0" rtlCol="0" anchor="ctr"/>
          <a:lstStyle>
            <a:lvl1pPr algn="r">
              <a:defRPr sz="788">
                <a:solidFill>
                  <a:schemeClr val="tx1">
                    <a:tint val="75000"/>
                  </a:schemeClr>
                </a:solidFill>
              </a:defRPr>
            </a:lvl1pPr>
          </a:lstStyle>
          <a:p>
            <a:fld id="{D9C42BCC-44E8-4F98-A8FE-EAF16D8C1E6E}" type="slidenum">
              <a:rPr lang="en-AU" smtClean="0"/>
              <a:pPr/>
              <a:t>‹#›</a:t>
            </a:fld>
            <a:endParaRPr lang="en-AU" dirty="0"/>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3175" y="217272"/>
            <a:ext cx="2037600" cy="762730"/>
          </a:xfrm>
          <a:prstGeom prst="rect">
            <a:avLst/>
          </a:prstGeom>
        </p:spPr>
      </p:pic>
      <p:pic>
        <p:nvPicPr>
          <p:cNvPr id="1026" name="Picture 2"/>
          <p:cNvPicPr preferRelativeResize="0">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0000" y="1368006"/>
            <a:ext cx="10800000" cy="1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762694"/>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7" r:id="rId3"/>
    <p:sldLayoutId id="2147483651" r:id="rId4"/>
    <p:sldLayoutId id="2147483650" r:id="rId5"/>
    <p:sldLayoutId id="2147483660" r:id="rId6"/>
    <p:sldLayoutId id="2147483661" r:id="rId7"/>
    <p:sldLayoutId id="2147483662" r:id="rId8"/>
    <p:sldLayoutId id="2147483663" r:id="rId9"/>
    <p:sldLayoutId id="2147483664" r:id="rId10"/>
    <p:sldLayoutId id="2147483655" r:id="rId11"/>
    <p:sldLayoutId id="2147483669" r:id="rId12"/>
    <p:sldLayoutId id="2147483671" r:id="rId13"/>
  </p:sldLayoutIdLst>
  <p:hf hdr="0" dt="0"/>
  <p:txStyles>
    <p:titleStyle>
      <a:lvl1pPr algn="l" defTabSz="685800" rtl="0" eaLnBrk="1" latinLnBrk="0" hangingPunct="1">
        <a:spcBef>
          <a:spcPct val="0"/>
        </a:spcBef>
        <a:buNone/>
        <a:defRPr sz="2400" b="1"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1pPr>
      <a:lvl2pPr marL="600075" indent="-257175" algn="l" defTabSz="685800" rtl="0" eaLnBrk="1" latinLnBrk="0" hangingPunct="1">
        <a:spcBef>
          <a:spcPct val="20000"/>
        </a:spcBef>
        <a:buFont typeface="Georgia" panose="02040502050405020303" pitchFamily="18" charset="0"/>
        <a:buChar char="―"/>
        <a:defRPr sz="1200" kern="1200">
          <a:solidFill>
            <a:schemeClr val="tx1"/>
          </a:solidFill>
          <a:latin typeface="+mn-lt"/>
          <a:ea typeface="+mn-ea"/>
          <a:cs typeface="+mn-cs"/>
        </a:defRPr>
      </a:lvl2pPr>
      <a:lvl3pPr marL="900113" indent="-214313" algn="l" defTabSz="685800" rtl="0" eaLnBrk="1" latinLnBrk="0" hangingPunct="1">
        <a:spcBef>
          <a:spcPct val="20000"/>
        </a:spcBef>
        <a:buFont typeface="Wingdings" panose="05000000000000000000" pitchFamily="2" charset="2"/>
        <a:buChar char="§"/>
        <a:defRPr sz="105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spcBef>
          <a:spcPct val="20000"/>
        </a:spcBef>
        <a:buFont typeface="Georgia" panose="02040502050405020303" pitchFamily="18" charset="0"/>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4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4"/>
          </p:nvPr>
        </p:nvSpPr>
        <p:spPr>
          <a:xfrm>
            <a:off x="506136" y="6317473"/>
            <a:ext cx="4631871" cy="206685"/>
          </a:xfrm>
        </p:spPr>
        <p:txBody>
          <a:bodyPr>
            <a:normAutofit/>
          </a:bodyPr>
          <a:lstStyle/>
          <a:p>
            <a:r>
              <a:rPr lang="en-US" sz="1200" dirty="0">
                <a:latin typeface="Garamond" panose="02020404030301010803" pitchFamily="18" charset="0"/>
              </a:rPr>
              <a:t>5 December 2021</a:t>
            </a:r>
            <a:endParaRPr lang="en-AU" sz="1200" dirty="0">
              <a:latin typeface="Garamond" panose="02020404030301010803" pitchFamily="18" charset="0"/>
            </a:endParaRPr>
          </a:p>
        </p:txBody>
      </p:sp>
      <p:sp>
        <p:nvSpPr>
          <p:cNvPr id="3" name="Title 2"/>
          <p:cNvSpPr>
            <a:spLocks noGrp="1"/>
          </p:cNvSpPr>
          <p:nvPr>
            <p:ph type="title"/>
          </p:nvPr>
        </p:nvSpPr>
        <p:spPr>
          <a:xfrm>
            <a:off x="1018887" y="870771"/>
            <a:ext cx="6408000" cy="486000"/>
          </a:xfrm>
        </p:spPr>
        <p:txBody>
          <a:bodyPr>
            <a:normAutofit fontScale="90000"/>
          </a:bodyPr>
          <a:lstStyle/>
          <a:p>
            <a:r>
              <a:rPr lang="en-US" dirty="0">
                <a:latin typeface="Garamond" panose="02020404030301010803" pitchFamily="18" charset="0"/>
              </a:rPr>
              <a:t>Modelling the economic impact of precision medicine on childhood cancer management – a microsimulation approach</a:t>
            </a:r>
            <a:endParaRPr lang="en-AU" dirty="0">
              <a:latin typeface="Garamond" panose="02020404030301010803" pitchFamily="18" charset="0"/>
            </a:endParaRPr>
          </a:p>
        </p:txBody>
      </p:sp>
      <p:sp>
        <p:nvSpPr>
          <p:cNvPr id="9" name="Title 2"/>
          <p:cNvSpPr txBox="1">
            <a:spLocks/>
          </p:cNvSpPr>
          <p:nvPr/>
        </p:nvSpPr>
        <p:spPr>
          <a:xfrm>
            <a:off x="1018887" y="1925098"/>
            <a:ext cx="8238239" cy="486000"/>
          </a:xfrm>
          <a:prstGeom prst="rect">
            <a:avLst/>
          </a:prstGeom>
        </p:spPr>
        <p:txBody>
          <a:bodyPr vert="horz" lIns="0" tIns="0" rIns="0" bIns="0" rtlCol="0" anchor="t" anchorCtr="0">
            <a:no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just">
              <a:spcAft>
                <a:spcPts val="800"/>
              </a:spcAft>
            </a:pPr>
            <a:r>
              <a:rPr lang="en-AU" sz="1800" dirty="0">
                <a:effectLst/>
                <a:latin typeface="Garamond" panose="02020404030301010803" pitchFamily="18" charset="0"/>
                <a:ea typeface="Calibri" panose="020F0502020204030204" pitchFamily="34" charset="0"/>
                <a:cs typeface="Times New Roman" panose="02020603050405020304" pitchFamily="18" charset="0"/>
              </a:rPr>
              <a:t>Owen Tan</a:t>
            </a:r>
            <a:r>
              <a:rPr lang="en-AU" sz="1800" baseline="30000" dirty="0">
                <a:effectLst/>
                <a:latin typeface="Garamond" panose="02020404030301010803" pitchFamily="18" charset="0"/>
                <a:ea typeface="Calibri" panose="020F0502020204030204" pitchFamily="34" charset="0"/>
                <a:cs typeface="Times New Roman" panose="02020603050405020304" pitchFamily="18" charset="0"/>
              </a:rPr>
              <a:t>1</a:t>
            </a:r>
            <a:r>
              <a:rPr lang="en-AU" sz="1800" dirty="0">
                <a:effectLst/>
                <a:latin typeface="Garamond" panose="02020404030301010803" pitchFamily="18" charset="0"/>
                <a:ea typeface="Calibri" panose="020F0502020204030204" pitchFamily="34" charset="0"/>
                <a:cs typeface="Times New Roman" panose="02020603050405020304" pitchFamily="18" charset="0"/>
              </a:rPr>
              <a:t>, Deborah Schofield</a:t>
            </a:r>
            <a:r>
              <a:rPr lang="en-AU" sz="1800" baseline="30000" dirty="0">
                <a:effectLst/>
                <a:latin typeface="Garamond" panose="02020404030301010803" pitchFamily="18" charset="0"/>
                <a:ea typeface="Calibri" panose="020F0502020204030204" pitchFamily="34" charset="0"/>
                <a:cs typeface="Times New Roman" panose="02020603050405020304" pitchFamily="18" charset="0"/>
              </a:rPr>
              <a:t>1</a:t>
            </a:r>
            <a:r>
              <a:rPr lang="en-AU" sz="1800" dirty="0">
                <a:effectLst/>
                <a:latin typeface="Garamond" panose="02020404030301010803" pitchFamily="18" charset="0"/>
                <a:ea typeface="Calibri" panose="020F0502020204030204" pitchFamily="34" charset="0"/>
                <a:cs typeface="Times New Roman" panose="02020603050405020304" pitchFamily="18" charset="0"/>
              </a:rPr>
              <a:t>, Rupendra Shrestha</a:t>
            </a:r>
            <a:r>
              <a:rPr lang="en-AU" sz="1800" baseline="30000" dirty="0">
                <a:effectLst/>
                <a:latin typeface="Garamond" panose="02020404030301010803" pitchFamily="18" charset="0"/>
                <a:ea typeface="Calibri" panose="020F0502020204030204" pitchFamily="34" charset="0"/>
                <a:cs typeface="Times New Roman" panose="02020603050405020304" pitchFamily="18" charset="0"/>
              </a:rPr>
              <a:t>1</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AU" sz="1400" baseline="30000" dirty="0">
                <a:effectLst/>
                <a:latin typeface="Garamond" panose="02020404030301010803" pitchFamily="18" charset="0"/>
                <a:ea typeface="Calibri" panose="020F0502020204030204" pitchFamily="34" charset="0"/>
                <a:cs typeface="Times New Roman" panose="02020603050405020304" pitchFamily="18" charset="0"/>
              </a:rPr>
              <a:t>1</a:t>
            </a:r>
            <a:r>
              <a:rPr lang="en-AU" sz="1400" dirty="0">
                <a:effectLst/>
                <a:latin typeface="Garamond" panose="02020404030301010803" pitchFamily="18" charset="0"/>
                <a:ea typeface="Calibri" panose="020F0502020204030204" pitchFamily="34" charset="0"/>
                <a:cs typeface="Times New Roman" panose="02020603050405020304" pitchFamily="18" charset="0"/>
              </a:rPr>
              <a:t>GenIMPACT: Centre for Economic Impacts of Genomic Medicine, Macquarie Business School, Macquarie University, Australia.</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u="sng" dirty="0">
                <a:latin typeface="Garamond" panose="02020404030301010803" pitchFamily="18" charset="0"/>
              </a:rPr>
              <a:t>Presenting at: </a:t>
            </a:r>
          </a:p>
          <a:p>
            <a:endParaRPr lang="en-US" sz="1600" b="0" dirty="0">
              <a:latin typeface="Garamond" panose="02020404030301010803" pitchFamily="18" charset="0"/>
            </a:endParaRPr>
          </a:p>
          <a:p>
            <a:endParaRPr lang="en-US" sz="1050" u="sng" dirty="0">
              <a:latin typeface="Garamond" panose="02020404030301010803" pitchFamily="18" charset="0"/>
            </a:endParaRPr>
          </a:p>
        </p:txBody>
      </p:sp>
      <p:pic>
        <p:nvPicPr>
          <p:cNvPr id="5" name="Picture 4">
            <a:extLst>
              <a:ext uri="{FF2B5EF4-FFF2-40B4-BE49-F238E27FC236}">
                <a16:creationId xmlns:a16="http://schemas.microsoft.com/office/drawing/2014/main" id="{1EC19CDC-B1E8-4A4B-B6A9-E9E5CA4A9D82}"/>
              </a:ext>
            </a:extLst>
          </p:cNvPr>
          <p:cNvPicPr>
            <a:picLocks noChangeAspect="1"/>
          </p:cNvPicPr>
          <p:nvPr/>
        </p:nvPicPr>
        <p:blipFill rotWithShape="1">
          <a:blip r:embed="rId3"/>
          <a:srcRect l="58672"/>
          <a:stretch/>
        </p:blipFill>
        <p:spPr>
          <a:xfrm>
            <a:off x="1018887" y="3238233"/>
            <a:ext cx="2369780" cy="1381125"/>
          </a:xfrm>
          <a:prstGeom prst="rect">
            <a:avLst/>
          </a:prstGeom>
        </p:spPr>
      </p:pic>
    </p:spTree>
    <p:extLst>
      <p:ext uri="{BB962C8B-B14F-4D97-AF65-F5344CB8AC3E}">
        <p14:creationId xmlns:p14="http://schemas.microsoft.com/office/powerpoint/2010/main" val="819476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4363-8842-4C96-84B8-382D4AF5E101}"/>
              </a:ext>
            </a:extLst>
          </p:cNvPr>
          <p:cNvSpPr>
            <a:spLocks noGrp="1"/>
          </p:cNvSpPr>
          <p:nvPr>
            <p:ph type="title"/>
          </p:nvPr>
        </p:nvSpPr>
        <p:spPr/>
        <p:txBody>
          <a:bodyPr/>
          <a:lstStyle/>
          <a:p>
            <a:r>
              <a:rPr lang="en-US" dirty="0">
                <a:solidFill>
                  <a:schemeClr val="tx1"/>
                </a:solidFill>
                <a:latin typeface="Garamond" panose="02020404030301010803" pitchFamily="18" charset="0"/>
              </a:rPr>
              <a:t>Sample characteristics	</a:t>
            </a:r>
            <a:endParaRPr lang="en-AU" dirty="0">
              <a:solidFill>
                <a:schemeClr val="tx1"/>
              </a:solidFill>
              <a:latin typeface="Garamond" panose="02020404030301010803" pitchFamily="18" charset="0"/>
            </a:endParaRPr>
          </a:p>
        </p:txBody>
      </p:sp>
      <p:graphicFrame>
        <p:nvGraphicFramePr>
          <p:cNvPr id="5" name="Table 4">
            <a:extLst>
              <a:ext uri="{FF2B5EF4-FFF2-40B4-BE49-F238E27FC236}">
                <a16:creationId xmlns:a16="http://schemas.microsoft.com/office/drawing/2014/main" id="{42720A92-4080-45DB-8A29-45F8D65C2DE1}"/>
              </a:ext>
            </a:extLst>
          </p:cNvPr>
          <p:cNvGraphicFramePr>
            <a:graphicFrameLocks noGrp="1"/>
          </p:cNvGraphicFramePr>
          <p:nvPr>
            <p:extLst>
              <p:ext uri="{D42A27DB-BD31-4B8C-83A1-F6EECF244321}">
                <p14:modId xmlns:p14="http://schemas.microsoft.com/office/powerpoint/2010/main" val="1142131194"/>
              </p:ext>
            </p:extLst>
          </p:nvPr>
        </p:nvGraphicFramePr>
        <p:xfrm>
          <a:off x="3310760" y="1587062"/>
          <a:ext cx="5096950" cy="4901451"/>
        </p:xfrm>
        <a:graphic>
          <a:graphicData uri="http://schemas.openxmlformats.org/drawingml/2006/table">
            <a:tbl>
              <a:tblPr firstRow="1" firstCol="1" bandRow="1"/>
              <a:tblGrid>
                <a:gridCol w="4282773">
                  <a:extLst>
                    <a:ext uri="{9D8B030D-6E8A-4147-A177-3AD203B41FA5}">
                      <a16:colId xmlns:a16="http://schemas.microsoft.com/office/drawing/2014/main" val="3484158357"/>
                    </a:ext>
                  </a:extLst>
                </a:gridCol>
                <a:gridCol w="814177">
                  <a:extLst>
                    <a:ext uri="{9D8B030D-6E8A-4147-A177-3AD203B41FA5}">
                      <a16:colId xmlns:a16="http://schemas.microsoft.com/office/drawing/2014/main" val="1891605717"/>
                    </a:ext>
                  </a:extLst>
                </a:gridCol>
              </a:tblGrid>
              <a:tr h="165606">
                <a:tc>
                  <a:txBody>
                    <a:bodyPr/>
                    <a:lstStyle/>
                    <a:p>
                      <a:pPr>
                        <a:lnSpc>
                          <a:spcPct val="107000"/>
                        </a:lnSpc>
                      </a:pPr>
                      <a:endParaRPr lang="en-AU" sz="1600">
                        <a:effectLst/>
                        <a:latin typeface="Calibri" panose="020F0502020204030204" pitchFamily="34" charset="0"/>
                        <a:cs typeface="Times New Roman" panose="02020603050405020304" pitchFamily="18" charset="0"/>
                      </a:endParaRPr>
                    </a:p>
                  </a:txBody>
                  <a:tcPr marL="48320" marR="48320" marT="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1600" b="1">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361835"/>
                  </a:ext>
                </a:extLst>
              </a:tr>
              <a:tr h="158406">
                <a:tc>
                  <a:txBody>
                    <a:bodyPr/>
                    <a:lstStyle/>
                    <a:p>
                      <a:pPr>
                        <a:lnSpc>
                          <a:spcPct val="107000"/>
                        </a:lnSpc>
                        <a:spcAft>
                          <a:spcPts val="800"/>
                        </a:spcAft>
                      </a:pPr>
                      <a:r>
                        <a:rPr lang="en-US" sz="1600" b="1">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Sex</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nSpc>
                          <a:spcPct val="107000"/>
                        </a:lnSpc>
                      </a:pPr>
                      <a:endParaRPr lang="en-AU" sz="1600">
                        <a:effectLst/>
                        <a:latin typeface="Calibri" panose="020F0502020204030204" pitchFamily="34" charset="0"/>
                        <a:cs typeface="Times New Roman" panose="02020603050405020304" pitchFamily="18" charset="0"/>
                      </a:endParaRPr>
                    </a:p>
                  </a:txBody>
                  <a:tcPr marL="48320" marR="48320" marT="0" marB="0">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98423090"/>
                  </a:ext>
                </a:extLst>
              </a:tr>
              <a:tr h="151204">
                <a:tc>
                  <a:txBody>
                    <a:bodyPr/>
                    <a:lstStyle/>
                    <a:p>
                      <a:pPr>
                        <a:lnSpc>
                          <a:spcPct val="107000"/>
                        </a:lnSpc>
                        <a:spcAft>
                          <a:spcPts val="800"/>
                        </a:spcAft>
                      </a:pPr>
                      <a:r>
                        <a:rPr lang="en-US" sz="16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Male</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07000"/>
                        </a:lnSpc>
                        <a:spcAft>
                          <a:spcPts val="800"/>
                        </a:spcAft>
                      </a:pPr>
                      <a:r>
                        <a:rPr lang="en-US" sz="16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54.95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260380789"/>
                  </a:ext>
                </a:extLst>
              </a:tr>
              <a:tr h="151204">
                <a:tc>
                  <a:txBody>
                    <a:bodyPr/>
                    <a:lstStyle/>
                    <a:p>
                      <a:pPr>
                        <a:lnSpc>
                          <a:spcPct val="107000"/>
                        </a:lnSpc>
                        <a:spcAft>
                          <a:spcPts val="800"/>
                        </a:spcAft>
                      </a:pPr>
                      <a:r>
                        <a:rPr lang="en-US" sz="16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Female</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07000"/>
                        </a:lnSpc>
                        <a:spcAft>
                          <a:spcPts val="800"/>
                        </a:spcAft>
                      </a:pPr>
                      <a:r>
                        <a:rPr lang="en-US" sz="16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45.05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792583299"/>
                  </a:ext>
                </a:extLst>
              </a:tr>
              <a:tr h="151204">
                <a:tc>
                  <a:txBody>
                    <a:bodyPr/>
                    <a:lstStyle/>
                    <a:p>
                      <a:pPr>
                        <a:lnSpc>
                          <a:spcPct val="107000"/>
                        </a:lnSpc>
                        <a:spcAft>
                          <a:spcPts val="800"/>
                        </a:spcAft>
                      </a:pPr>
                      <a:r>
                        <a:rPr lang="en-US" sz="1600" b="1">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Age at diagnosis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endParaRPr lang="en-AU"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06575936"/>
                  </a:ext>
                </a:extLst>
              </a:tr>
              <a:tr h="151204">
                <a:tc>
                  <a:txBody>
                    <a:bodyPr/>
                    <a:lstStyle/>
                    <a:p>
                      <a:pPr>
                        <a:lnSpc>
                          <a:spcPct val="107000"/>
                        </a:lnSpc>
                        <a:spcAft>
                          <a:spcPts val="800"/>
                        </a:spcAft>
                      </a:pPr>
                      <a:r>
                        <a:rPr lang="en-US" sz="16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07000"/>
                        </a:lnSpc>
                        <a:spcAft>
                          <a:spcPts val="800"/>
                        </a:spcAft>
                      </a:pPr>
                      <a:r>
                        <a:rPr lang="en-AU" sz="1600"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40.93</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a:noFill/>
                    </a:lnB>
                  </a:tcPr>
                </a:tc>
                <a:extLst>
                  <a:ext uri="{0D108BD9-81ED-4DB2-BD59-A6C34878D82A}">
                    <a16:rowId xmlns:a16="http://schemas.microsoft.com/office/drawing/2014/main" val="2985138649"/>
                  </a:ext>
                </a:extLst>
              </a:tr>
              <a:tr h="151204">
                <a:tc>
                  <a:txBody>
                    <a:bodyPr/>
                    <a:lstStyle/>
                    <a:p>
                      <a:pPr>
                        <a:lnSpc>
                          <a:spcPct val="107000"/>
                        </a:lnSpc>
                        <a:spcAft>
                          <a:spcPts val="800"/>
                        </a:spcAft>
                      </a:pPr>
                      <a:r>
                        <a:rPr lang="en-US" sz="16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5-9</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07000"/>
                        </a:lnSpc>
                        <a:spcAft>
                          <a:spcPts val="800"/>
                        </a:spcAft>
                      </a:pPr>
                      <a:r>
                        <a:rPr lang="en-AU" sz="16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20.6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088022572"/>
                  </a:ext>
                </a:extLst>
              </a:tr>
              <a:tr h="151204">
                <a:tc>
                  <a:txBody>
                    <a:bodyPr/>
                    <a:lstStyle/>
                    <a:p>
                      <a:pPr>
                        <a:lnSpc>
                          <a:spcPct val="107000"/>
                        </a:lnSpc>
                        <a:spcAft>
                          <a:spcPts val="800"/>
                        </a:spcAft>
                      </a:pPr>
                      <a:r>
                        <a:rPr lang="en-US" sz="16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10-14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07000"/>
                        </a:lnSpc>
                        <a:spcAft>
                          <a:spcPts val="800"/>
                        </a:spcAft>
                      </a:pPr>
                      <a:r>
                        <a:rPr lang="en-AU" sz="16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20.05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981172824"/>
                  </a:ext>
                </a:extLst>
              </a:tr>
              <a:tr h="151204">
                <a:tc>
                  <a:txBody>
                    <a:bodyPr/>
                    <a:lstStyle/>
                    <a:p>
                      <a:pPr>
                        <a:lnSpc>
                          <a:spcPct val="107000"/>
                        </a:lnSpc>
                        <a:spcAft>
                          <a:spcPts val="800"/>
                        </a:spcAft>
                      </a:pPr>
                      <a:r>
                        <a:rPr lang="en-US" sz="16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15-17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07000"/>
                        </a:lnSpc>
                        <a:spcAft>
                          <a:spcPts val="800"/>
                        </a:spcAft>
                      </a:pPr>
                      <a:r>
                        <a:rPr lang="en-AU" sz="16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18.41</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627589130"/>
                  </a:ext>
                </a:extLst>
              </a:tr>
              <a:tr h="151204">
                <a:tc>
                  <a:txBody>
                    <a:bodyPr/>
                    <a:lstStyle/>
                    <a:p>
                      <a:pPr>
                        <a:lnSpc>
                          <a:spcPct val="107000"/>
                        </a:lnSpc>
                        <a:spcAft>
                          <a:spcPts val="800"/>
                        </a:spcAft>
                      </a:pPr>
                      <a:r>
                        <a:rPr lang="en-US" sz="1600" b="1">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Cancer types</a:t>
                      </a:r>
                      <a:r>
                        <a:rPr lang="en-US" sz="1600" b="1" baseline="300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AU" sz="1600">
                        <a:effectLst/>
                        <a:latin typeface="Calibri" panose="020F0502020204030204" pitchFamily="34" charset="0"/>
                        <a:cs typeface="Times New Roman" panose="02020603050405020304" pitchFamily="18" charset="0"/>
                      </a:endParaRPr>
                    </a:p>
                  </a:txBody>
                  <a:tcPr marL="48320" marR="48320" marT="0"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004071275"/>
                  </a:ext>
                </a:extLst>
              </a:tr>
              <a:tr h="151204">
                <a:tc>
                  <a:txBody>
                    <a:bodyPr/>
                    <a:lstStyle/>
                    <a:p>
                      <a:pPr>
                        <a:lnSpc>
                          <a:spcPct val="107000"/>
                        </a:lnSpc>
                        <a:spcAft>
                          <a:spcPts val="800"/>
                        </a:spcAft>
                      </a:pPr>
                      <a:r>
                        <a:rPr lang="en-AU" sz="16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Acute lymphoblastic leukaemia</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07000"/>
                        </a:lnSpc>
                        <a:spcAft>
                          <a:spcPts val="800"/>
                        </a:spcAft>
                      </a:pPr>
                      <a:r>
                        <a:rPr lang="en-AU" sz="16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14.01</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47461145"/>
                  </a:ext>
                </a:extLst>
              </a:tr>
              <a:tr h="151204">
                <a:tc>
                  <a:txBody>
                    <a:bodyPr/>
                    <a:lstStyle/>
                    <a:p>
                      <a:pPr>
                        <a:lnSpc>
                          <a:spcPct val="107000"/>
                        </a:lnSpc>
                        <a:spcAft>
                          <a:spcPts val="800"/>
                        </a:spcAft>
                      </a:pPr>
                      <a:r>
                        <a:rPr lang="en-AU" sz="16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Neuroblastoma</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07000"/>
                        </a:lnSpc>
                        <a:spcAft>
                          <a:spcPts val="800"/>
                        </a:spcAft>
                      </a:pPr>
                      <a:r>
                        <a:rPr lang="en-AU" sz="16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10.99</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32235462"/>
                  </a:ext>
                </a:extLst>
              </a:tr>
              <a:tr h="151204">
                <a:tc>
                  <a:txBody>
                    <a:bodyPr/>
                    <a:lstStyle/>
                    <a:p>
                      <a:pPr>
                        <a:lnSpc>
                          <a:spcPct val="107000"/>
                        </a:lnSpc>
                        <a:spcAft>
                          <a:spcPts val="800"/>
                        </a:spcAft>
                      </a:pPr>
                      <a:r>
                        <a:rPr lang="en-AU" sz="16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Glioma</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07000"/>
                        </a:lnSpc>
                        <a:spcAft>
                          <a:spcPts val="800"/>
                        </a:spcAft>
                      </a:pPr>
                      <a:r>
                        <a:rPr lang="en-AU" sz="16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8.79</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383468268"/>
                  </a:ext>
                </a:extLst>
              </a:tr>
              <a:tr h="290843">
                <a:tc>
                  <a:txBody>
                    <a:bodyPr/>
                    <a:lstStyle/>
                    <a:p>
                      <a:pPr>
                        <a:lnSpc>
                          <a:spcPct val="107000"/>
                        </a:lnSpc>
                        <a:spcAft>
                          <a:spcPts val="800"/>
                        </a:spcAft>
                      </a:pPr>
                      <a:r>
                        <a:rPr lang="en-AU" sz="16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Precursor B-cell lymphoblastic leukaemia</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07000"/>
                        </a:lnSpc>
                        <a:spcAft>
                          <a:spcPts val="800"/>
                        </a:spcAft>
                      </a:pPr>
                      <a:r>
                        <a:rPr lang="en-AU" sz="16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7.69</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623972921"/>
                  </a:ext>
                </a:extLst>
              </a:tr>
              <a:tr h="151204">
                <a:tc>
                  <a:txBody>
                    <a:bodyPr/>
                    <a:lstStyle/>
                    <a:p>
                      <a:pPr>
                        <a:lnSpc>
                          <a:spcPct val="107000"/>
                        </a:lnSpc>
                        <a:spcAft>
                          <a:spcPts val="800"/>
                        </a:spcAft>
                      </a:pPr>
                      <a:r>
                        <a:rPr lang="en-AU" sz="16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Medulloblastoma NOS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07000"/>
                        </a:lnSpc>
                        <a:spcAft>
                          <a:spcPts val="800"/>
                        </a:spcAft>
                      </a:pPr>
                      <a:r>
                        <a:rPr lang="en-AU" sz="16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6.32</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681659174"/>
                  </a:ext>
                </a:extLst>
              </a:tr>
              <a:tr h="151204">
                <a:tc>
                  <a:txBody>
                    <a:bodyPr/>
                    <a:lstStyle/>
                    <a:p>
                      <a:pPr>
                        <a:lnSpc>
                          <a:spcPct val="107000"/>
                        </a:lnSpc>
                        <a:spcAft>
                          <a:spcPts val="800"/>
                        </a:spcAft>
                      </a:pPr>
                      <a:r>
                        <a:rPr lang="en-AU" sz="16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Ewing sarcoma</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07000"/>
                        </a:lnSpc>
                        <a:spcAft>
                          <a:spcPts val="800"/>
                        </a:spcAft>
                      </a:pPr>
                      <a:r>
                        <a:rPr lang="en-AU" sz="16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6.04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98188333"/>
                  </a:ext>
                </a:extLst>
              </a:tr>
              <a:tr h="151204">
                <a:tc>
                  <a:txBody>
                    <a:bodyPr/>
                    <a:lstStyle/>
                    <a:p>
                      <a:pPr>
                        <a:lnSpc>
                          <a:spcPct val="107000"/>
                        </a:lnSpc>
                        <a:spcAft>
                          <a:spcPts val="800"/>
                        </a:spcAft>
                      </a:pPr>
                      <a:r>
                        <a:rPr lang="en-AU" sz="16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Glioblastoma NOS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07000"/>
                        </a:lnSpc>
                        <a:spcAft>
                          <a:spcPts val="800"/>
                        </a:spcAft>
                      </a:pPr>
                      <a:r>
                        <a:rPr lang="en-AU" sz="16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6.04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220671568"/>
                  </a:ext>
                </a:extLst>
              </a:tr>
              <a:tr h="151204">
                <a:tc>
                  <a:txBody>
                    <a:bodyPr/>
                    <a:lstStyle/>
                    <a:p>
                      <a:pPr>
                        <a:lnSpc>
                          <a:spcPct val="107000"/>
                        </a:lnSpc>
                        <a:spcAft>
                          <a:spcPts val="800"/>
                        </a:spcAft>
                      </a:pPr>
                      <a:r>
                        <a:rPr lang="en-AU" sz="1600"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All other cancer types**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AU" sz="1600"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40.12</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20" marR="48320" marT="0"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3761495"/>
                  </a:ext>
                </a:extLst>
              </a:tr>
            </a:tbl>
          </a:graphicData>
        </a:graphic>
      </p:graphicFrame>
    </p:spTree>
    <p:extLst>
      <p:ext uri="{BB962C8B-B14F-4D97-AF65-F5344CB8AC3E}">
        <p14:creationId xmlns:p14="http://schemas.microsoft.com/office/powerpoint/2010/main" val="897534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F3D9CB-57E0-4A58-89C8-A49AAA3E0E7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64335" y="1567345"/>
            <a:ext cx="8863330" cy="4012565"/>
          </a:xfrm>
          <a:prstGeom prst="rect">
            <a:avLst/>
          </a:prstGeom>
          <a:noFill/>
          <a:ln>
            <a:noFill/>
          </a:ln>
        </p:spPr>
      </p:pic>
      <p:sp>
        <p:nvSpPr>
          <p:cNvPr id="7" name="Rectangle 6">
            <a:extLst>
              <a:ext uri="{FF2B5EF4-FFF2-40B4-BE49-F238E27FC236}">
                <a16:creationId xmlns:a16="http://schemas.microsoft.com/office/drawing/2014/main" id="{100D32AD-8108-4EE7-8025-3130A0209C82}"/>
              </a:ext>
            </a:extLst>
          </p:cNvPr>
          <p:cNvSpPr/>
          <p:nvPr/>
        </p:nvSpPr>
        <p:spPr>
          <a:xfrm>
            <a:off x="1664335" y="162976"/>
            <a:ext cx="7207522" cy="1200329"/>
          </a:xfrm>
          <a:prstGeom prst="rect">
            <a:avLst/>
          </a:prstGeom>
        </p:spPr>
        <p:txBody>
          <a:bodyPr wrap="square">
            <a:spAutoFit/>
          </a:bodyPr>
          <a:lstStyle/>
          <a:p>
            <a:r>
              <a:rPr lang="en-AU" dirty="0">
                <a:solidFill>
                  <a:srgbClr val="000000"/>
                </a:solidFill>
                <a:latin typeface="Garamond" panose="02020404030301010803" pitchFamily="18" charset="0"/>
                <a:ea typeface="Calibri" panose="020F0502020204030204" pitchFamily="34" charset="0"/>
                <a:cs typeface="Times New Roman" panose="02020603050405020304" pitchFamily="18" charset="0"/>
              </a:rPr>
              <a:t>Heat map shows frequency of mutations (normalised and represented as Z-scores) in each gene in (A) reference population, i.e. Foundation Medicine dataset, and (B) model base population simulation output. Pearson correlation coefficients=0.73, p&lt;0.01. </a:t>
            </a:r>
            <a:endParaRPr lang="en-AU" dirty="0"/>
          </a:p>
        </p:txBody>
      </p:sp>
      <p:sp>
        <p:nvSpPr>
          <p:cNvPr id="2" name="TextBox 1">
            <a:extLst>
              <a:ext uri="{FF2B5EF4-FFF2-40B4-BE49-F238E27FC236}">
                <a16:creationId xmlns:a16="http://schemas.microsoft.com/office/drawing/2014/main" id="{C1237D60-80E4-4C12-BABF-088806488957}"/>
              </a:ext>
            </a:extLst>
          </p:cNvPr>
          <p:cNvSpPr txBox="1"/>
          <p:nvPr/>
        </p:nvSpPr>
        <p:spPr>
          <a:xfrm>
            <a:off x="2869325" y="5599283"/>
            <a:ext cx="685059" cy="369332"/>
          </a:xfrm>
          <a:prstGeom prst="rect">
            <a:avLst/>
          </a:prstGeom>
          <a:noFill/>
        </p:spPr>
        <p:txBody>
          <a:bodyPr wrap="none" rtlCol="0">
            <a:spAutoFit/>
          </a:bodyPr>
          <a:lstStyle/>
          <a:p>
            <a:r>
              <a:rPr lang="en-US" dirty="0">
                <a:latin typeface="Garamond" panose="02020404030301010803" pitchFamily="18" charset="0"/>
              </a:rPr>
              <a:t>genes</a:t>
            </a:r>
            <a:endParaRPr lang="en-AU" dirty="0">
              <a:latin typeface="Garamond" panose="02020404030301010803" pitchFamily="18" charset="0"/>
            </a:endParaRPr>
          </a:p>
        </p:txBody>
      </p:sp>
      <p:sp>
        <p:nvSpPr>
          <p:cNvPr id="5" name="TextBox 4">
            <a:extLst>
              <a:ext uri="{FF2B5EF4-FFF2-40B4-BE49-F238E27FC236}">
                <a16:creationId xmlns:a16="http://schemas.microsoft.com/office/drawing/2014/main" id="{42A625EA-C7F2-4D6D-8D3A-89BC4ACBC4FC}"/>
              </a:ext>
            </a:extLst>
          </p:cNvPr>
          <p:cNvSpPr txBox="1"/>
          <p:nvPr/>
        </p:nvSpPr>
        <p:spPr>
          <a:xfrm>
            <a:off x="8318939" y="5579909"/>
            <a:ext cx="685059" cy="369332"/>
          </a:xfrm>
          <a:prstGeom prst="rect">
            <a:avLst/>
          </a:prstGeom>
          <a:noFill/>
        </p:spPr>
        <p:txBody>
          <a:bodyPr wrap="none" rtlCol="0">
            <a:spAutoFit/>
          </a:bodyPr>
          <a:lstStyle/>
          <a:p>
            <a:r>
              <a:rPr lang="en-US" dirty="0">
                <a:latin typeface="Garamond" panose="02020404030301010803" pitchFamily="18" charset="0"/>
              </a:rPr>
              <a:t>genes</a:t>
            </a:r>
            <a:endParaRPr lang="en-AU" dirty="0">
              <a:latin typeface="Garamond" panose="02020404030301010803" pitchFamily="18" charset="0"/>
            </a:endParaRPr>
          </a:p>
        </p:txBody>
      </p:sp>
      <p:sp>
        <p:nvSpPr>
          <p:cNvPr id="3" name="TextBox 2">
            <a:extLst>
              <a:ext uri="{FF2B5EF4-FFF2-40B4-BE49-F238E27FC236}">
                <a16:creationId xmlns:a16="http://schemas.microsoft.com/office/drawing/2014/main" id="{571F6DD0-AF7D-47F3-A752-EB67E7E58986}"/>
              </a:ext>
            </a:extLst>
          </p:cNvPr>
          <p:cNvSpPr txBox="1"/>
          <p:nvPr/>
        </p:nvSpPr>
        <p:spPr>
          <a:xfrm>
            <a:off x="2259725" y="1567344"/>
            <a:ext cx="2096087" cy="369332"/>
          </a:xfrm>
          <a:prstGeom prst="rect">
            <a:avLst/>
          </a:prstGeom>
          <a:noFill/>
        </p:spPr>
        <p:txBody>
          <a:bodyPr wrap="none" rtlCol="0">
            <a:spAutoFit/>
          </a:bodyPr>
          <a:lstStyle/>
          <a:p>
            <a:r>
              <a:rPr lang="en-US" dirty="0">
                <a:latin typeface="Garamond" panose="02020404030301010803" pitchFamily="18" charset="0"/>
              </a:rPr>
              <a:t>Reference population</a:t>
            </a:r>
            <a:endParaRPr lang="en-AU" dirty="0">
              <a:latin typeface="Garamond" panose="02020404030301010803" pitchFamily="18" charset="0"/>
            </a:endParaRPr>
          </a:p>
        </p:txBody>
      </p:sp>
      <p:sp>
        <p:nvSpPr>
          <p:cNvPr id="8" name="TextBox 7">
            <a:extLst>
              <a:ext uri="{FF2B5EF4-FFF2-40B4-BE49-F238E27FC236}">
                <a16:creationId xmlns:a16="http://schemas.microsoft.com/office/drawing/2014/main" id="{CE638ED9-94AD-4913-AFD3-B3836A0CC987}"/>
              </a:ext>
            </a:extLst>
          </p:cNvPr>
          <p:cNvSpPr txBox="1"/>
          <p:nvPr/>
        </p:nvSpPr>
        <p:spPr>
          <a:xfrm>
            <a:off x="7688317" y="1567344"/>
            <a:ext cx="1782860" cy="369332"/>
          </a:xfrm>
          <a:prstGeom prst="rect">
            <a:avLst/>
          </a:prstGeom>
          <a:noFill/>
        </p:spPr>
        <p:txBody>
          <a:bodyPr wrap="none" rtlCol="0">
            <a:spAutoFit/>
          </a:bodyPr>
          <a:lstStyle/>
          <a:p>
            <a:r>
              <a:rPr lang="en-US" dirty="0">
                <a:latin typeface="Garamond" panose="02020404030301010803" pitchFamily="18" charset="0"/>
              </a:rPr>
              <a:t>Model population</a:t>
            </a:r>
            <a:endParaRPr lang="en-AU" dirty="0">
              <a:latin typeface="Garamond" panose="02020404030301010803" pitchFamily="18" charset="0"/>
            </a:endParaRPr>
          </a:p>
        </p:txBody>
      </p:sp>
    </p:spTree>
    <p:extLst>
      <p:ext uri="{BB962C8B-B14F-4D97-AF65-F5344CB8AC3E}">
        <p14:creationId xmlns:p14="http://schemas.microsoft.com/office/powerpoint/2010/main" val="3059052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2CBB-C702-4B24-B062-A9C36B2FC16C}"/>
              </a:ext>
            </a:extLst>
          </p:cNvPr>
          <p:cNvSpPr>
            <a:spLocks noGrp="1"/>
          </p:cNvSpPr>
          <p:nvPr>
            <p:ph type="title"/>
          </p:nvPr>
        </p:nvSpPr>
        <p:spPr/>
        <p:txBody>
          <a:bodyPr>
            <a:normAutofit fontScale="90000"/>
          </a:bodyPr>
          <a:lstStyle/>
          <a:p>
            <a:r>
              <a:rPr lang="en-US" dirty="0">
                <a:solidFill>
                  <a:sysClr val="windowText" lastClr="000000"/>
                </a:solidFill>
                <a:latin typeface="Garamond" panose="02020404030301010803" pitchFamily="18" charset="0"/>
              </a:rPr>
              <a:t>Average annual costs of running the precision medicine program—AU$12,253 per person</a:t>
            </a:r>
            <a:endParaRPr lang="en-AU" dirty="0">
              <a:solidFill>
                <a:sysClr val="windowText" lastClr="000000"/>
              </a:solidFill>
              <a:latin typeface="Garamond" panose="02020404030301010803" pitchFamily="18" charset="0"/>
            </a:endParaRPr>
          </a:p>
        </p:txBody>
      </p:sp>
      <p:sp>
        <p:nvSpPr>
          <p:cNvPr id="6" name="Rectangle 5">
            <a:extLst>
              <a:ext uri="{FF2B5EF4-FFF2-40B4-BE49-F238E27FC236}">
                <a16:creationId xmlns:a16="http://schemas.microsoft.com/office/drawing/2014/main" id="{5566C256-52AF-4ED2-94D0-7A84233A0BB5}"/>
              </a:ext>
            </a:extLst>
          </p:cNvPr>
          <p:cNvSpPr/>
          <p:nvPr/>
        </p:nvSpPr>
        <p:spPr>
          <a:xfrm>
            <a:off x="4033737" y="1546699"/>
            <a:ext cx="4202349" cy="476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Garamond" panose="02020404030301010803" pitchFamily="18" charset="0"/>
            </a:endParaRPr>
          </a:p>
        </p:txBody>
      </p:sp>
      <p:sp>
        <p:nvSpPr>
          <p:cNvPr id="4" name="TextBox 3">
            <a:extLst>
              <a:ext uri="{FF2B5EF4-FFF2-40B4-BE49-F238E27FC236}">
                <a16:creationId xmlns:a16="http://schemas.microsoft.com/office/drawing/2014/main" id="{50759F24-E9DE-4FFC-A334-8C5D9293253A}"/>
              </a:ext>
            </a:extLst>
          </p:cNvPr>
          <p:cNvSpPr txBox="1"/>
          <p:nvPr/>
        </p:nvSpPr>
        <p:spPr>
          <a:xfrm>
            <a:off x="951771" y="1546698"/>
            <a:ext cx="10009740" cy="2308324"/>
          </a:xfrm>
          <a:prstGeom prst="rect">
            <a:avLst/>
          </a:prstGeom>
          <a:noFill/>
        </p:spPr>
        <p:txBody>
          <a:bodyPr wrap="square" rtlCol="0">
            <a:spAutoFit/>
          </a:bodyPr>
          <a:lstStyle/>
          <a:p>
            <a:pPr marL="285750" indent="-285750">
              <a:buFont typeface="Arial" panose="020B0604020202020204" pitchFamily="34" charset="0"/>
              <a:buChar char="•"/>
            </a:pPr>
            <a:r>
              <a:rPr lang="en-AU" dirty="0">
                <a:solidFill>
                  <a:srgbClr val="000000"/>
                </a:solidFill>
                <a:latin typeface="Garamond" panose="02020404030301010803" pitchFamily="18" charset="0"/>
                <a:ea typeface="Calibri" panose="020F0502020204030204" pitchFamily="34" charset="0"/>
                <a:cs typeface="Times New Roman" panose="02020603050405020304" pitchFamily="18" charset="0"/>
              </a:rPr>
              <a:t>19% of individuals were estimated to be eligible for precision medicine treatment. </a:t>
            </a:r>
          </a:p>
          <a:p>
            <a:pPr marL="285750" indent="-285750">
              <a:buFont typeface="Arial" panose="020B0604020202020204" pitchFamily="34" charset="0"/>
              <a:buChar char="•"/>
            </a:pPr>
            <a:endParaRPr lang="en-AU" dirty="0">
              <a:solidFill>
                <a:srgbClr val="000000"/>
              </a:solidFill>
              <a:latin typeface="Garamond" panose="02020404030301010803"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AU" dirty="0">
                <a:solidFill>
                  <a:srgbClr val="000000"/>
                </a:solidFill>
                <a:latin typeface="Garamond" panose="02020404030301010803" pitchFamily="18" charset="0"/>
                <a:ea typeface="Calibri" panose="020F0502020204030204" pitchFamily="34" charset="0"/>
                <a:cs typeface="Times New Roman" panose="02020603050405020304" pitchFamily="18" charset="0"/>
              </a:rPr>
              <a:t>About 27% of treated patients would have achieved a clinical response to the precision medicine treatment. </a:t>
            </a:r>
          </a:p>
          <a:p>
            <a:pPr marL="285750" indent="-285750">
              <a:buFont typeface="Arial" panose="020B0604020202020204" pitchFamily="34" charset="0"/>
              <a:buChar char="•"/>
            </a:pPr>
            <a:endParaRPr lang="en-AU" dirty="0">
              <a:solidFill>
                <a:srgbClr val="000000"/>
              </a:solidFill>
              <a:latin typeface="Garamond" panose="02020404030301010803"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AU" dirty="0">
                <a:solidFill>
                  <a:srgbClr val="000000"/>
                </a:solidFill>
                <a:latin typeface="Garamond" panose="02020404030301010803" pitchFamily="18" charset="0"/>
                <a:ea typeface="Calibri" panose="020F0502020204030204" pitchFamily="34" charset="0"/>
                <a:cs typeface="Times New Roman" panose="02020603050405020304" pitchFamily="18" charset="0"/>
              </a:rPr>
              <a:t>Overall incremental costs per quality-of-life adjusted life year (QALY) gained was AU$337,155 (CI: AU$106,061-1,548,216)</a:t>
            </a:r>
          </a:p>
          <a:p>
            <a:pPr marL="285750" indent="-285750">
              <a:buFont typeface="Arial" panose="020B0604020202020204" pitchFamily="34" charset="0"/>
              <a:buChar char="•"/>
            </a:pPr>
            <a:endParaRPr lang="en-AU" dirty="0">
              <a:solidFill>
                <a:srgbClr val="000000"/>
              </a:solidFill>
              <a:latin typeface="Garamond" panose="02020404030301010803"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AU" dirty="0">
                <a:solidFill>
                  <a:srgbClr val="000000"/>
                </a:solidFill>
                <a:latin typeface="Garamond" panose="02020404030301010803" pitchFamily="18" charset="0"/>
                <a:ea typeface="Calibri" panose="020F0502020204030204" pitchFamily="34" charset="0"/>
                <a:cs typeface="Times New Roman" panose="02020603050405020304" pitchFamily="18" charset="0"/>
              </a:rPr>
              <a:t>Overall incremental costs per life year (LY) gained was AU$245,562 (CI:</a:t>
            </a:r>
            <a:r>
              <a:rPr lang="en-AU" dirty="0">
                <a:latin typeface="Garamond" panose="02020404030301010803" pitchFamily="18" charset="0"/>
                <a:ea typeface="Calibri" panose="020F0502020204030204" pitchFamily="34" charset="0"/>
                <a:cs typeface="Times New Roman" panose="02020603050405020304" pitchFamily="18" charset="0"/>
              </a:rPr>
              <a:t> AU$87,160-976,972)</a:t>
            </a:r>
            <a:r>
              <a:rPr lang="en-AU" dirty="0">
                <a:solidFill>
                  <a:srgbClr val="000000"/>
                </a:solidFill>
                <a:latin typeface="Garamond" panose="02020404030301010803" pitchFamily="18" charset="0"/>
                <a:ea typeface="Calibri" panose="020F0502020204030204" pitchFamily="34" charset="0"/>
                <a:cs typeface="Times New Roman" panose="02020603050405020304" pitchFamily="18" charset="0"/>
              </a:rPr>
              <a:t>.</a:t>
            </a:r>
            <a:endParaRPr lang="en-AU" dirty="0">
              <a:latin typeface="Garamond" panose="02020404030301010803" pitchFamily="18" charset="0"/>
            </a:endParaRPr>
          </a:p>
        </p:txBody>
      </p:sp>
    </p:spTree>
    <p:extLst>
      <p:ext uri="{BB962C8B-B14F-4D97-AF65-F5344CB8AC3E}">
        <p14:creationId xmlns:p14="http://schemas.microsoft.com/office/powerpoint/2010/main" val="3468363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4B7DD-3CB0-4924-BB5C-345267839FCB}"/>
              </a:ext>
            </a:extLst>
          </p:cNvPr>
          <p:cNvSpPr>
            <a:spLocks noGrp="1"/>
          </p:cNvSpPr>
          <p:nvPr>
            <p:ph type="title"/>
          </p:nvPr>
        </p:nvSpPr>
        <p:spPr/>
        <p:txBody>
          <a:bodyPr/>
          <a:lstStyle/>
          <a:p>
            <a:r>
              <a:rPr lang="en-AU" sz="1800" dirty="0">
                <a:solidFill>
                  <a:srgbClr val="000000"/>
                </a:solidFill>
                <a:latin typeface="Garamond" panose="02020404030301010803" pitchFamily="18" charset="0"/>
                <a:ea typeface="Calibri" panose="020F0502020204030204" pitchFamily="34" charset="0"/>
                <a:cs typeface="Times New Roman" panose="02020603050405020304" pitchFamily="18" charset="0"/>
              </a:rPr>
              <a:t>One-way sensitivity analysis </a:t>
            </a:r>
            <a:endParaRPr lang="en-AU" dirty="0"/>
          </a:p>
        </p:txBody>
      </p:sp>
      <p:graphicFrame>
        <p:nvGraphicFramePr>
          <p:cNvPr id="4" name="Chart 3">
            <a:extLst>
              <a:ext uri="{FF2B5EF4-FFF2-40B4-BE49-F238E27FC236}">
                <a16:creationId xmlns:a16="http://schemas.microsoft.com/office/drawing/2014/main" id="{6D0E7415-89DD-48F4-B85E-90E5CF824F61}"/>
              </a:ext>
            </a:extLst>
          </p:cNvPr>
          <p:cNvGraphicFramePr/>
          <p:nvPr>
            <p:extLst>
              <p:ext uri="{D42A27DB-BD31-4B8C-83A1-F6EECF244321}">
                <p14:modId xmlns:p14="http://schemas.microsoft.com/office/powerpoint/2010/main" val="3574981391"/>
              </p:ext>
            </p:extLst>
          </p:nvPr>
        </p:nvGraphicFramePr>
        <p:xfrm>
          <a:off x="1524000" y="1456267"/>
          <a:ext cx="8920163" cy="4878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8429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7D6B9-1066-434B-B7CE-22D5A5EA77A8}"/>
              </a:ext>
            </a:extLst>
          </p:cNvPr>
          <p:cNvSpPr>
            <a:spLocks noGrp="1"/>
          </p:cNvSpPr>
          <p:nvPr>
            <p:ph type="title"/>
          </p:nvPr>
        </p:nvSpPr>
        <p:spPr/>
        <p:txBody>
          <a:bodyPr>
            <a:noAutofit/>
          </a:bodyPr>
          <a:lstStyle/>
          <a:p>
            <a:r>
              <a:rPr lang="en-US" sz="1800" dirty="0">
                <a:solidFill>
                  <a:schemeClr val="tx1"/>
                </a:solidFill>
                <a:latin typeface="Garamond" panose="02020404030301010803" pitchFamily="18" charset="0"/>
              </a:rPr>
              <a:t>Distribution of incremental costs of intervention and QALY gained from base case and probabilistic sensitivity analysis. ICER </a:t>
            </a:r>
            <a:r>
              <a:rPr lang="en-US" sz="1800" baseline="-25000" dirty="0">
                <a:solidFill>
                  <a:schemeClr val="tx1"/>
                </a:solidFill>
                <a:latin typeface="Garamond" panose="02020404030301010803" pitchFamily="18" charset="0"/>
              </a:rPr>
              <a:t>probabilistic sensitivity</a:t>
            </a:r>
            <a:r>
              <a:rPr lang="en-US" sz="1800" dirty="0">
                <a:solidFill>
                  <a:schemeClr val="tx1"/>
                </a:solidFill>
                <a:latin typeface="Garamond" panose="02020404030301010803" pitchFamily="18" charset="0"/>
              </a:rPr>
              <a:t> = AU$325,327 (CI: AU$99,547-1,419,645)</a:t>
            </a:r>
            <a:endParaRPr lang="en-AU" sz="1800" dirty="0">
              <a:solidFill>
                <a:schemeClr val="tx1"/>
              </a:solidFill>
              <a:latin typeface="Garamond" panose="02020404030301010803" pitchFamily="18" charset="0"/>
            </a:endParaRPr>
          </a:p>
        </p:txBody>
      </p:sp>
      <p:pic>
        <p:nvPicPr>
          <p:cNvPr id="7" name="Picture 6" descr="Chart, scatter chart&#10;&#10;Description automatically generated">
            <a:extLst>
              <a:ext uri="{FF2B5EF4-FFF2-40B4-BE49-F238E27FC236}">
                <a16:creationId xmlns:a16="http://schemas.microsoft.com/office/drawing/2014/main" id="{0C27F860-816B-4A2E-81AC-72A9FE47E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953" y="1506547"/>
            <a:ext cx="6852745" cy="5139558"/>
          </a:xfrm>
          <a:prstGeom prst="rect">
            <a:avLst/>
          </a:prstGeom>
        </p:spPr>
      </p:pic>
    </p:spTree>
    <p:extLst>
      <p:ext uri="{BB962C8B-B14F-4D97-AF65-F5344CB8AC3E}">
        <p14:creationId xmlns:p14="http://schemas.microsoft.com/office/powerpoint/2010/main" val="103721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FA4CB-CFEB-473C-8C9C-53F1FBB2C296}"/>
              </a:ext>
            </a:extLst>
          </p:cNvPr>
          <p:cNvSpPr>
            <a:spLocks noGrp="1"/>
          </p:cNvSpPr>
          <p:nvPr>
            <p:ph type="title"/>
          </p:nvPr>
        </p:nvSpPr>
        <p:spPr/>
        <p:txBody>
          <a:bodyPr/>
          <a:lstStyle/>
          <a:p>
            <a:r>
              <a:rPr lang="en-US" dirty="0">
                <a:solidFill>
                  <a:schemeClr val="tx1"/>
                </a:solidFill>
                <a:latin typeface="Garamond" panose="02020404030301010803" pitchFamily="18" charset="0"/>
              </a:rPr>
              <a:t>Scenario analysis</a:t>
            </a:r>
            <a:endParaRPr lang="en-AU" dirty="0">
              <a:solidFill>
                <a:schemeClr val="tx1"/>
              </a:solidFill>
              <a:latin typeface="Garamond" panose="02020404030301010803" pitchFamily="18" charset="0"/>
            </a:endParaRPr>
          </a:p>
        </p:txBody>
      </p:sp>
      <p:pic>
        <p:nvPicPr>
          <p:cNvPr id="4" name="Content Placeholder 3" descr="The SGPlot Procedure">
            <a:extLst>
              <a:ext uri="{FF2B5EF4-FFF2-40B4-BE49-F238E27FC236}">
                <a16:creationId xmlns:a16="http://schemas.microsoft.com/office/drawing/2014/main" id="{FAC394DA-33A8-4EDC-9A1F-324E491026F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5012" y="1608364"/>
            <a:ext cx="6034617" cy="4525963"/>
          </a:xfrm>
          <a:prstGeom prst="rect">
            <a:avLst/>
          </a:prstGeom>
          <a:noFill/>
          <a:ln>
            <a:noFill/>
          </a:ln>
        </p:spPr>
      </p:pic>
    </p:spTree>
    <p:extLst>
      <p:ext uri="{BB962C8B-B14F-4D97-AF65-F5344CB8AC3E}">
        <p14:creationId xmlns:p14="http://schemas.microsoft.com/office/powerpoint/2010/main" val="1786638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9CD71-87F2-428E-AEFB-A791977103E8}"/>
              </a:ext>
            </a:extLst>
          </p:cNvPr>
          <p:cNvSpPr>
            <a:spLocks noGrp="1"/>
          </p:cNvSpPr>
          <p:nvPr>
            <p:ph type="title"/>
          </p:nvPr>
        </p:nvSpPr>
        <p:spPr/>
        <p:txBody>
          <a:bodyPr/>
          <a:lstStyle/>
          <a:p>
            <a:r>
              <a:rPr lang="en-US" dirty="0">
                <a:solidFill>
                  <a:sysClr val="windowText" lastClr="000000"/>
                </a:solidFill>
                <a:latin typeface="Garamond" panose="02020404030301010803" pitchFamily="18" charset="0"/>
              </a:rPr>
              <a:t>Discussion</a:t>
            </a:r>
            <a:endParaRPr lang="en-AU" dirty="0">
              <a:solidFill>
                <a:sysClr val="windowText" lastClr="000000"/>
              </a:solidFill>
              <a:latin typeface="Garamond" panose="02020404030301010803" pitchFamily="18" charset="0"/>
            </a:endParaRPr>
          </a:p>
        </p:txBody>
      </p:sp>
      <p:sp>
        <p:nvSpPr>
          <p:cNvPr id="14" name="TextBox 13">
            <a:extLst>
              <a:ext uri="{FF2B5EF4-FFF2-40B4-BE49-F238E27FC236}">
                <a16:creationId xmlns:a16="http://schemas.microsoft.com/office/drawing/2014/main" id="{AED1DCFC-82CD-4531-A893-13C6C6CCDC13}"/>
              </a:ext>
            </a:extLst>
          </p:cNvPr>
          <p:cNvSpPr txBox="1"/>
          <p:nvPr/>
        </p:nvSpPr>
        <p:spPr>
          <a:xfrm>
            <a:off x="948267" y="1560414"/>
            <a:ext cx="9415771" cy="2923877"/>
          </a:xfrm>
          <a:prstGeom prst="rect">
            <a:avLst/>
          </a:prstGeom>
          <a:noFill/>
        </p:spPr>
        <p:txBody>
          <a:bodyPr wrap="square" rtlCol="0">
            <a:spAutoFit/>
          </a:bodyPr>
          <a:lstStyle/>
          <a:p>
            <a:pPr marL="285750" indent="-285750">
              <a:buFont typeface="Arial" panose="020B0604020202020204" pitchFamily="34" charset="0"/>
              <a:buChar char="•"/>
            </a:pPr>
            <a:r>
              <a:rPr lang="en-US" sz="1600" i="1" dirty="0">
                <a:latin typeface="Garamond" panose="02020404030301010803" pitchFamily="18" charset="0"/>
              </a:rPr>
              <a:t>“When assessed, relatively few patients in these initial studies (3–18% of the study populations) received targeted therapy matched to an identified actionable variant.”</a:t>
            </a:r>
            <a:r>
              <a:rPr lang="en-US" sz="1600" dirty="0">
                <a:latin typeface="Garamond" panose="02020404030301010803" pitchFamily="18" charset="0"/>
              </a:rPr>
              <a:t>—Forrest et al 2018</a:t>
            </a:r>
          </a:p>
          <a:p>
            <a:pPr marL="285750" indent="-285750">
              <a:buFont typeface="Arial" panose="020B0604020202020204" pitchFamily="34" charset="0"/>
              <a:buChar char="•"/>
            </a:pPr>
            <a:endParaRPr lang="en-US" sz="1600" dirty="0">
              <a:latin typeface="Garamond" panose="02020404030301010803" pitchFamily="18" charset="0"/>
            </a:endParaRPr>
          </a:p>
          <a:p>
            <a:pPr marL="285750" indent="-285750">
              <a:buFont typeface="Arial" panose="020B0604020202020204" pitchFamily="34" charset="0"/>
              <a:buChar char="•"/>
            </a:pPr>
            <a:r>
              <a:rPr lang="en-US" sz="1600" dirty="0">
                <a:latin typeface="Garamond" panose="02020404030301010803" pitchFamily="18" charset="0"/>
              </a:rPr>
              <a:t>NCI-COG Pediatric MATCH trial is finding targetable genetic changes in 24–29% of patients (Allen et al., 2017), </a:t>
            </a:r>
            <a:r>
              <a:rPr lang="en-AU" dirty="0">
                <a:latin typeface="Garamond" panose="02020404030301010803" pitchFamily="18" charset="0"/>
                <a:ea typeface="Calibri" panose="020F0502020204030204" pitchFamily="34" charset="0"/>
                <a:cs typeface="Times New Roman" panose="02020603050405020304" pitchFamily="18" charset="0"/>
              </a:rPr>
              <a:t>which was closely align with our model output (19%)</a:t>
            </a:r>
          </a:p>
          <a:p>
            <a:pPr marL="285750" indent="-285750">
              <a:buFont typeface="Arial" panose="020B0604020202020204" pitchFamily="34" charset="0"/>
              <a:buChar char="•"/>
            </a:pPr>
            <a:endParaRPr lang="en-AU" dirty="0">
              <a:latin typeface="Garamond" panose="02020404030301010803" pitchFamily="18" charset="0"/>
              <a:cs typeface="Times New Roman" panose="02020603050405020304" pitchFamily="18" charset="0"/>
            </a:endParaRPr>
          </a:p>
          <a:p>
            <a:pPr marL="285750" indent="-285750">
              <a:buFont typeface="Arial" panose="020B0604020202020204" pitchFamily="34" charset="0"/>
              <a:buChar char="•"/>
            </a:pPr>
            <a:r>
              <a:rPr lang="en-AU" dirty="0">
                <a:latin typeface="Garamond" panose="02020404030301010803" pitchFamily="18" charset="0"/>
                <a:ea typeface="Calibri" panose="020F0502020204030204" pitchFamily="34" charset="0"/>
                <a:cs typeface="Times New Roman" panose="02020603050405020304" pitchFamily="18" charset="0"/>
              </a:rPr>
              <a:t>The model suggested that this simulated precision medicine program is unlikely to be cost-effective </a:t>
            </a:r>
            <a:r>
              <a:rPr lang="en-US" dirty="0">
                <a:latin typeface="Garamond" panose="02020404030301010803" pitchFamily="18" charset="0"/>
                <a:ea typeface="Calibri" panose="020F0502020204030204" pitchFamily="34" charset="0"/>
                <a:cs typeface="Times New Roman" panose="02020603050405020304" pitchFamily="18" charset="0"/>
              </a:rPr>
              <a:t>based on current evidence and main scenario study parameters </a:t>
            </a:r>
            <a:r>
              <a:rPr lang="en-AU" dirty="0">
                <a:latin typeface="Garamond" panose="02020404030301010803" pitchFamily="18" charset="0"/>
                <a:ea typeface="Calibri" panose="020F0502020204030204" pitchFamily="34" charset="0"/>
                <a:cs typeface="Times New Roman" panose="02020603050405020304" pitchFamily="18" charset="0"/>
              </a:rPr>
              <a:t>(as last line of treatment).</a:t>
            </a:r>
          </a:p>
          <a:p>
            <a:pPr marL="285750" indent="-285750">
              <a:buFont typeface="Arial" panose="020B0604020202020204" pitchFamily="34" charset="0"/>
              <a:buChar char="•"/>
            </a:pPr>
            <a:endParaRPr lang="en-AU" sz="1600" dirty="0">
              <a:latin typeface="Garamond" panose="02020404030301010803" pitchFamily="18" charset="0"/>
              <a:cs typeface="Times New Roman" panose="02020603050405020304" pitchFamily="18" charset="0"/>
            </a:endParaRPr>
          </a:p>
          <a:p>
            <a:pPr marL="285750" indent="-285750">
              <a:buFont typeface="Arial" panose="020B0604020202020204" pitchFamily="34" charset="0"/>
              <a:buChar char="•"/>
            </a:pPr>
            <a:r>
              <a:rPr lang="en-AU" sz="1600" dirty="0">
                <a:latin typeface="Garamond" panose="02020404030301010803" pitchFamily="18" charset="0"/>
                <a:cs typeface="Times New Roman" panose="02020603050405020304" pitchFamily="18" charset="0"/>
              </a:rPr>
              <a:t>Scenario analysis shows that precision medicine program could be cost-effective by increasing the probability of individuals with targetable mutation.</a:t>
            </a:r>
            <a:endParaRPr lang="en-AU" sz="1600" dirty="0">
              <a:latin typeface="Garamond" panose="02020404030301010803" pitchFamily="18" charset="0"/>
            </a:endParaRPr>
          </a:p>
        </p:txBody>
      </p:sp>
    </p:spTree>
    <p:extLst>
      <p:ext uri="{BB962C8B-B14F-4D97-AF65-F5344CB8AC3E}">
        <p14:creationId xmlns:p14="http://schemas.microsoft.com/office/powerpoint/2010/main" val="1269166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C5A35-750B-4C49-847D-FA8A85411502}"/>
              </a:ext>
            </a:extLst>
          </p:cNvPr>
          <p:cNvSpPr>
            <a:spLocks noGrp="1"/>
          </p:cNvSpPr>
          <p:nvPr>
            <p:ph type="title"/>
          </p:nvPr>
        </p:nvSpPr>
        <p:spPr/>
        <p:txBody>
          <a:bodyPr/>
          <a:lstStyle/>
          <a:p>
            <a:r>
              <a:rPr lang="en-US" dirty="0">
                <a:solidFill>
                  <a:schemeClr val="tx1"/>
                </a:solidFill>
                <a:latin typeface="Garamond" panose="02020404030301010803" pitchFamily="18" charset="0"/>
              </a:rPr>
              <a:t>Limitations and future direction</a:t>
            </a:r>
            <a:endParaRPr lang="en-AU" dirty="0">
              <a:latin typeface="Garamond" panose="02020404030301010803" pitchFamily="18" charset="0"/>
            </a:endParaRPr>
          </a:p>
        </p:txBody>
      </p:sp>
      <p:sp>
        <p:nvSpPr>
          <p:cNvPr id="3" name="Content Placeholder 2">
            <a:extLst>
              <a:ext uri="{FF2B5EF4-FFF2-40B4-BE49-F238E27FC236}">
                <a16:creationId xmlns:a16="http://schemas.microsoft.com/office/drawing/2014/main" id="{E619E7F5-EDB7-4333-9DE0-8571EC130E9E}"/>
              </a:ext>
            </a:extLst>
          </p:cNvPr>
          <p:cNvSpPr>
            <a:spLocks noGrp="1"/>
          </p:cNvSpPr>
          <p:nvPr>
            <p:ph idx="1"/>
          </p:nvPr>
        </p:nvSpPr>
        <p:spPr/>
        <p:txBody>
          <a:bodyPr>
            <a:normAutofit/>
          </a:bodyPr>
          <a:lstStyle/>
          <a:p>
            <a:pPr>
              <a:lnSpc>
                <a:spcPct val="170000"/>
              </a:lnSpc>
            </a:pPr>
            <a:r>
              <a:rPr lang="en-US" sz="1400" dirty="0">
                <a:latin typeface="Garamond" panose="02020404030301010803" pitchFamily="18" charset="0"/>
              </a:rPr>
              <a:t>Limitations</a:t>
            </a:r>
          </a:p>
          <a:p>
            <a:pPr lvl="1">
              <a:lnSpc>
                <a:spcPct val="170000"/>
              </a:lnSpc>
            </a:pPr>
            <a:r>
              <a:rPr lang="en-US" sz="1400" dirty="0">
                <a:latin typeface="Garamond" panose="02020404030301010803" pitchFamily="18" charset="0"/>
              </a:rPr>
              <a:t>Model outcome is affected by the “heterogeneity” of population, i.e. genetic marker distribution among the population</a:t>
            </a:r>
          </a:p>
          <a:p>
            <a:pPr lvl="1">
              <a:lnSpc>
                <a:spcPct val="170000"/>
              </a:lnSpc>
            </a:pPr>
            <a:r>
              <a:rPr lang="en-US" sz="1400" dirty="0">
                <a:latin typeface="Garamond" panose="02020404030301010803" pitchFamily="18" charset="0"/>
              </a:rPr>
              <a:t>Assume all patients meeting eligibility criteria (such as physical conditions etc. ) and accepted change in treatment</a:t>
            </a:r>
          </a:p>
          <a:p>
            <a:pPr lvl="1">
              <a:lnSpc>
                <a:spcPct val="170000"/>
              </a:lnSpc>
            </a:pPr>
            <a:r>
              <a:rPr lang="en-US" sz="1400" dirty="0">
                <a:latin typeface="Garamond" panose="02020404030301010803" pitchFamily="18" charset="0"/>
              </a:rPr>
              <a:t>Require reliable data as input for parameter estimations</a:t>
            </a:r>
          </a:p>
          <a:p>
            <a:pPr lvl="1">
              <a:lnSpc>
                <a:spcPct val="170000"/>
              </a:lnSpc>
            </a:pPr>
            <a:r>
              <a:rPr lang="en-US" sz="1400" dirty="0">
                <a:latin typeface="Garamond" panose="02020404030301010803" pitchFamily="18" charset="0"/>
              </a:rPr>
              <a:t>The model assesses precision medicine when applied at end stage for cancer patients, which is likely to be different from practice where precision medicine treatment could begin at an earlier stage of cancer progression. Longer-term follow-up data will improve the accuracy of longer-term projection. </a:t>
            </a:r>
          </a:p>
          <a:p>
            <a:pPr lvl="1">
              <a:lnSpc>
                <a:spcPct val="170000"/>
              </a:lnSpc>
            </a:pPr>
            <a:r>
              <a:rPr lang="en-US" sz="1400" dirty="0">
                <a:latin typeface="Garamond" panose="02020404030301010803" pitchFamily="18" charset="0"/>
              </a:rPr>
              <a:t>Did not consider costs beyond the health system, i.e. patients/families perspectives</a:t>
            </a:r>
          </a:p>
          <a:p>
            <a:pPr>
              <a:lnSpc>
                <a:spcPct val="170000"/>
              </a:lnSpc>
            </a:pPr>
            <a:r>
              <a:rPr lang="en-US" sz="1400" dirty="0">
                <a:latin typeface="Garamond" panose="02020404030301010803" pitchFamily="18" charset="0"/>
              </a:rPr>
              <a:t>Future work</a:t>
            </a:r>
          </a:p>
          <a:p>
            <a:pPr lvl="1">
              <a:lnSpc>
                <a:spcPct val="170000"/>
              </a:lnSpc>
            </a:pPr>
            <a:r>
              <a:rPr lang="en-US" sz="1400" dirty="0">
                <a:latin typeface="Garamond" panose="02020404030301010803" pitchFamily="18" charset="0"/>
              </a:rPr>
              <a:t>Perform simulation using Australian precision medicine clinical trial data</a:t>
            </a:r>
            <a:endParaRPr lang="en-AU" sz="1400" dirty="0">
              <a:latin typeface="Garamond" panose="02020404030301010803" pitchFamily="18" charset="0"/>
            </a:endParaRPr>
          </a:p>
          <a:p>
            <a:endParaRPr lang="en-AU" sz="1400" dirty="0">
              <a:latin typeface="Garamond" panose="02020404030301010803" pitchFamily="18" charset="0"/>
            </a:endParaRPr>
          </a:p>
        </p:txBody>
      </p:sp>
    </p:spTree>
    <p:extLst>
      <p:ext uri="{BB962C8B-B14F-4D97-AF65-F5344CB8AC3E}">
        <p14:creationId xmlns:p14="http://schemas.microsoft.com/office/powerpoint/2010/main" val="1336823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FD180-D23B-4FCE-9C70-C4B76675CD35}"/>
              </a:ext>
            </a:extLst>
          </p:cNvPr>
          <p:cNvSpPr>
            <a:spLocks noGrp="1"/>
          </p:cNvSpPr>
          <p:nvPr>
            <p:ph type="title"/>
          </p:nvPr>
        </p:nvSpPr>
        <p:spPr/>
        <p:txBody>
          <a:bodyPr/>
          <a:lstStyle/>
          <a:p>
            <a:r>
              <a:rPr lang="en-US" dirty="0">
                <a:solidFill>
                  <a:schemeClr val="tx1"/>
                </a:solidFill>
                <a:latin typeface="Garamond" panose="02020404030301010803" pitchFamily="18" charset="0"/>
              </a:rPr>
              <a:t>Acknowledgement</a:t>
            </a:r>
            <a:endParaRPr lang="en-AU" dirty="0">
              <a:solidFill>
                <a:schemeClr val="tx1"/>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7B20CAFB-EC55-458B-B475-A0DDFC4330A4}"/>
              </a:ext>
            </a:extLst>
          </p:cNvPr>
          <p:cNvSpPr>
            <a:spLocks noGrp="1"/>
          </p:cNvSpPr>
          <p:nvPr>
            <p:ph idx="1"/>
          </p:nvPr>
        </p:nvSpPr>
        <p:spPr/>
        <p:txBody>
          <a:bodyPr>
            <a:normAutofit/>
          </a:bodyPr>
          <a:lstStyle/>
          <a:p>
            <a:r>
              <a:rPr lang="en-US" sz="1800" dirty="0" err="1">
                <a:latin typeface="Garamond" panose="02020404030301010803" pitchFamily="18" charset="0"/>
              </a:rPr>
              <a:t>GenIMPACT</a:t>
            </a:r>
            <a:r>
              <a:rPr lang="en-US" sz="1800" dirty="0">
                <a:latin typeface="Garamond" panose="02020404030301010803" pitchFamily="18" charset="0"/>
              </a:rPr>
              <a:t> team:</a:t>
            </a:r>
          </a:p>
          <a:p>
            <a:pPr lvl="1"/>
            <a:r>
              <a:rPr lang="en-US" sz="1800" dirty="0">
                <a:latin typeface="Garamond" panose="02020404030301010803" pitchFamily="18" charset="0"/>
              </a:rPr>
              <a:t>Deborah Schofield</a:t>
            </a:r>
          </a:p>
          <a:p>
            <a:pPr lvl="1"/>
            <a:r>
              <a:rPr lang="en-US" sz="1800" dirty="0">
                <a:latin typeface="Garamond" panose="02020404030301010803" pitchFamily="18" charset="0"/>
              </a:rPr>
              <a:t>Rupendra Shrestha</a:t>
            </a:r>
          </a:p>
          <a:p>
            <a:pPr lvl="1"/>
            <a:r>
              <a:rPr lang="en-US" sz="1800" dirty="0">
                <a:latin typeface="Garamond" panose="02020404030301010803" pitchFamily="18" charset="0"/>
              </a:rPr>
              <a:t>Heidi </a:t>
            </a:r>
            <a:r>
              <a:rPr lang="en-US" sz="1800" dirty="0" err="1">
                <a:latin typeface="Garamond" panose="02020404030301010803" pitchFamily="18" charset="0"/>
              </a:rPr>
              <a:t>Worsely</a:t>
            </a:r>
            <a:endParaRPr lang="en-US" sz="1800" dirty="0">
              <a:latin typeface="Garamond" panose="02020404030301010803" pitchFamily="18" charset="0"/>
            </a:endParaRPr>
          </a:p>
          <a:p>
            <a:pPr lvl="1"/>
            <a:r>
              <a:rPr lang="en-US" sz="1800" dirty="0">
                <a:latin typeface="Garamond" panose="02020404030301010803" pitchFamily="18" charset="0"/>
              </a:rPr>
              <a:t>Philippa Smith</a:t>
            </a:r>
            <a:endParaRPr lang="en-AU" sz="1800" dirty="0">
              <a:latin typeface="Garamond" panose="02020404030301010803" pitchFamily="18" charset="0"/>
            </a:endParaRPr>
          </a:p>
          <a:p>
            <a:endParaRPr lang="en-AU" sz="1950" dirty="0">
              <a:latin typeface="Garamond" panose="02020404030301010803" pitchFamily="18" charset="0"/>
            </a:endParaRPr>
          </a:p>
          <a:p>
            <a:r>
              <a:rPr lang="en-AU" sz="1950" dirty="0">
                <a:latin typeface="Garamond" panose="02020404030301010803" pitchFamily="18" charset="0"/>
              </a:rPr>
              <a:t>Dr. Hannah Carter, Professor Tracey O’Brien, Dr Toby Trahair</a:t>
            </a:r>
          </a:p>
          <a:p>
            <a:endParaRPr lang="en-AU" sz="1800" dirty="0">
              <a:latin typeface="Garamond" panose="02020404030301010803" pitchFamily="18" charset="0"/>
            </a:endParaRPr>
          </a:p>
          <a:p>
            <a:r>
              <a:rPr lang="en-AU" sz="1800" dirty="0">
                <a:latin typeface="Garamond" panose="02020404030301010803" pitchFamily="18" charset="0"/>
              </a:rPr>
              <a:t>NSW Ministry of Health and NSW Cancer Institute—Access to cancer registry and hospital records</a:t>
            </a:r>
          </a:p>
          <a:p>
            <a:endParaRPr lang="en-AU" sz="1800" dirty="0">
              <a:latin typeface="Garamond" panose="02020404030301010803" pitchFamily="18" charset="0"/>
            </a:endParaRPr>
          </a:p>
          <a:p>
            <a:pPr marL="0" indent="0">
              <a:buNone/>
            </a:pPr>
            <a:endParaRPr lang="en-US" sz="1800" dirty="0">
              <a:latin typeface="Garamond" panose="02020404030301010803" pitchFamily="18" charset="0"/>
            </a:endParaRPr>
          </a:p>
        </p:txBody>
      </p:sp>
    </p:spTree>
    <p:extLst>
      <p:ext uri="{BB962C8B-B14F-4D97-AF65-F5344CB8AC3E}">
        <p14:creationId xmlns:p14="http://schemas.microsoft.com/office/powerpoint/2010/main" val="184005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p:txBody>
          <a:bodyPr>
            <a:normAutofit/>
          </a:bodyPr>
          <a:lstStyle/>
          <a:p>
            <a:r>
              <a:rPr lang="en-US" sz="1600" dirty="0">
                <a:latin typeface="Garamond" panose="02020404030301010803" pitchFamily="18" charset="0"/>
              </a:rPr>
              <a:t>Cancer is the most common cause of death by disease among children. </a:t>
            </a:r>
          </a:p>
          <a:p>
            <a:endParaRPr lang="en-US" sz="1600" dirty="0">
              <a:latin typeface="Garamond" panose="02020404030301010803" pitchFamily="18" charset="0"/>
            </a:endParaRPr>
          </a:p>
          <a:p>
            <a:r>
              <a:rPr lang="en-US" sz="1600" dirty="0">
                <a:latin typeface="Garamond" panose="02020404030301010803" pitchFamily="18" charset="0"/>
              </a:rPr>
              <a:t>Survival rates for certain cancer types have significantly improved over the last 50 years. </a:t>
            </a:r>
          </a:p>
          <a:p>
            <a:endParaRPr lang="en-US" sz="1600" dirty="0">
              <a:latin typeface="Garamond" panose="02020404030301010803" pitchFamily="18" charset="0"/>
            </a:endParaRPr>
          </a:p>
          <a:p>
            <a:r>
              <a:rPr lang="en-AU" sz="1600" dirty="0">
                <a:latin typeface="Garamond" panose="02020404030301010803" pitchFamily="18" charset="0"/>
              </a:rPr>
              <a:t>Improvement in rate of survival has reached plateau for these cancers since the early 2000s</a:t>
            </a:r>
          </a:p>
          <a:p>
            <a:endParaRPr lang="en-AU" sz="1600" dirty="0">
              <a:latin typeface="Garamond" panose="02020404030301010803" pitchFamily="18" charset="0"/>
            </a:endParaRPr>
          </a:p>
          <a:p>
            <a:endParaRPr lang="en-AU" sz="1800" dirty="0">
              <a:latin typeface="Garamond" panose="02020404030301010803" pitchFamily="18" charset="0"/>
            </a:endParaRPr>
          </a:p>
          <a:p>
            <a:endParaRPr lang="en-AU" sz="1800" dirty="0">
              <a:latin typeface="Garamond" panose="02020404030301010803" pitchFamily="18" charset="0"/>
            </a:endParaRPr>
          </a:p>
          <a:p>
            <a:endParaRPr lang="en-AU" sz="1800" dirty="0">
              <a:latin typeface="Garamond" panose="02020404030301010803" pitchFamily="18" charset="0"/>
            </a:endParaRPr>
          </a:p>
          <a:p>
            <a:endParaRPr lang="en-AU" sz="1800" dirty="0">
              <a:latin typeface="Garamond" panose="02020404030301010803" pitchFamily="18" charset="0"/>
            </a:endParaRPr>
          </a:p>
          <a:p>
            <a:endParaRPr lang="en-US" sz="1800" dirty="0">
              <a:latin typeface="Garamond" panose="02020404030301010803" pitchFamily="18" charset="0"/>
            </a:endParaRPr>
          </a:p>
          <a:p>
            <a:pPr marL="0" indent="0">
              <a:buNone/>
            </a:pPr>
            <a:endParaRPr lang="en-AU" sz="1800" dirty="0">
              <a:latin typeface="Garamond" panose="02020404030301010803" pitchFamily="18" charset="0"/>
            </a:endParaRPr>
          </a:p>
        </p:txBody>
      </p:sp>
      <p:sp>
        <p:nvSpPr>
          <p:cNvPr id="3" name="Title 2"/>
          <p:cNvSpPr>
            <a:spLocks noGrp="1"/>
          </p:cNvSpPr>
          <p:nvPr>
            <p:ph type="title"/>
          </p:nvPr>
        </p:nvSpPr>
        <p:spPr>
          <a:xfrm>
            <a:off x="720001" y="787205"/>
            <a:ext cx="6343707" cy="486000"/>
          </a:xfrm>
        </p:spPr>
        <p:txBody>
          <a:bodyPr>
            <a:normAutofit/>
          </a:bodyPr>
          <a:lstStyle/>
          <a:p>
            <a:r>
              <a:rPr lang="en-US" dirty="0">
                <a:latin typeface="Garamond" panose="02020404030301010803" pitchFamily="18" charset="0"/>
              </a:rPr>
              <a:t>Cancer in children</a:t>
            </a:r>
            <a:endParaRPr lang="en-AU" dirty="0">
              <a:latin typeface="Garamond" panose="02020404030301010803" pitchFamily="18" charset="0"/>
            </a:endParaRPr>
          </a:p>
        </p:txBody>
      </p:sp>
      <p:sp>
        <p:nvSpPr>
          <p:cNvPr id="5" name="Slide Number Placeholder 4"/>
          <p:cNvSpPr>
            <a:spLocks noGrp="1"/>
          </p:cNvSpPr>
          <p:nvPr>
            <p:ph type="sldNum" sz="quarter" idx="12"/>
          </p:nvPr>
        </p:nvSpPr>
        <p:spPr/>
        <p:txBody>
          <a:bodyPr/>
          <a:lstStyle/>
          <a:p>
            <a:fld id="{D9C42BCC-44E8-4F98-A8FE-EAF16D8C1E6E}" type="slidenum">
              <a:rPr lang="en-AU" smtClean="0">
                <a:latin typeface="Garamond" panose="02020404030301010803" pitchFamily="18" charset="0"/>
              </a:rPr>
              <a:pPr/>
              <a:t>2</a:t>
            </a:fld>
            <a:endParaRPr lang="en-AU">
              <a:latin typeface="Garamond" panose="02020404030301010803" pitchFamily="18" charset="0"/>
            </a:endParaRPr>
          </a:p>
        </p:txBody>
      </p:sp>
      <p:sp>
        <p:nvSpPr>
          <p:cNvPr id="13" name="TextBox 12">
            <a:extLst>
              <a:ext uri="{FF2B5EF4-FFF2-40B4-BE49-F238E27FC236}">
                <a16:creationId xmlns:a16="http://schemas.microsoft.com/office/drawing/2014/main" id="{766932C0-50F4-4CCB-AB7D-56EC252A4BA5}"/>
              </a:ext>
            </a:extLst>
          </p:cNvPr>
          <p:cNvSpPr txBox="1"/>
          <p:nvPr/>
        </p:nvSpPr>
        <p:spPr>
          <a:xfrm>
            <a:off x="1876432" y="6351966"/>
            <a:ext cx="3393686" cy="307777"/>
          </a:xfrm>
          <a:prstGeom prst="rect">
            <a:avLst/>
          </a:prstGeom>
          <a:noFill/>
        </p:spPr>
        <p:txBody>
          <a:bodyPr wrap="none" rtlCol="0">
            <a:spAutoFit/>
          </a:bodyPr>
          <a:lstStyle/>
          <a:p>
            <a:r>
              <a:rPr lang="en-US" sz="1400" dirty="0">
                <a:latin typeface="Garamond" panose="02020404030301010803" pitchFamily="18" charset="0"/>
              </a:rPr>
              <a:t>Australian Childhood Cancer Statistics Online</a:t>
            </a:r>
            <a:endParaRPr lang="en-AU" sz="1400" dirty="0">
              <a:latin typeface="Garamond" panose="02020404030301010803" pitchFamily="18" charset="0"/>
            </a:endParaRPr>
          </a:p>
        </p:txBody>
      </p:sp>
      <p:graphicFrame>
        <p:nvGraphicFramePr>
          <p:cNvPr id="9" name="Chart 8">
            <a:extLst>
              <a:ext uri="{FF2B5EF4-FFF2-40B4-BE49-F238E27FC236}">
                <a16:creationId xmlns:a16="http://schemas.microsoft.com/office/drawing/2014/main" id="{F61CB3EB-AB11-4111-BF33-F64155C38425}"/>
              </a:ext>
            </a:extLst>
          </p:cNvPr>
          <p:cNvGraphicFramePr>
            <a:graphicFrameLocks/>
          </p:cNvGraphicFramePr>
          <p:nvPr>
            <p:extLst>
              <p:ext uri="{D42A27DB-BD31-4B8C-83A1-F6EECF244321}">
                <p14:modId xmlns:p14="http://schemas.microsoft.com/office/powerpoint/2010/main" val="3204012496"/>
              </p:ext>
            </p:extLst>
          </p:nvPr>
        </p:nvGraphicFramePr>
        <p:xfrm>
          <a:off x="5171091" y="3510455"/>
          <a:ext cx="5408143" cy="3277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107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9C1F90-118A-424E-A524-F5C0A9A905CF}"/>
              </a:ext>
            </a:extLst>
          </p:cNvPr>
          <p:cNvSpPr>
            <a:spLocks noGrp="1"/>
          </p:cNvSpPr>
          <p:nvPr>
            <p:ph sz="quarter" idx="16"/>
          </p:nvPr>
        </p:nvSpPr>
        <p:spPr>
          <a:xfrm>
            <a:off x="720001" y="1424905"/>
            <a:ext cx="10489866" cy="4524375"/>
          </a:xfrm>
        </p:spPr>
        <p:txBody>
          <a:bodyPr>
            <a:normAutofit/>
          </a:bodyPr>
          <a:lstStyle/>
          <a:p>
            <a:pPr lvl="0">
              <a:lnSpc>
                <a:spcPct val="150000"/>
              </a:lnSpc>
            </a:pPr>
            <a:r>
              <a:rPr lang="en-AU" sz="1600" dirty="0">
                <a:latin typeface="Garamond" panose="02020404030301010803" pitchFamily="18" charset="0"/>
              </a:rPr>
              <a:t>The genomics allows better understanding of what is driving cancer growth at an individual patient level.</a:t>
            </a:r>
          </a:p>
          <a:p>
            <a:pPr lvl="0">
              <a:lnSpc>
                <a:spcPct val="150000"/>
              </a:lnSpc>
            </a:pPr>
            <a:r>
              <a:rPr lang="en-AU" sz="1600" dirty="0">
                <a:latin typeface="Garamond" panose="02020404030301010803" pitchFamily="18" charset="0"/>
              </a:rPr>
              <a:t>It informs better matching of drug to target – </a:t>
            </a:r>
            <a:r>
              <a:rPr lang="en-AU" sz="1600" dirty="0" err="1">
                <a:latin typeface="Garamond" panose="02020404030301010803" pitchFamily="18" charset="0"/>
              </a:rPr>
              <a:t>i.e</a:t>
            </a:r>
            <a:r>
              <a:rPr lang="en-AU" sz="1600" dirty="0">
                <a:latin typeface="Garamond" panose="02020404030301010803" pitchFamily="18" charset="0"/>
              </a:rPr>
              <a:t> so specific target drugs are given to matching patient at the right time. </a:t>
            </a:r>
          </a:p>
          <a:p>
            <a:pPr lvl="0">
              <a:lnSpc>
                <a:spcPct val="150000"/>
              </a:lnSpc>
            </a:pPr>
            <a:r>
              <a:rPr lang="en-AU" sz="1600" dirty="0">
                <a:latin typeface="Garamond" panose="02020404030301010803" pitchFamily="18" charset="0"/>
              </a:rPr>
              <a:t>It opens up a plethora of new targeted drugs – most of which are designed to hone in on a growth pathway as opposed to chemotherapy that kills all rapidly dividing cells (good and bad) – hence the side effect profiles, particularly in a growing child should be better. </a:t>
            </a:r>
          </a:p>
          <a:p>
            <a:pPr>
              <a:lnSpc>
                <a:spcPct val="150000"/>
              </a:lnSpc>
            </a:pPr>
            <a:r>
              <a:rPr lang="en-AU" sz="1600" dirty="0">
                <a:latin typeface="Garamond" panose="02020404030301010803" pitchFamily="18" charset="0"/>
              </a:rPr>
              <a:t>Collecting these steps are why precision medicine is a potential disrupter or paradigm shift in how we treat cancers. </a:t>
            </a:r>
          </a:p>
        </p:txBody>
      </p:sp>
      <p:sp>
        <p:nvSpPr>
          <p:cNvPr id="3" name="Title 2">
            <a:extLst>
              <a:ext uri="{FF2B5EF4-FFF2-40B4-BE49-F238E27FC236}">
                <a16:creationId xmlns:a16="http://schemas.microsoft.com/office/drawing/2014/main" id="{936BBD46-A367-4D14-8A52-4D77A199F4BE}"/>
              </a:ext>
            </a:extLst>
          </p:cNvPr>
          <p:cNvSpPr>
            <a:spLocks noGrp="1"/>
          </p:cNvSpPr>
          <p:nvPr>
            <p:ph type="title"/>
          </p:nvPr>
        </p:nvSpPr>
        <p:spPr/>
        <p:txBody>
          <a:bodyPr>
            <a:normAutofit fontScale="90000"/>
          </a:bodyPr>
          <a:lstStyle/>
          <a:p>
            <a:r>
              <a:rPr lang="en-US" dirty="0">
                <a:latin typeface="Garamond" panose="02020404030301010803" pitchFamily="18" charset="0"/>
              </a:rPr>
              <a:t>Genomic guided precision medicine: paradigm shift from current treatment approach</a:t>
            </a:r>
            <a:endParaRPr lang="en-AU" dirty="0">
              <a:latin typeface="Garamond" panose="02020404030301010803" pitchFamily="18" charset="0"/>
            </a:endParaRPr>
          </a:p>
        </p:txBody>
      </p:sp>
      <p:sp>
        <p:nvSpPr>
          <p:cNvPr id="4" name="Footer Placeholder 3">
            <a:extLst>
              <a:ext uri="{FF2B5EF4-FFF2-40B4-BE49-F238E27FC236}">
                <a16:creationId xmlns:a16="http://schemas.microsoft.com/office/drawing/2014/main" id="{6A247AFF-95CD-4E52-B7EF-A2D981C7B2CE}"/>
              </a:ext>
            </a:extLst>
          </p:cNvPr>
          <p:cNvSpPr>
            <a:spLocks noGrp="1"/>
          </p:cNvSpPr>
          <p:nvPr>
            <p:ph type="ftr" sz="quarter" idx="11"/>
          </p:nvPr>
        </p:nvSpPr>
        <p:spPr/>
        <p:txBody>
          <a:bodyPr/>
          <a:lstStyle/>
          <a:p>
            <a:r>
              <a:rPr lang="en-US">
                <a:latin typeface="Garamond" panose="02020404030301010803" pitchFamily="18" charset="0"/>
              </a:rPr>
              <a:t>GenIMPACT | Faculty of Business and Economics | Department of Economics</a:t>
            </a:r>
            <a:endParaRPr lang="en-AU" dirty="0">
              <a:latin typeface="Garamond" panose="02020404030301010803" pitchFamily="18" charset="0"/>
            </a:endParaRPr>
          </a:p>
        </p:txBody>
      </p:sp>
      <p:sp>
        <p:nvSpPr>
          <p:cNvPr id="5" name="Slide Number Placeholder 4">
            <a:extLst>
              <a:ext uri="{FF2B5EF4-FFF2-40B4-BE49-F238E27FC236}">
                <a16:creationId xmlns:a16="http://schemas.microsoft.com/office/drawing/2014/main" id="{552B8966-03E0-4B78-9FD4-40A81DDF2BD8}"/>
              </a:ext>
            </a:extLst>
          </p:cNvPr>
          <p:cNvSpPr>
            <a:spLocks noGrp="1"/>
          </p:cNvSpPr>
          <p:nvPr>
            <p:ph type="sldNum" sz="quarter" idx="12"/>
          </p:nvPr>
        </p:nvSpPr>
        <p:spPr/>
        <p:txBody>
          <a:bodyPr/>
          <a:lstStyle/>
          <a:p>
            <a:fld id="{D9C42BCC-44E8-4F98-A8FE-EAF16D8C1E6E}" type="slidenum">
              <a:rPr lang="en-AU" smtClean="0">
                <a:latin typeface="Garamond" panose="02020404030301010803" pitchFamily="18" charset="0"/>
              </a:rPr>
              <a:t>3</a:t>
            </a:fld>
            <a:endParaRPr lang="en-AU" dirty="0">
              <a:latin typeface="Garamond" panose="02020404030301010803" pitchFamily="18" charset="0"/>
            </a:endParaRPr>
          </a:p>
        </p:txBody>
      </p:sp>
      <p:sp>
        <p:nvSpPr>
          <p:cNvPr id="6" name="Text Placeholder 5">
            <a:extLst>
              <a:ext uri="{FF2B5EF4-FFF2-40B4-BE49-F238E27FC236}">
                <a16:creationId xmlns:a16="http://schemas.microsoft.com/office/drawing/2014/main" id="{FA4CF3DD-C13F-4CCF-9D1A-7AC7F6424D00}"/>
              </a:ext>
            </a:extLst>
          </p:cNvPr>
          <p:cNvSpPr>
            <a:spLocks noGrp="1"/>
          </p:cNvSpPr>
          <p:nvPr>
            <p:ph type="body" sz="quarter" idx="15"/>
          </p:nvPr>
        </p:nvSpPr>
        <p:spPr/>
        <p:txBody>
          <a:bodyPr/>
          <a:lstStyle/>
          <a:p>
            <a:endParaRPr lang="en-AU">
              <a:latin typeface="Garamond" panose="02020404030301010803" pitchFamily="18" charset="0"/>
            </a:endParaRPr>
          </a:p>
        </p:txBody>
      </p:sp>
      <p:pic>
        <p:nvPicPr>
          <p:cNvPr id="7" name="Picture 2" descr="Image result for childhood cancer precision targeted therapy">
            <a:extLst>
              <a:ext uri="{FF2B5EF4-FFF2-40B4-BE49-F238E27FC236}">
                <a16:creationId xmlns:a16="http://schemas.microsoft.com/office/drawing/2014/main" id="{5EC3C942-C751-4258-8F59-37CD17EAA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7768" y="4064805"/>
            <a:ext cx="4290646" cy="268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945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F36EF-9A80-4DD6-8AE1-64EEC9CAC519}"/>
              </a:ext>
            </a:extLst>
          </p:cNvPr>
          <p:cNvSpPr>
            <a:spLocks noGrp="1"/>
          </p:cNvSpPr>
          <p:nvPr>
            <p:ph type="title"/>
          </p:nvPr>
        </p:nvSpPr>
        <p:spPr/>
        <p:txBody>
          <a:bodyPr>
            <a:normAutofit fontScale="90000"/>
          </a:bodyPr>
          <a:lstStyle/>
          <a:p>
            <a:r>
              <a:rPr lang="en-US" dirty="0">
                <a:solidFill>
                  <a:schemeClr val="tx1"/>
                </a:solidFill>
                <a:latin typeface="Garamond" panose="02020404030301010803" pitchFamily="18" charset="0"/>
              </a:rPr>
              <a:t>Cost-effectiveness analysis is required for public funding</a:t>
            </a:r>
            <a:br>
              <a:rPr lang="en-US" dirty="0">
                <a:solidFill>
                  <a:schemeClr val="tx1"/>
                </a:solidFill>
                <a:latin typeface="Garamond" panose="02020404030301010803" pitchFamily="18" charset="0"/>
              </a:rPr>
            </a:br>
            <a:r>
              <a:rPr lang="en-US" dirty="0">
                <a:solidFill>
                  <a:schemeClr val="tx1"/>
                </a:solidFill>
                <a:latin typeface="Garamond" panose="02020404030301010803" pitchFamily="18" charset="0"/>
              </a:rPr>
              <a:t>Previous cost-effectiveness studies of precision medicine (selected)</a:t>
            </a:r>
            <a:endParaRPr lang="en-AU" dirty="0">
              <a:solidFill>
                <a:schemeClr val="tx1"/>
              </a:solidFill>
              <a:latin typeface="Garamond" panose="02020404030301010803" pitchFamily="18" charset="0"/>
            </a:endParaRPr>
          </a:p>
        </p:txBody>
      </p:sp>
      <p:graphicFrame>
        <p:nvGraphicFramePr>
          <p:cNvPr id="5" name="Table 5">
            <a:extLst>
              <a:ext uri="{FF2B5EF4-FFF2-40B4-BE49-F238E27FC236}">
                <a16:creationId xmlns:a16="http://schemas.microsoft.com/office/drawing/2014/main" id="{974BEF6B-3981-468F-9D7B-CBECA2749E15}"/>
              </a:ext>
            </a:extLst>
          </p:cNvPr>
          <p:cNvGraphicFramePr>
            <a:graphicFrameLocks noGrp="1"/>
          </p:cNvGraphicFramePr>
          <p:nvPr>
            <p:extLst>
              <p:ext uri="{D42A27DB-BD31-4B8C-83A1-F6EECF244321}">
                <p14:modId xmlns:p14="http://schemas.microsoft.com/office/powerpoint/2010/main" val="494658398"/>
              </p:ext>
            </p:extLst>
          </p:nvPr>
        </p:nvGraphicFramePr>
        <p:xfrm>
          <a:off x="1286934" y="1396998"/>
          <a:ext cx="9934222" cy="5186364"/>
        </p:xfrm>
        <a:graphic>
          <a:graphicData uri="http://schemas.openxmlformats.org/drawingml/2006/table">
            <a:tbl>
              <a:tblPr firstRow="1" bandRow="1">
                <a:tableStyleId>{5C22544A-7EE6-4342-B048-85BDC9FD1C3A}</a:tableStyleId>
              </a:tblPr>
              <a:tblGrid>
                <a:gridCol w="1614732">
                  <a:extLst>
                    <a:ext uri="{9D8B030D-6E8A-4147-A177-3AD203B41FA5}">
                      <a16:colId xmlns:a16="http://schemas.microsoft.com/office/drawing/2014/main" val="1318232352"/>
                    </a:ext>
                  </a:extLst>
                </a:gridCol>
                <a:gridCol w="1919878">
                  <a:extLst>
                    <a:ext uri="{9D8B030D-6E8A-4147-A177-3AD203B41FA5}">
                      <a16:colId xmlns:a16="http://schemas.microsoft.com/office/drawing/2014/main" val="3770807265"/>
                    </a:ext>
                  </a:extLst>
                </a:gridCol>
                <a:gridCol w="6399612">
                  <a:extLst>
                    <a:ext uri="{9D8B030D-6E8A-4147-A177-3AD203B41FA5}">
                      <a16:colId xmlns:a16="http://schemas.microsoft.com/office/drawing/2014/main" val="3597693056"/>
                    </a:ext>
                  </a:extLst>
                </a:gridCol>
              </a:tblGrid>
              <a:tr h="428771">
                <a:tc>
                  <a:txBody>
                    <a:bodyPr/>
                    <a:lstStyle/>
                    <a:p>
                      <a:r>
                        <a:rPr lang="en-US" sz="1200" dirty="0"/>
                        <a:t>Type of studies</a:t>
                      </a:r>
                      <a:endParaRPr lang="en-AU" sz="1200" dirty="0"/>
                    </a:p>
                  </a:txBody>
                  <a:tcPr/>
                </a:tc>
                <a:tc>
                  <a:txBody>
                    <a:bodyPr/>
                    <a:lstStyle/>
                    <a:p>
                      <a:r>
                        <a:rPr lang="en-US" sz="1200" dirty="0"/>
                        <a:t>Author</a:t>
                      </a:r>
                      <a:endParaRPr lang="en-AU" sz="1200" dirty="0"/>
                    </a:p>
                  </a:txBody>
                  <a:tcPr/>
                </a:tc>
                <a:tc>
                  <a:txBody>
                    <a:bodyPr/>
                    <a:lstStyle/>
                    <a:p>
                      <a:r>
                        <a:rPr lang="en-US" sz="1200" dirty="0"/>
                        <a:t>Conclusion</a:t>
                      </a:r>
                      <a:endParaRPr lang="en-AU" sz="1200" dirty="0"/>
                    </a:p>
                  </a:txBody>
                  <a:tcPr/>
                </a:tc>
                <a:extLst>
                  <a:ext uri="{0D108BD9-81ED-4DB2-BD59-A6C34878D82A}">
                    <a16:rowId xmlns:a16="http://schemas.microsoft.com/office/drawing/2014/main" val="1283828238"/>
                  </a:ext>
                </a:extLst>
              </a:tr>
              <a:tr h="951518">
                <a:tc>
                  <a:txBody>
                    <a:bodyPr/>
                    <a:lstStyle/>
                    <a:p>
                      <a:r>
                        <a:rPr lang="en-US" sz="1200" dirty="0"/>
                        <a:t>Research article</a:t>
                      </a:r>
                      <a:endParaRPr lang="en-AU" sz="1200" dirty="0"/>
                    </a:p>
                  </a:txBody>
                  <a:tcPr/>
                </a:tc>
                <a:tc>
                  <a:txBody>
                    <a:bodyPr/>
                    <a:lstStyle/>
                    <a:p>
                      <a:r>
                        <a:rPr lang="en-US" sz="1200" dirty="0"/>
                        <a:t>Li et al. 2015</a:t>
                      </a:r>
                      <a:endParaRPr lang="en-AU" sz="1200" dirty="0"/>
                    </a:p>
                  </a:txBody>
                  <a:tcPr/>
                </a:tc>
                <a:tc>
                  <a:txBody>
                    <a:bodyPr/>
                    <a:lstStyle/>
                    <a:p>
                      <a:r>
                        <a:rPr lang="en-AU" sz="1200" dirty="0"/>
                        <a:t>Disease: Metastatic melanoma. Target sequencing vs. single site BRAF V600 mutation test. Outcome: Target sequencing is the </a:t>
                      </a:r>
                      <a:r>
                        <a:rPr lang="en-AU" sz="1200" b="1" dirty="0"/>
                        <a:t>dominant strategy</a:t>
                      </a:r>
                      <a:r>
                        <a:rPr lang="en-AU" sz="1200" dirty="0"/>
                        <a:t>. </a:t>
                      </a:r>
                    </a:p>
                    <a:p>
                      <a:r>
                        <a:rPr lang="en-AU" sz="1200" dirty="0"/>
                        <a:t>ICER= -US$526,058</a:t>
                      </a:r>
                    </a:p>
                  </a:txBody>
                  <a:tcPr/>
                </a:tc>
                <a:extLst>
                  <a:ext uri="{0D108BD9-81ED-4DB2-BD59-A6C34878D82A}">
                    <a16:rowId xmlns:a16="http://schemas.microsoft.com/office/drawing/2014/main" val="3258217911"/>
                  </a:ext>
                </a:extLst>
              </a:tr>
              <a:tr h="74006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Research article</a:t>
                      </a:r>
                      <a:endParaRPr lang="en-AU" sz="1200" dirty="0"/>
                    </a:p>
                    <a:p>
                      <a:endParaRPr lang="en-AU" sz="1200" dirty="0"/>
                    </a:p>
                  </a:txBody>
                  <a:tcPr/>
                </a:tc>
                <a:tc>
                  <a:txBody>
                    <a:bodyPr/>
                    <a:lstStyle/>
                    <a:p>
                      <a:r>
                        <a:rPr lang="en-AU" sz="1200" dirty="0"/>
                        <a:t>Gallego et al., 2015</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200" dirty="0"/>
                        <a:t>Disease: colorectal cancer. Comparisons between panels constitute of various oncogenes. Outcome: 2 of the panels (with wider genes coverage) resulted in ICER&lt;US$100,000/QALY gained.</a:t>
                      </a:r>
                    </a:p>
                  </a:txBody>
                  <a:tcPr/>
                </a:tc>
                <a:extLst>
                  <a:ext uri="{0D108BD9-81ED-4DB2-BD59-A6C34878D82A}">
                    <a16:rowId xmlns:a16="http://schemas.microsoft.com/office/drawing/2014/main" val="2414689258"/>
                  </a:ext>
                </a:extLst>
              </a:tr>
              <a:tr h="52862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Research article</a:t>
                      </a:r>
                      <a:endParaRPr lang="en-AU" sz="1200" dirty="0"/>
                    </a:p>
                    <a:p>
                      <a:endParaRPr lang="en-AU" sz="1200" dirty="0"/>
                    </a:p>
                  </a:txBody>
                  <a:tcPr/>
                </a:tc>
                <a:tc>
                  <a:txBody>
                    <a:bodyPr/>
                    <a:lstStyle/>
                    <a:p>
                      <a:r>
                        <a:rPr lang="en-US" sz="1200" dirty="0"/>
                        <a:t>Doble et al 2016</a:t>
                      </a:r>
                      <a:endParaRPr lang="en-AU"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200" dirty="0"/>
                        <a:t>Disease: </a:t>
                      </a:r>
                      <a:r>
                        <a:rPr lang="en-US" sz="1200" dirty="0"/>
                        <a:t>metastatic lung adenocarcinoma. Target sequencing is </a:t>
                      </a:r>
                      <a:r>
                        <a:rPr lang="en-US" sz="1200" b="1" dirty="0"/>
                        <a:t>not cost-effective</a:t>
                      </a:r>
                      <a:r>
                        <a:rPr lang="en-US" sz="1200" dirty="0"/>
                        <a:t>. ICER=AU$489,338/QALY gained.</a:t>
                      </a:r>
                      <a:endParaRPr lang="en-AU" sz="1200" dirty="0"/>
                    </a:p>
                  </a:txBody>
                  <a:tcPr/>
                </a:tc>
                <a:extLst>
                  <a:ext uri="{0D108BD9-81ED-4DB2-BD59-A6C34878D82A}">
                    <a16:rowId xmlns:a16="http://schemas.microsoft.com/office/drawing/2014/main" val="2033388978"/>
                  </a:ext>
                </a:extLst>
              </a:tr>
              <a:tr h="951518">
                <a:tc>
                  <a:txBody>
                    <a:bodyPr/>
                    <a:lstStyle/>
                    <a:p>
                      <a:r>
                        <a:rPr lang="en-US" sz="1200" dirty="0"/>
                        <a:t>Research article</a:t>
                      </a:r>
                      <a:endParaRPr lang="en-AU" sz="1200" dirty="0"/>
                    </a:p>
                  </a:txBody>
                  <a:tcPr/>
                </a:tc>
                <a:tc>
                  <a:txBody>
                    <a:bodyPr/>
                    <a:lstStyle/>
                    <a:p>
                      <a:r>
                        <a:rPr lang="en-US" sz="1200" dirty="0" err="1"/>
                        <a:t>Bennette</a:t>
                      </a:r>
                      <a:r>
                        <a:rPr lang="en-US" sz="1200" dirty="0"/>
                        <a:t> et al 2015</a:t>
                      </a:r>
                      <a:endParaRPr lang="en-AU"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cost-effectiveness of returning incidental findings. returning incidental findings to healthy individual and cardiomyopathy patients </a:t>
                      </a:r>
                      <a:r>
                        <a:rPr lang="en-US" sz="1200" b="1" dirty="0"/>
                        <a:t>achieve ICER&lt;US$100,000/QALY gained</a:t>
                      </a:r>
                      <a:r>
                        <a:rPr lang="en-US" sz="1200" dirty="0"/>
                        <a:t>. ICER for colorectal cancer patient is US$115,020/QALY gained.</a:t>
                      </a:r>
                    </a:p>
                  </a:txBody>
                  <a:tcPr/>
                </a:tc>
                <a:extLst>
                  <a:ext uri="{0D108BD9-81ED-4DB2-BD59-A6C34878D82A}">
                    <a16:rowId xmlns:a16="http://schemas.microsoft.com/office/drawing/2014/main" val="1220981310"/>
                  </a:ext>
                </a:extLst>
              </a:tr>
              <a:tr h="528622">
                <a:tc>
                  <a:txBody>
                    <a:bodyPr/>
                    <a:lstStyle/>
                    <a:p>
                      <a:r>
                        <a:rPr lang="en-US" sz="1200" dirty="0"/>
                        <a:t>Review</a:t>
                      </a:r>
                      <a:endParaRPr lang="en-AU" sz="1200" dirty="0"/>
                    </a:p>
                  </a:txBody>
                  <a:tcPr/>
                </a:tc>
                <a:tc>
                  <a:txBody>
                    <a:bodyPr/>
                    <a:lstStyle/>
                    <a:p>
                      <a:r>
                        <a:rPr lang="en-AU" sz="1200" dirty="0" err="1"/>
                        <a:t>Verbelen</a:t>
                      </a:r>
                      <a:r>
                        <a:rPr lang="en-AU" sz="1200" dirty="0"/>
                        <a:t> et al 2017</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reviewed economic evaluations for </a:t>
                      </a:r>
                      <a:r>
                        <a:rPr lang="en-US" sz="1200" dirty="0" err="1"/>
                        <a:t>pharmagogenetic</a:t>
                      </a:r>
                      <a:r>
                        <a:rPr lang="en-US" sz="1200" dirty="0"/>
                        <a:t> guided treatment. Outcome: </a:t>
                      </a:r>
                      <a:r>
                        <a:rPr lang="en-US" sz="1200" b="1" dirty="0"/>
                        <a:t>57% of studies </a:t>
                      </a:r>
                      <a:r>
                        <a:rPr lang="en-US" sz="1200" dirty="0"/>
                        <a:t>(not limited to cancer) </a:t>
                      </a:r>
                      <a:r>
                        <a:rPr lang="en-US" sz="1200" b="1" dirty="0"/>
                        <a:t>were cost-effective</a:t>
                      </a:r>
                      <a:r>
                        <a:rPr lang="en-US" sz="1200" dirty="0"/>
                        <a:t>. </a:t>
                      </a:r>
                    </a:p>
                  </a:txBody>
                  <a:tcPr/>
                </a:tc>
                <a:extLst>
                  <a:ext uri="{0D108BD9-81ED-4DB2-BD59-A6C34878D82A}">
                    <a16:rowId xmlns:a16="http://schemas.microsoft.com/office/drawing/2014/main" val="2602912179"/>
                  </a:ext>
                </a:extLst>
              </a:tr>
              <a:tr h="52862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Review</a:t>
                      </a:r>
                      <a:endParaRPr lang="en-AU" sz="1200" dirty="0"/>
                    </a:p>
                    <a:p>
                      <a:endParaRPr lang="en-AU" sz="1200" dirty="0"/>
                    </a:p>
                  </a:txBody>
                  <a:tcPr/>
                </a:tc>
                <a:tc>
                  <a:txBody>
                    <a:bodyPr/>
                    <a:lstStyle/>
                    <a:p>
                      <a:r>
                        <a:rPr lang="en-AU" sz="1200" dirty="0"/>
                        <a:t>Phillips et al 2013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200" b="1" dirty="0"/>
                        <a:t>72% </a:t>
                      </a:r>
                      <a:r>
                        <a:rPr lang="en-AU" sz="1200" dirty="0"/>
                        <a:t>of identified personalised medicine </a:t>
                      </a:r>
                      <a:r>
                        <a:rPr lang="en-AU" sz="1200" b="1" dirty="0"/>
                        <a:t>studies were cost-effective</a:t>
                      </a:r>
                      <a:r>
                        <a:rPr lang="en-AU" sz="1200" dirty="0"/>
                        <a:t>. </a:t>
                      </a:r>
                    </a:p>
                  </a:txBody>
                  <a:tcPr/>
                </a:tc>
                <a:extLst>
                  <a:ext uri="{0D108BD9-81ED-4DB2-BD59-A6C34878D82A}">
                    <a16:rowId xmlns:a16="http://schemas.microsoft.com/office/drawing/2014/main" val="3000758371"/>
                  </a:ext>
                </a:extLst>
              </a:tr>
              <a:tr h="528622">
                <a:tc>
                  <a:txBody>
                    <a:bodyPr/>
                    <a:lstStyle/>
                    <a:p>
                      <a:r>
                        <a:rPr lang="en-US" sz="1200" dirty="0"/>
                        <a:t>Review</a:t>
                      </a:r>
                      <a:endParaRPr lang="en-AU" sz="1200" dirty="0"/>
                    </a:p>
                  </a:txBody>
                  <a:tcPr/>
                </a:tc>
                <a:tc>
                  <a:txBody>
                    <a:bodyPr/>
                    <a:lstStyle/>
                    <a:p>
                      <a:r>
                        <a:rPr lang="en-AU" sz="1200" dirty="0" err="1"/>
                        <a:t>Kasztura</a:t>
                      </a:r>
                      <a:r>
                        <a:rPr lang="en-AU" sz="1200" dirty="0"/>
                        <a:t> et al 2019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t>majority</a:t>
                      </a:r>
                      <a:r>
                        <a:rPr lang="en-US" sz="1200" dirty="0"/>
                        <a:t> of studies concluded that the PM intervention </a:t>
                      </a:r>
                      <a:r>
                        <a:rPr lang="en-US" sz="1200" b="1" dirty="0"/>
                        <a:t>was</a:t>
                      </a:r>
                      <a:r>
                        <a:rPr lang="en-US" sz="1200" dirty="0"/>
                        <a:t> at least </a:t>
                      </a:r>
                      <a:r>
                        <a:rPr lang="en-US" sz="1200" b="1" dirty="0"/>
                        <a:t>cost-effective</a:t>
                      </a:r>
                      <a:r>
                        <a:rPr lang="en-US" sz="1200" dirty="0"/>
                        <a:t> compared to usual care.</a:t>
                      </a:r>
                      <a:endParaRPr lang="en-AU" sz="1200" dirty="0"/>
                    </a:p>
                  </a:txBody>
                  <a:tcPr/>
                </a:tc>
                <a:extLst>
                  <a:ext uri="{0D108BD9-81ED-4DB2-BD59-A6C34878D82A}">
                    <a16:rowId xmlns:a16="http://schemas.microsoft.com/office/drawing/2014/main" val="3380055074"/>
                  </a:ext>
                </a:extLst>
              </a:tr>
            </a:tbl>
          </a:graphicData>
        </a:graphic>
      </p:graphicFrame>
    </p:spTree>
    <p:extLst>
      <p:ext uri="{BB962C8B-B14F-4D97-AF65-F5344CB8AC3E}">
        <p14:creationId xmlns:p14="http://schemas.microsoft.com/office/powerpoint/2010/main" val="208754037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2DA28-2856-4B2C-ADCB-D2BB0E7767E6}"/>
              </a:ext>
            </a:extLst>
          </p:cNvPr>
          <p:cNvSpPr>
            <a:spLocks noGrp="1"/>
          </p:cNvSpPr>
          <p:nvPr>
            <p:ph type="title"/>
          </p:nvPr>
        </p:nvSpPr>
        <p:spPr/>
        <p:txBody>
          <a:bodyPr/>
          <a:lstStyle/>
          <a:p>
            <a:r>
              <a:rPr lang="en-US" dirty="0">
                <a:solidFill>
                  <a:schemeClr val="tx1"/>
                </a:solidFill>
                <a:latin typeface="Garamond" panose="02020404030301010803" pitchFamily="18" charset="0"/>
              </a:rPr>
              <a:t>Current evidence</a:t>
            </a:r>
            <a:endParaRPr lang="en-AU" dirty="0">
              <a:solidFill>
                <a:schemeClr val="tx1"/>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EDD8DE5F-84E8-4FE8-A1DC-4422BED80850}"/>
              </a:ext>
            </a:extLst>
          </p:cNvPr>
          <p:cNvSpPr>
            <a:spLocks noGrp="1"/>
          </p:cNvSpPr>
          <p:nvPr>
            <p:ph idx="1"/>
          </p:nvPr>
        </p:nvSpPr>
        <p:spPr/>
        <p:txBody>
          <a:bodyPr>
            <a:normAutofit lnSpcReduction="10000"/>
          </a:bodyPr>
          <a:lstStyle/>
          <a:p>
            <a:r>
              <a:rPr lang="en-US" sz="1800" dirty="0">
                <a:latin typeface="Garamond" panose="02020404030301010803" pitchFamily="18" charset="0"/>
              </a:rPr>
              <a:t>No study examines the cost-effectiveness of precision medicine in childhood cancer.  (Tan et al., 2018)</a:t>
            </a:r>
          </a:p>
          <a:p>
            <a:endParaRPr lang="en-US" sz="1800" dirty="0">
              <a:latin typeface="Garamond" panose="02020404030301010803" pitchFamily="18" charset="0"/>
            </a:endParaRPr>
          </a:p>
          <a:p>
            <a:r>
              <a:rPr lang="en-US" sz="1800" dirty="0">
                <a:latin typeface="Garamond" panose="02020404030301010803" pitchFamily="18" charset="0"/>
              </a:rPr>
              <a:t>Multiple prospective clinical sequencing studies in pediatric oncology have been reported in the last 2 years. These studies demonstrated feasibility of sequencing in the clinic and revealed a rate of actionable variants that justifies the development of precision trials for childhood cancer. (Forrest et al., 2018)</a:t>
            </a:r>
          </a:p>
          <a:p>
            <a:endParaRPr lang="en-US" sz="1800" dirty="0">
              <a:latin typeface="Garamond" panose="02020404030301010803" pitchFamily="18" charset="0"/>
            </a:endParaRPr>
          </a:p>
          <a:p>
            <a:r>
              <a:rPr lang="en-US" sz="1800" dirty="0">
                <a:latin typeface="Garamond" panose="02020404030301010803" pitchFamily="18" charset="0"/>
              </a:rPr>
              <a:t>The primary results of the first round of pediatric precision oncology clinical trials will provide us with a greater understanding of the clinical impact of linking tumor profiling to selection of targeted therapies. (Forrest et al., 2018)</a:t>
            </a:r>
          </a:p>
          <a:p>
            <a:endParaRPr lang="en-US" sz="1800" dirty="0">
              <a:latin typeface="Garamond" panose="02020404030301010803" pitchFamily="18" charset="0"/>
            </a:endParaRPr>
          </a:p>
          <a:p>
            <a:endParaRPr lang="en-US" sz="1800" dirty="0">
              <a:latin typeface="Garamond" panose="02020404030301010803" pitchFamily="18" charset="0"/>
            </a:endParaRPr>
          </a:p>
          <a:p>
            <a:endParaRPr lang="en-US" sz="1800" dirty="0">
              <a:latin typeface="Garamond" panose="02020404030301010803" pitchFamily="18" charset="0"/>
            </a:endParaRPr>
          </a:p>
          <a:p>
            <a:endParaRPr lang="en-US" sz="1800" dirty="0">
              <a:latin typeface="Garamond" panose="02020404030301010803" pitchFamily="18" charset="0"/>
            </a:endParaRPr>
          </a:p>
          <a:p>
            <a:endParaRPr lang="en-US" sz="1400" dirty="0">
              <a:latin typeface="Garamond" panose="02020404030301010803" pitchFamily="18" charset="0"/>
            </a:endParaRPr>
          </a:p>
          <a:p>
            <a:pPr marL="0" indent="0">
              <a:buNone/>
            </a:pPr>
            <a:r>
              <a:rPr lang="en-US" sz="1400" dirty="0">
                <a:latin typeface="Garamond" panose="02020404030301010803" pitchFamily="18" charset="0"/>
              </a:rPr>
              <a:t>Tan et al., 2018 Application of next‐generation sequencing to improve cancer management: A review of the clinical effectiveness and cost‐effectiveness, Clinical Genetics 93:3</a:t>
            </a:r>
          </a:p>
          <a:p>
            <a:pPr marL="0" indent="0">
              <a:buNone/>
            </a:pPr>
            <a:endParaRPr lang="en-US" sz="1400" dirty="0">
              <a:latin typeface="Garamond" panose="02020404030301010803" pitchFamily="18" charset="0"/>
            </a:endParaRPr>
          </a:p>
          <a:p>
            <a:pPr marL="0" indent="0">
              <a:buNone/>
            </a:pPr>
            <a:r>
              <a:rPr lang="en-US" sz="1400" dirty="0">
                <a:latin typeface="Garamond" panose="02020404030301010803" pitchFamily="18" charset="0"/>
              </a:rPr>
              <a:t>Forrest et al., 2018, </a:t>
            </a:r>
            <a:r>
              <a:rPr lang="it-IT" sz="1400" dirty="0">
                <a:latin typeface="Garamond" panose="02020404030301010803" pitchFamily="18" charset="0"/>
              </a:rPr>
              <a:t>Precision medicine in pediatric oncology, Current opinion in pediatrics.</a:t>
            </a:r>
            <a:endParaRPr lang="en-US" sz="1400" dirty="0">
              <a:latin typeface="Garamond" panose="02020404030301010803" pitchFamily="18" charset="0"/>
            </a:endParaRPr>
          </a:p>
          <a:p>
            <a:endParaRPr lang="en-US" sz="1400" dirty="0">
              <a:latin typeface="Garamond" panose="02020404030301010803" pitchFamily="18" charset="0"/>
            </a:endParaRPr>
          </a:p>
          <a:p>
            <a:endParaRPr lang="en-AU" sz="1400" dirty="0">
              <a:latin typeface="Garamond" panose="02020404030301010803" pitchFamily="18" charset="0"/>
            </a:endParaRPr>
          </a:p>
        </p:txBody>
      </p:sp>
    </p:spTree>
    <p:extLst>
      <p:ext uri="{BB962C8B-B14F-4D97-AF65-F5344CB8AC3E}">
        <p14:creationId xmlns:p14="http://schemas.microsoft.com/office/powerpoint/2010/main" val="1520104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CF82EAF-E10F-48CE-9C28-3FD501AB073F}"/>
                  </a:ext>
                </a:extLst>
              </p:cNvPr>
              <p:cNvSpPr>
                <a:spLocks noGrp="1"/>
              </p:cNvSpPr>
              <p:nvPr>
                <p:ph sz="quarter" idx="16"/>
              </p:nvPr>
            </p:nvSpPr>
            <p:spPr/>
            <p:txBody>
              <a:bodyPr>
                <a:normAutofit/>
              </a:bodyPr>
              <a:lstStyle/>
              <a:p>
                <a:r>
                  <a:rPr lang="en-US" sz="2000" dirty="0">
                    <a:latin typeface="Garamond" panose="02020404030301010803" pitchFamily="18" charset="0"/>
                  </a:rPr>
                  <a:t>To develop a microsimulation model to evaluate the cost and benefit of implementing precision medicine program in the management of childhood cancer as last line of treatment</a:t>
                </a:r>
              </a:p>
              <a:p>
                <a14:m>
                  <m:oMath xmlns:m="http://schemas.openxmlformats.org/officeDocument/2006/math">
                    <m:r>
                      <a:rPr lang="en-AU" sz="1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𝐼𝑛𝑐𝑟𝑒𝑚𝑒𝑛𝑡𝑎𝑙</m:t>
                    </m:r>
                    <m:r>
                      <a:rPr lang="en-AU" sz="1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AU" sz="1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𝑐𝑜𝑠𝑡</m:t>
                    </m:r>
                    <m:r>
                      <a:rPr lang="en-AU" sz="1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AU" sz="1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𝑝𝑒𝑟</m:t>
                    </m:r>
                    <m:r>
                      <a:rPr lang="en-AU" sz="1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AU" sz="1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𝑄𝐴𝐿𝑌</m:t>
                    </m:r>
                    <m:r>
                      <a:rPr lang="en-AU" sz="1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AU" sz="1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𝑔𝑎𝑖𝑛𝑒𝑑</m:t>
                    </m:r>
                    <m:r>
                      <a:rPr lang="en-AU" sz="1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AU" sz="1800" i="1">
                            <a:solidFill>
                              <a:srgbClr val="000000"/>
                            </a:solidFill>
                            <a:effectLst/>
                            <a:latin typeface="Cambria Math" panose="02040503050406030204" pitchFamily="18" charset="0"/>
                          </a:rPr>
                        </m:ctrlPr>
                      </m:fPr>
                      <m:num>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𝑚𝑒𝑎𝑛</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𝑐𝑜𝑠𝑡</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𝑜𝑓𝑝𝑟𝑒𝑐𝑖𝑠𝑖𝑜𝑛</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𝑚𝑒𝑑𝑖𝑐𝑖𝑛𝑒</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𝑚𝑒𝑎𝑛</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𝑐𝑜𝑠𝑡</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𝑜𝑓</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𝑠𝑡𝑎𝑛𝑑𝑎𝑟𝑑</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𝑐𝑎𝑟𝑒</m:t>
                        </m:r>
                      </m:num>
                      <m:den>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𝑚𝑒𝑎𝑛</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𝑄𝐴𝐿𝑌𝑠</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𝑓𝑟𝑜𝑚</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𝑝𝑟𝑒𝑐𝑖𝑠𝑖𝑜𝑛</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𝑚𝑒𝑑𝑖𝑐𝑖𝑛𝑒</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𝑚𝑒𝑎𝑛</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𝑄𝐴𝐿𝑌𝑠</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𝑓𝑟𝑜𝑚</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𝑠𝑡𝑎𝑛𝑑𝑎𝑟𝑑</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AU"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𝑐𝑎𝑟𝑒</m:t>
                        </m:r>
                      </m:den>
                    </m:f>
                  </m:oMath>
                </a14:m>
                <a:endParaRPr lang="en-US" sz="2000" dirty="0">
                  <a:latin typeface="Garamond" panose="02020404030301010803" pitchFamily="18" charset="0"/>
                </a:endParaRPr>
              </a:p>
              <a:p>
                <a:endParaRPr lang="en-US" sz="2000" dirty="0">
                  <a:latin typeface="Garamond" panose="02020404030301010803" pitchFamily="18" charset="0"/>
                </a:endParaRPr>
              </a:p>
              <a:p>
                <a:endParaRPr lang="en-AU" sz="2000" dirty="0">
                  <a:latin typeface="Garamond" panose="02020404030301010803" pitchFamily="18" charset="0"/>
                </a:endParaRPr>
              </a:p>
            </p:txBody>
          </p:sp>
        </mc:Choice>
        <mc:Fallback xmlns="">
          <p:sp>
            <p:nvSpPr>
              <p:cNvPr id="2" name="Content Placeholder 1">
                <a:extLst>
                  <a:ext uri="{FF2B5EF4-FFF2-40B4-BE49-F238E27FC236}">
                    <a16:creationId xmlns:a16="http://schemas.microsoft.com/office/drawing/2014/main" id="{0CF82EAF-E10F-48CE-9C28-3FD501AB073F}"/>
                  </a:ext>
                </a:extLst>
              </p:cNvPr>
              <p:cNvSpPr>
                <a:spLocks noGrp="1" noRot="1" noChangeAspect="1" noMove="1" noResize="1" noEditPoints="1" noAdjustHandles="1" noChangeArrowheads="1" noChangeShapeType="1" noTextEdit="1"/>
              </p:cNvSpPr>
              <p:nvPr>
                <p:ph sz="quarter" idx="16"/>
              </p:nvPr>
            </p:nvSpPr>
            <p:spPr>
              <a:blipFill>
                <a:blip r:embed="rId3"/>
                <a:stretch>
                  <a:fillRect l="-1357" t="-1752" r="-905"/>
                </a:stretch>
              </a:blipFill>
            </p:spPr>
            <p:txBody>
              <a:bodyPr/>
              <a:lstStyle/>
              <a:p>
                <a:r>
                  <a:rPr lang="en-AU">
                    <a:noFill/>
                  </a:rPr>
                  <a:t> </a:t>
                </a:r>
              </a:p>
            </p:txBody>
          </p:sp>
        </mc:Fallback>
      </mc:AlternateContent>
      <p:sp>
        <p:nvSpPr>
          <p:cNvPr id="3" name="Title 2">
            <a:extLst>
              <a:ext uri="{FF2B5EF4-FFF2-40B4-BE49-F238E27FC236}">
                <a16:creationId xmlns:a16="http://schemas.microsoft.com/office/drawing/2014/main" id="{8F56C5A6-B6B6-406A-B7D4-20BAE10FEFF6}"/>
              </a:ext>
            </a:extLst>
          </p:cNvPr>
          <p:cNvSpPr>
            <a:spLocks noGrp="1"/>
          </p:cNvSpPr>
          <p:nvPr>
            <p:ph type="title"/>
          </p:nvPr>
        </p:nvSpPr>
        <p:spPr/>
        <p:txBody>
          <a:bodyPr/>
          <a:lstStyle/>
          <a:p>
            <a:r>
              <a:rPr lang="en-US" dirty="0">
                <a:latin typeface="Garamond" panose="02020404030301010803" pitchFamily="18" charset="0"/>
              </a:rPr>
              <a:t>Aim	</a:t>
            </a:r>
            <a:endParaRPr lang="en-AU" dirty="0">
              <a:latin typeface="Garamond" panose="02020404030301010803" pitchFamily="18" charset="0"/>
            </a:endParaRPr>
          </a:p>
        </p:txBody>
      </p:sp>
      <p:sp>
        <p:nvSpPr>
          <p:cNvPr id="4" name="Footer Placeholder 3">
            <a:extLst>
              <a:ext uri="{FF2B5EF4-FFF2-40B4-BE49-F238E27FC236}">
                <a16:creationId xmlns:a16="http://schemas.microsoft.com/office/drawing/2014/main" id="{753D969C-99F3-489F-B260-7327ADAE16E2}"/>
              </a:ext>
            </a:extLst>
          </p:cNvPr>
          <p:cNvSpPr>
            <a:spLocks noGrp="1"/>
          </p:cNvSpPr>
          <p:nvPr>
            <p:ph type="ftr" sz="quarter" idx="11"/>
          </p:nvPr>
        </p:nvSpPr>
        <p:spPr/>
        <p:txBody>
          <a:bodyPr/>
          <a:lstStyle/>
          <a:p>
            <a:r>
              <a:rPr lang="en-US">
                <a:latin typeface="Garamond" panose="02020404030301010803" pitchFamily="18" charset="0"/>
              </a:rPr>
              <a:t>GenIMPACT | Faculty of Business and Economics | Department of Economics</a:t>
            </a:r>
            <a:endParaRPr lang="en-AU" dirty="0">
              <a:latin typeface="Garamond" panose="02020404030301010803" pitchFamily="18" charset="0"/>
            </a:endParaRPr>
          </a:p>
        </p:txBody>
      </p:sp>
      <p:sp>
        <p:nvSpPr>
          <p:cNvPr id="5" name="Slide Number Placeholder 4">
            <a:extLst>
              <a:ext uri="{FF2B5EF4-FFF2-40B4-BE49-F238E27FC236}">
                <a16:creationId xmlns:a16="http://schemas.microsoft.com/office/drawing/2014/main" id="{92C889CA-717C-4EB0-B667-293136EBF28E}"/>
              </a:ext>
            </a:extLst>
          </p:cNvPr>
          <p:cNvSpPr>
            <a:spLocks noGrp="1"/>
          </p:cNvSpPr>
          <p:nvPr>
            <p:ph type="sldNum" sz="quarter" idx="12"/>
          </p:nvPr>
        </p:nvSpPr>
        <p:spPr/>
        <p:txBody>
          <a:bodyPr/>
          <a:lstStyle/>
          <a:p>
            <a:fld id="{D9C42BCC-44E8-4F98-A8FE-EAF16D8C1E6E}" type="slidenum">
              <a:rPr lang="en-AU" smtClean="0">
                <a:latin typeface="Garamond" panose="02020404030301010803" pitchFamily="18" charset="0"/>
              </a:rPr>
              <a:t>6</a:t>
            </a:fld>
            <a:endParaRPr lang="en-AU" dirty="0">
              <a:latin typeface="Garamond" panose="02020404030301010803" pitchFamily="18" charset="0"/>
            </a:endParaRPr>
          </a:p>
        </p:txBody>
      </p:sp>
      <p:sp>
        <p:nvSpPr>
          <p:cNvPr id="6" name="Text Placeholder 5">
            <a:extLst>
              <a:ext uri="{FF2B5EF4-FFF2-40B4-BE49-F238E27FC236}">
                <a16:creationId xmlns:a16="http://schemas.microsoft.com/office/drawing/2014/main" id="{73CBB6D7-B01B-4C2F-B55F-56DA18588AE6}"/>
              </a:ext>
            </a:extLst>
          </p:cNvPr>
          <p:cNvSpPr>
            <a:spLocks noGrp="1"/>
          </p:cNvSpPr>
          <p:nvPr>
            <p:ph type="body" sz="quarter" idx="15"/>
          </p:nvPr>
        </p:nvSpPr>
        <p:spPr/>
        <p:txBody>
          <a:bodyPr/>
          <a:lstStyle/>
          <a:p>
            <a:endParaRPr lang="en-AU">
              <a:latin typeface="Garamond" panose="02020404030301010803" pitchFamily="18" charset="0"/>
            </a:endParaRPr>
          </a:p>
        </p:txBody>
      </p:sp>
    </p:spTree>
    <p:extLst>
      <p:ext uri="{BB962C8B-B14F-4D97-AF65-F5344CB8AC3E}">
        <p14:creationId xmlns:p14="http://schemas.microsoft.com/office/powerpoint/2010/main" val="2090606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p:txBody>
          <a:bodyPr>
            <a:normAutofit/>
          </a:bodyPr>
          <a:lstStyle/>
          <a:p>
            <a:r>
              <a:rPr lang="en-US" sz="1800" dirty="0">
                <a:latin typeface="Garamond" panose="02020404030301010803" pitchFamily="18" charset="0"/>
              </a:rPr>
              <a:t>Using the existing state-wide data from the cancer registry—a population study</a:t>
            </a:r>
          </a:p>
          <a:p>
            <a:endParaRPr lang="en-US" sz="1800" dirty="0">
              <a:latin typeface="Garamond" panose="02020404030301010803" pitchFamily="18" charset="0"/>
            </a:endParaRPr>
          </a:p>
          <a:p>
            <a:endParaRPr lang="en-US" sz="1800" dirty="0">
              <a:latin typeface="Garamond" panose="02020404030301010803" pitchFamily="18" charset="0"/>
            </a:endParaRPr>
          </a:p>
          <a:p>
            <a:r>
              <a:rPr lang="en-US" sz="1800" dirty="0">
                <a:latin typeface="Garamond" panose="02020404030301010803" pitchFamily="18" charset="0"/>
              </a:rPr>
              <a:t>Payer perspectives</a:t>
            </a:r>
          </a:p>
          <a:p>
            <a:endParaRPr lang="en-US" sz="1800" dirty="0">
              <a:latin typeface="Garamond" panose="02020404030301010803" pitchFamily="18" charset="0"/>
            </a:endParaRPr>
          </a:p>
          <a:p>
            <a:r>
              <a:rPr lang="en-US" sz="1800" dirty="0">
                <a:latin typeface="Garamond" panose="02020404030301010803" pitchFamily="18" charset="0"/>
              </a:rPr>
              <a:t>Base population of model: cancer patients that have been registered as death-proxy for high risk patients. </a:t>
            </a:r>
          </a:p>
          <a:p>
            <a:pPr lvl="1"/>
            <a:endParaRPr lang="en-US" sz="1800" dirty="0">
              <a:latin typeface="Garamond" panose="02020404030301010803" pitchFamily="18" charset="0"/>
            </a:endParaRPr>
          </a:p>
          <a:p>
            <a:pPr lvl="1"/>
            <a:r>
              <a:rPr lang="en-US" sz="1800" dirty="0">
                <a:latin typeface="Garamond" panose="02020404030301010803" pitchFamily="18" charset="0"/>
              </a:rPr>
              <a:t>Precision medicine likely to be trialed in high risk patients.</a:t>
            </a:r>
          </a:p>
          <a:p>
            <a:pPr marL="342900" lvl="1" indent="0">
              <a:buNone/>
            </a:pPr>
            <a:endParaRPr lang="en-AU" sz="1800" dirty="0">
              <a:latin typeface="Garamond" panose="02020404030301010803" pitchFamily="18" charset="0"/>
            </a:endParaRPr>
          </a:p>
        </p:txBody>
      </p:sp>
      <p:sp>
        <p:nvSpPr>
          <p:cNvPr id="3" name="Title 2"/>
          <p:cNvSpPr>
            <a:spLocks noGrp="1"/>
          </p:cNvSpPr>
          <p:nvPr>
            <p:ph type="title"/>
          </p:nvPr>
        </p:nvSpPr>
        <p:spPr/>
        <p:txBody>
          <a:bodyPr>
            <a:normAutofit/>
          </a:bodyPr>
          <a:lstStyle/>
          <a:p>
            <a:r>
              <a:rPr lang="en-US" sz="3200" dirty="0">
                <a:latin typeface="Garamond" panose="02020404030301010803" pitchFamily="18" charset="0"/>
              </a:rPr>
              <a:t>Approach</a:t>
            </a:r>
            <a:endParaRPr lang="en-AU" sz="3200" dirty="0">
              <a:latin typeface="Garamond" panose="02020404030301010803" pitchFamily="18" charset="0"/>
            </a:endParaRPr>
          </a:p>
        </p:txBody>
      </p:sp>
      <p:sp>
        <p:nvSpPr>
          <p:cNvPr id="5" name="Slide Number Placeholder 4"/>
          <p:cNvSpPr>
            <a:spLocks noGrp="1"/>
          </p:cNvSpPr>
          <p:nvPr>
            <p:ph type="sldNum" sz="quarter" idx="12"/>
          </p:nvPr>
        </p:nvSpPr>
        <p:spPr/>
        <p:txBody>
          <a:bodyPr/>
          <a:lstStyle/>
          <a:p>
            <a:fld id="{D9C42BCC-44E8-4F98-A8FE-EAF16D8C1E6E}" type="slidenum">
              <a:rPr lang="en-AU" sz="900">
                <a:latin typeface="Garamond" panose="02020404030301010803" pitchFamily="18" charset="0"/>
              </a:rPr>
              <a:t>7</a:t>
            </a:fld>
            <a:endParaRPr lang="en-AU" sz="900" dirty="0">
              <a:latin typeface="Garamond" panose="02020404030301010803" pitchFamily="18" charset="0"/>
            </a:endParaRPr>
          </a:p>
        </p:txBody>
      </p:sp>
      <p:sp>
        <p:nvSpPr>
          <p:cNvPr id="6" name="Text Placeholder 5"/>
          <p:cNvSpPr>
            <a:spLocks noGrp="1"/>
          </p:cNvSpPr>
          <p:nvPr>
            <p:ph type="body" sz="quarter" idx="15"/>
          </p:nvPr>
        </p:nvSpPr>
        <p:spPr/>
        <p:txBody>
          <a:bodyPr>
            <a:normAutofit/>
          </a:bodyPr>
          <a:lstStyle/>
          <a:p>
            <a:endParaRPr lang="en-AU" sz="1600" dirty="0">
              <a:latin typeface="Garamond" panose="02020404030301010803" pitchFamily="18" charset="0"/>
            </a:endParaRPr>
          </a:p>
        </p:txBody>
      </p:sp>
      <p:sp>
        <p:nvSpPr>
          <p:cNvPr id="7" name="Rectangle 6">
            <a:extLst>
              <a:ext uri="{FF2B5EF4-FFF2-40B4-BE49-F238E27FC236}">
                <a16:creationId xmlns:a16="http://schemas.microsoft.com/office/drawing/2014/main" id="{BFC29F39-0C5C-482C-AC65-38C49B496D06}"/>
              </a:ext>
            </a:extLst>
          </p:cNvPr>
          <p:cNvSpPr/>
          <p:nvPr/>
        </p:nvSpPr>
        <p:spPr>
          <a:xfrm>
            <a:off x="8571794" y="1383041"/>
            <a:ext cx="1080120" cy="5752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1200" dirty="0">
                <a:latin typeface="Garamond" panose="02020404030301010803" pitchFamily="18" charset="0"/>
              </a:rPr>
              <a:t>NSW Cancer registry (N=2966)</a:t>
            </a:r>
          </a:p>
        </p:txBody>
      </p:sp>
    </p:spTree>
    <p:extLst>
      <p:ext uri="{BB962C8B-B14F-4D97-AF65-F5344CB8AC3E}">
        <p14:creationId xmlns:p14="http://schemas.microsoft.com/office/powerpoint/2010/main" val="1647089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8DDAE46-025A-4C2C-B0B4-01AF56A5EE4B}"/>
              </a:ext>
            </a:extLst>
          </p:cNvPr>
          <p:cNvSpPr/>
          <p:nvPr/>
        </p:nvSpPr>
        <p:spPr>
          <a:xfrm>
            <a:off x="1676400" y="922638"/>
            <a:ext cx="8806543" cy="57394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a:extLst>
              <a:ext uri="{FF2B5EF4-FFF2-40B4-BE49-F238E27FC236}">
                <a16:creationId xmlns:a16="http://schemas.microsoft.com/office/drawing/2014/main" id="{A25B0FDF-3347-4836-B4D6-53B215A68ADF}"/>
              </a:ext>
            </a:extLst>
          </p:cNvPr>
          <p:cNvSpPr>
            <a:spLocks noGrp="1"/>
          </p:cNvSpPr>
          <p:nvPr>
            <p:ph type="title"/>
          </p:nvPr>
        </p:nvSpPr>
        <p:spPr/>
        <p:txBody>
          <a:bodyPr>
            <a:normAutofit fontScale="90000"/>
          </a:bodyPr>
          <a:lstStyle/>
          <a:p>
            <a:r>
              <a:rPr lang="en-AU" sz="1800" dirty="0" err="1">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PeCanMOD</a:t>
            </a:r>
            <a:r>
              <a:rPr lang="en-AU"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Structure of the model and relationships between key data items</a:t>
            </a:r>
            <a:br>
              <a:rPr lang="en-AU"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br>
            <a:r>
              <a:rPr lang="en-AU" sz="1100" b="0" i="0" dirty="0">
                <a:effectLst/>
                <a:latin typeface="Garamond" panose="02020404030301010803" pitchFamily="18" charset="0"/>
              </a:rPr>
              <a:t> O. Tan, D. J Schofield, T. O’Brien, T. Trahair, R. N Shrestha; 2021; Modelling the Economic Impact of Next Generation Sequencing and Precision Medicine on Childhood Cancer Management—a Microsimulation Approach; International Journal of Microsimulation; 14(1); 73-91. </a:t>
            </a:r>
            <a:r>
              <a:rPr lang="en-AU" sz="1100" b="0" i="0" cap="all" dirty="0">
                <a:effectLst/>
                <a:latin typeface="Garamond" panose="02020404030301010803" pitchFamily="18" charset="0"/>
              </a:rPr>
              <a:t>DOI: 10.34196/IJM.00230</a:t>
            </a:r>
            <a:endParaRPr lang="en-AU" dirty="0">
              <a:latin typeface="Garamond" panose="02020404030301010803" pitchFamily="18" charset="0"/>
            </a:endParaRPr>
          </a:p>
        </p:txBody>
      </p:sp>
      <p:sp>
        <p:nvSpPr>
          <p:cNvPr id="4" name="Footer Placeholder 3">
            <a:extLst>
              <a:ext uri="{FF2B5EF4-FFF2-40B4-BE49-F238E27FC236}">
                <a16:creationId xmlns:a16="http://schemas.microsoft.com/office/drawing/2014/main" id="{9B37467D-DD96-4151-B0D4-5BECE133A89A}"/>
              </a:ext>
            </a:extLst>
          </p:cNvPr>
          <p:cNvSpPr>
            <a:spLocks noGrp="1"/>
          </p:cNvSpPr>
          <p:nvPr>
            <p:ph type="ftr" sz="quarter" idx="11"/>
          </p:nvPr>
        </p:nvSpPr>
        <p:spPr/>
        <p:txBody>
          <a:bodyPr/>
          <a:lstStyle/>
          <a:p>
            <a:r>
              <a:rPr lang="en-US" dirty="0"/>
              <a:t>GenIMPACT | MQBS</a:t>
            </a:r>
            <a:endParaRPr lang="en-AU" dirty="0"/>
          </a:p>
        </p:txBody>
      </p:sp>
      <p:sp>
        <p:nvSpPr>
          <p:cNvPr id="5" name="Slide Number Placeholder 4">
            <a:extLst>
              <a:ext uri="{FF2B5EF4-FFF2-40B4-BE49-F238E27FC236}">
                <a16:creationId xmlns:a16="http://schemas.microsoft.com/office/drawing/2014/main" id="{FF7165B1-8DC1-4FC1-83A4-FBC9A01A47D2}"/>
              </a:ext>
            </a:extLst>
          </p:cNvPr>
          <p:cNvSpPr>
            <a:spLocks noGrp="1"/>
          </p:cNvSpPr>
          <p:nvPr>
            <p:ph type="sldNum" sz="quarter" idx="12"/>
          </p:nvPr>
        </p:nvSpPr>
        <p:spPr/>
        <p:txBody>
          <a:bodyPr/>
          <a:lstStyle/>
          <a:p>
            <a:fld id="{D9C42BCC-44E8-4F98-A8FE-EAF16D8C1E6E}" type="slidenum">
              <a:rPr lang="en-AU" smtClean="0"/>
              <a:t>8</a:t>
            </a:fld>
            <a:endParaRPr lang="en-AU" dirty="0"/>
          </a:p>
        </p:txBody>
      </p:sp>
      <p:grpSp>
        <p:nvGrpSpPr>
          <p:cNvPr id="7" name="Group 6">
            <a:extLst>
              <a:ext uri="{FF2B5EF4-FFF2-40B4-BE49-F238E27FC236}">
                <a16:creationId xmlns:a16="http://schemas.microsoft.com/office/drawing/2014/main" id="{519F4C97-B744-4890-A012-926B24A88C47}"/>
              </a:ext>
            </a:extLst>
          </p:cNvPr>
          <p:cNvGrpSpPr/>
          <p:nvPr/>
        </p:nvGrpSpPr>
        <p:grpSpPr>
          <a:xfrm>
            <a:off x="1761104" y="922637"/>
            <a:ext cx="8669792" cy="5641259"/>
            <a:chOff x="0" y="-141794"/>
            <a:chExt cx="8513307" cy="6556057"/>
          </a:xfrm>
          <a:solidFill>
            <a:schemeClr val="bg1"/>
          </a:solidFill>
        </p:grpSpPr>
        <p:sp>
          <p:nvSpPr>
            <p:cNvPr id="8" name="Rectangle: Rounded Corners 7">
              <a:extLst>
                <a:ext uri="{FF2B5EF4-FFF2-40B4-BE49-F238E27FC236}">
                  <a16:creationId xmlns:a16="http://schemas.microsoft.com/office/drawing/2014/main" id="{F9A9A980-125B-4715-8645-9E93E4B63AFE}"/>
                </a:ext>
              </a:extLst>
            </p:cNvPr>
            <p:cNvSpPr/>
            <p:nvPr/>
          </p:nvSpPr>
          <p:spPr>
            <a:xfrm>
              <a:off x="1156428" y="3803998"/>
              <a:ext cx="2106155" cy="133557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lnSpc>
                  <a:spcPct val="107000"/>
                </a:lnSpc>
                <a:spcAft>
                  <a:spcPts val="800"/>
                </a:spcAft>
              </a:pPr>
              <a:r>
                <a:rPr lang="en-US" sz="1200" b="1" kern="12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PeCanMOD</a:t>
              </a:r>
              <a:endParaRPr lang="en-AU" sz="1200">
                <a:effectLst/>
                <a:ea typeface="Calibri" panose="020F0502020204030204" pitchFamily="34" charset="0"/>
                <a:cs typeface="Times New Roman" panose="02020603050405020304" pitchFamily="18" charset="0"/>
              </a:endParaRPr>
            </a:p>
            <a:p>
              <a:pPr algn="ctr">
                <a:lnSpc>
                  <a:spcPct val="107000"/>
                </a:lnSpc>
                <a:spcAft>
                  <a:spcPts val="800"/>
                </a:spcAft>
              </a:pPr>
              <a:r>
                <a:rPr lang="en-US" sz="1200" kern="12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Simulated counterfactuals</a:t>
              </a:r>
              <a:endParaRPr lang="en-AU" sz="1200">
                <a:effectLst/>
                <a:ea typeface="Calibri" panose="020F050202020403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3F53EC7E-682A-4791-94E1-8A212FF9C976}"/>
                </a:ext>
              </a:extLst>
            </p:cNvPr>
            <p:cNvSpPr/>
            <p:nvPr/>
          </p:nvSpPr>
          <p:spPr>
            <a:xfrm>
              <a:off x="0" y="-141794"/>
              <a:ext cx="4419013" cy="1282835"/>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lnSpc>
                  <a:spcPct val="107000"/>
                </a:lnSpc>
                <a:spcAft>
                  <a:spcPts val="800"/>
                </a:spcAft>
              </a:pPr>
              <a:r>
                <a:rPr lang="en-US" sz="1200" kern="12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Deceased patients (&lt;18 years old) on </a:t>
              </a:r>
              <a:r>
                <a:rPr lang="en-US" sz="1200" b="1" kern="12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NSW Central Cancer Registry</a:t>
              </a:r>
              <a:r>
                <a:rPr lang="en-US" sz="1200" kern="12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(N=541)</a:t>
              </a:r>
              <a:endParaRPr lang="en-AU" sz="1200">
                <a:effectLst/>
                <a:ea typeface="Calibri" panose="020F0502020204030204" pitchFamily="34" charset="0"/>
                <a:cs typeface="Times New Roman" panose="02020603050405020304" pitchFamily="18" charset="0"/>
              </a:endParaRPr>
            </a:p>
            <a:p>
              <a:pPr algn="ctr">
                <a:lnSpc>
                  <a:spcPct val="107000"/>
                </a:lnSpc>
                <a:spcAft>
                  <a:spcPts val="800"/>
                </a:spcAft>
              </a:pPr>
              <a:r>
                <a:rPr lang="en-US" sz="1200" kern="12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Variables: Linkage ID, timing of cancer diagnosis, cancer types, and cancer stages at diagnosis</a:t>
              </a:r>
              <a:endParaRPr lang="en-AU" sz="1200">
                <a:effectLst/>
                <a:ea typeface="Calibri" panose="020F0502020204030204" pitchFamily="34"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D222A4DD-8878-4723-BF87-EC66CDBC645F}"/>
                </a:ext>
              </a:extLst>
            </p:cNvPr>
            <p:cNvCxnSpPr>
              <a:cxnSpLocks/>
            </p:cNvCxnSpPr>
            <p:nvPr/>
          </p:nvCxnSpPr>
          <p:spPr>
            <a:xfrm>
              <a:off x="2209507" y="1075507"/>
              <a:ext cx="3130" cy="908312"/>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11" name="Rectangle: Rounded Corners 10">
              <a:extLst>
                <a:ext uri="{FF2B5EF4-FFF2-40B4-BE49-F238E27FC236}">
                  <a16:creationId xmlns:a16="http://schemas.microsoft.com/office/drawing/2014/main" id="{C8CBD29A-B41F-41E0-9106-A240DAD84659}"/>
                </a:ext>
              </a:extLst>
            </p:cNvPr>
            <p:cNvSpPr/>
            <p:nvPr/>
          </p:nvSpPr>
          <p:spPr>
            <a:xfrm>
              <a:off x="947720" y="1983819"/>
              <a:ext cx="2529833" cy="79297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lnSpc>
                  <a:spcPct val="107000"/>
                </a:lnSpc>
                <a:spcAft>
                  <a:spcPts val="800"/>
                </a:spcAft>
              </a:pPr>
              <a:r>
                <a:rPr lang="en-US" sz="1200" kern="12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Individuals imputed with genomic variants (N=364)</a:t>
              </a:r>
              <a:endParaRPr lang="en-AU" sz="1200">
                <a:effectLst/>
                <a:ea typeface="Calibri" panose="020F0502020204030204" pitchFamily="34" charset="0"/>
                <a:cs typeface="Times New Roman" panose="02020603050405020304" pitchFamily="18" charset="0"/>
              </a:endParaRPr>
            </a:p>
          </p:txBody>
        </p:sp>
        <p:sp>
          <p:nvSpPr>
            <p:cNvPr id="12" name="TextBox 7">
              <a:extLst>
                <a:ext uri="{FF2B5EF4-FFF2-40B4-BE49-F238E27FC236}">
                  <a16:creationId xmlns:a16="http://schemas.microsoft.com/office/drawing/2014/main" id="{67B8167E-13EE-4FCB-9789-F488C06FB5F1}"/>
                </a:ext>
              </a:extLst>
            </p:cNvPr>
            <p:cNvSpPr txBox="1"/>
            <p:nvPr/>
          </p:nvSpPr>
          <p:spPr>
            <a:xfrm>
              <a:off x="4559937" y="1249594"/>
              <a:ext cx="2445105" cy="908311"/>
            </a:xfrm>
            <a:prstGeom prst="roundRect">
              <a:avLst/>
            </a:prstGeom>
            <a:ln/>
          </p:spPr>
          <p:style>
            <a:lnRef idx="2">
              <a:schemeClr val="dk1"/>
            </a:lnRef>
            <a:fillRef idx="1">
              <a:schemeClr val="lt1"/>
            </a:fillRef>
            <a:effectRef idx="0">
              <a:schemeClr val="dk1"/>
            </a:effectRef>
            <a:fontRef idx="minor">
              <a:schemeClr val="dk1"/>
            </a:fontRef>
          </p:style>
          <p:txBody>
            <a:bodyPr wrap="square" rtlCol="0">
              <a:noAutofit/>
            </a:bodyPr>
            <a:lstStyle/>
            <a:p>
              <a:pPr>
                <a:lnSpc>
                  <a:spcPct val="107000"/>
                </a:lnSpc>
                <a:spcAft>
                  <a:spcPts val="800"/>
                </a:spcAft>
              </a:pPr>
              <a:r>
                <a:rPr lang="en-US" sz="1200" kern="12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Genomic variants distribution:</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kern="12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Foundation Medicine Pediatric Portal</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41152010-FA0C-4139-AB88-425A52BD6952}"/>
                </a:ext>
              </a:extLst>
            </p:cNvPr>
            <p:cNvCxnSpPr/>
            <p:nvPr/>
          </p:nvCxnSpPr>
          <p:spPr>
            <a:xfrm flipH="1">
              <a:off x="2216661" y="1497322"/>
              <a:ext cx="2343276" cy="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14" name="TextBox 12">
              <a:extLst>
                <a:ext uri="{FF2B5EF4-FFF2-40B4-BE49-F238E27FC236}">
                  <a16:creationId xmlns:a16="http://schemas.microsoft.com/office/drawing/2014/main" id="{3C13064B-A4E7-4D65-8C19-4262D906345E}"/>
                </a:ext>
              </a:extLst>
            </p:cNvPr>
            <p:cNvSpPr txBox="1"/>
            <p:nvPr/>
          </p:nvSpPr>
          <p:spPr>
            <a:xfrm>
              <a:off x="5465223" y="78052"/>
              <a:ext cx="2789204" cy="1062989"/>
            </a:xfrm>
            <a:prstGeom prst="roundRect">
              <a:avLst/>
            </a:prstGeom>
            <a:ln/>
          </p:spPr>
          <p:style>
            <a:lnRef idx="2">
              <a:schemeClr val="dk1"/>
            </a:lnRef>
            <a:fillRef idx="1">
              <a:schemeClr val="lt1"/>
            </a:fillRef>
            <a:effectRef idx="0">
              <a:schemeClr val="dk1"/>
            </a:effectRef>
            <a:fontRef idx="minor">
              <a:schemeClr val="dk1"/>
            </a:fontRef>
          </p:style>
          <p:txBody>
            <a:bodyPr wrap="square" rtlCol="0">
              <a:noAutofit/>
            </a:bodyPr>
            <a:lstStyle/>
            <a:p>
              <a:pPr>
                <a:lnSpc>
                  <a:spcPct val="107000"/>
                </a:lnSpc>
                <a:spcAft>
                  <a:spcPts val="800"/>
                </a:spcAft>
              </a:pPr>
              <a:r>
                <a:rPr lang="en-AU" sz="1200" b="1" kern="12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Childhood cancer in Australia </a:t>
              </a:r>
              <a:r>
                <a:rPr lang="en-US" sz="1200" b="1" kern="12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by AIHW</a:t>
              </a:r>
              <a:r>
                <a:rPr lang="en-US" sz="1200" kern="12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impute person weight to reflect Australia childhood cancer population, by age group, sex, and cancer types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D69304AC-A8D3-4D96-8599-3DB81DE0478C}"/>
                </a:ext>
              </a:extLst>
            </p:cNvPr>
            <p:cNvCxnSpPr>
              <a:cxnSpLocks/>
            </p:cNvCxnSpPr>
            <p:nvPr/>
          </p:nvCxnSpPr>
          <p:spPr>
            <a:xfrm flipH="1">
              <a:off x="4419013" y="537754"/>
              <a:ext cx="1046500" cy="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6" name="Straight Arrow Connector 15">
              <a:extLst>
                <a:ext uri="{FF2B5EF4-FFF2-40B4-BE49-F238E27FC236}">
                  <a16:creationId xmlns:a16="http://schemas.microsoft.com/office/drawing/2014/main" id="{51133C26-861C-4600-919F-480641885A21}"/>
                </a:ext>
              </a:extLst>
            </p:cNvPr>
            <p:cNvCxnSpPr>
              <a:stCxn id="11" idx="2"/>
              <a:endCxn id="8" idx="0"/>
            </p:cNvCxnSpPr>
            <p:nvPr/>
          </p:nvCxnSpPr>
          <p:spPr>
            <a:xfrm flipH="1">
              <a:off x="2209505" y="2776793"/>
              <a:ext cx="3131" cy="1027205"/>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17" name="TextBox 18">
              <a:extLst>
                <a:ext uri="{FF2B5EF4-FFF2-40B4-BE49-F238E27FC236}">
                  <a16:creationId xmlns:a16="http://schemas.microsoft.com/office/drawing/2014/main" id="{EDE0BA49-5F7B-48F0-A31B-EF0BF4E4629D}"/>
                </a:ext>
              </a:extLst>
            </p:cNvPr>
            <p:cNvSpPr txBox="1"/>
            <p:nvPr/>
          </p:nvSpPr>
          <p:spPr>
            <a:xfrm>
              <a:off x="4397892" y="3909886"/>
              <a:ext cx="4115415" cy="1921258"/>
            </a:xfrm>
            <a:prstGeom prst="roundRect">
              <a:avLst/>
            </a:prstGeom>
            <a:ln/>
          </p:spPr>
          <p:style>
            <a:lnRef idx="2">
              <a:schemeClr val="dk1"/>
            </a:lnRef>
            <a:fillRef idx="1">
              <a:schemeClr val="lt1"/>
            </a:fillRef>
            <a:effectRef idx="0">
              <a:schemeClr val="dk1"/>
            </a:effectRef>
            <a:fontRef idx="minor">
              <a:schemeClr val="dk1"/>
            </a:fontRef>
          </p:style>
          <p:txBody>
            <a:bodyPr wrap="square" rtlCol="0">
              <a:noAutofit/>
            </a:bodyPr>
            <a:lstStyle/>
            <a:p>
              <a:pPr algn="ctr">
                <a:lnSpc>
                  <a:spcPct val="107000"/>
                </a:lnSpc>
                <a:spcAft>
                  <a:spcPts val="800"/>
                </a:spcAft>
              </a:pPr>
              <a:r>
                <a:rPr lang="en-US" sz="1200" b="1" kern="12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Simulated outcome</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Cost of precision medicine intervention</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Life years gain from precision medicine intervention</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Cost per life years gain from precision medicine intervention</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kern="12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Cost per QALYs gain from precision medicine intervention</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id="{B188A36F-E4B6-4594-8698-4E8E27BD65B0}"/>
                </a:ext>
              </a:extLst>
            </p:cNvPr>
            <p:cNvCxnSpPr>
              <a:cxnSpLocks/>
            </p:cNvCxnSpPr>
            <p:nvPr/>
          </p:nvCxnSpPr>
          <p:spPr>
            <a:xfrm>
              <a:off x="3262583" y="4471787"/>
              <a:ext cx="1135543" cy="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19" name="TextBox 25">
              <a:extLst>
                <a:ext uri="{FF2B5EF4-FFF2-40B4-BE49-F238E27FC236}">
                  <a16:creationId xmlns:a16="http://schemas.microsoft.com/office/drawing/2014/main" id="{26321AA7-10F4-4EAF-B3FA-5F4803F2FBE6}"/>
                </a:ext>
              </a:extLst>
            </p:cNvPr>
            <p:cNvSpPr txBox="1"/>
            <p:nvPr/>
          </p:nvSpPr>
          <p:spPr>
            <a:xfrm>
              <a:off x="1045445" y="5513629"/>
              <a:ext cx="2342417" cy="900634"/>
            </a:xfrm>
            <a:prstGeom prst="roundRect">
              <a:avLst/>
            </a:prstGeom>
            <a:ln/>
          </p:spPr>
          <p:style>
            <a:lnRef idx="2">
              <a:schemeClr val="dk1"/>
            </a:lnRef>
            <a:fillRef idx="1">
              <a:schemeClr val="lt1"/>
            </a:fillRef>
            <a:effectRef idx="0">
              <a:schemeClr val="dk1"/>
            </a:effectRef>
            <a:fontRef idx="minor">
              <a:schemeClr val="dk1"/>
            </a:fontRef>
          </p:style>
          <p:txBody>
            <a:bodyPr wrap="square" rtlCol="0">
              <a:noAutofit/>
            </a:bodyPr>
            <a:lstStyle/>
            <a:p>
              <a:pPr>
                <a:lnSpc>
                  <a:spcPct val="107000"/>
                </a:lnSpc>
                <a:spcAft>
                  <a:spcPts val="800"/>
                </a:spcAft>
              </a:pPr>
              <a:r>
                <a:rPr lang="en-US" sz="1200" kern="12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Potential life year gain, duration of response, probability of response, probability of cure, health utility</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AB7FDDF0-AE12-4B65-81B6-6B24DBB07099}"/>
                </a:ext>
              </a:extLst>
            </p:cNvPr>
            <p:cNvCxnSpPr>
              <a:cxnSpLocks/>
              <a:stCxn id="19" idx="0"/>
              <a:endCxn id="8" idx="2"/>
            </p:cNvCxnSpPr>
            <p:nvPr/>
          </p:nvCxnSpPr>
          <p:spPr>
            <a:xfrm flipH="1" flipV="1">
              <a:off x="2209507" y="5139576"/>
              <a:ext cx="7148" cy="374053"/>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grpSp>
    </p:spTree>
    <p:extLst>
      <p:ext uri="{BB962C8B-B14F-4D97-AF65-F5344CB8AC3E}">
        <p14:creationId xmlns:p14="http://schemas.microsoft.com/office/powerpoint/2010/main" val="867112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latin typeface="Garamond" panose="02020404030301010803" pitchFamily="18" charset="0"/>
              </a:rPr>
              <a:t>Results</a:t>
            </a:r>
          </a:p>
        </p:txBody>
      </p:sp>
      <p:sp>
        <p:nvSpPr>
          <p:cNvPr id="2" name="Text Placeholder 1"/>
          <p:cNvSpPr>
            <a:spLocks noGrp="1"/>
          </p:cNvSpPr>
          <p:nvPr>
            <p:ph type="body" sz="quarter" idx="15"/>
          </p:nvPr>
        </p:nvSpPr>
        <p:spPr/>
        <p:txBody>
          <a:bodyPr/>
          <a:lstStyle/>
          <a:p>
            <a:endParaRPr lang="en-AU">
              <a:latin typeface="Garamond" panose="02020404030301010803" pitchFamily="18" charset="0"/>
            </a:endParaRPr>
          </a:p>
        </p:txBody>
      </p:sp>
    </p:spTree>
    <p:extLst>
      <p:ext uri="{BB962C8B-B14F-4D97-AF65-F5344CB8AC3E}">
        <p14:creationId xmlns:p14="http://schemas.microsoft.com/office/powerpoint/2010/main" val="3627863465"/>
      </p:ext>
    </p:extLst>
  </p:cSld>
  <p:clrMapOvr>
    <a:masterClrMapping/>
  </p:clrMapOvr>
</p:sld>
</file>

<file path=ppt/theme/theme1.xml><?xml version="1.0" encoding="utf-8"?>
<a:theme xmlns:a="http://schemas.openxmlformats.org/drawingml/2006/main" name="MAC UNI BASIC_Round 1 Draft for feedback">
  <a:themeElements>
    <a:clrScheme name="MQU Colours">
      <a:dk1>
        <a:sysClr val="windowText" lastClr="000000"/>
      </a:dk1>
      <a:lt1>
        <a:sysClr val="window" lastClr="FFFFFF"/>
      </a:lt1>
      <a:dk2>
        <a:srgbClr val="D6D2C4"/>
      </a:dk2>
      <a:lt2>
        <a:srgbClr val="E6E4DC"/>
      </a:lt2>
      <a:accent1>
        <a:srgbClr val="A6192E"/>
      </a:accent1>
      <a:accent2>
        <a:srgbClr val="76232F"/>
      </a:accent2>
      <a:accent3>
        <a:srgbClr val="D6001C"/>
      </a:accent3>
      <a:accent4>
        <a:srgbClr val="C6007E"/>
      </a:accent4>
      <a:accent5>
        <a:srgbClr val="80225F"/>
      </a:accent5>
      <a:accent6>
        <a:srgbClr val="373A36"/>
      </a:accent6>
      <a:hlink>
        <a:srgbClr val="A6192E"/>
      </a:hlink>
      <a:folHlink>
        <a:srgbClr val="954F72"/>
      </a:folHlink>
    </a:clrScheme>
    <a:fontScheme name="MQ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7 MU Widescreen Templates v6" id="{8FD68928-20F0-40FC-B7A3-36F9C6F475B2}" vid="{C4B169D2-345F-4689-ABD4-08FC98E159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QU Colours">
    <a:dk1>
      <a:sysClr val="windowText" lastClr="000000"/>
    </a:dk1>
    <a:lt1>
      <a:sysClr val="window" lastClr="FFFFFF"/>
    </a:lt1>
    <a:dk2>
      <a:srgbClr val="D6D2C4"/>
    </a:dk2>
    <a:lt2>
      <a:srgbClr val="E6E4DC"/>
    </a:lt2>
    <a:accent1>
      <a:srgbClr val="A6192E"/>
    </a:accent1>
    <a:accent2>
      <a:srgbClr val="76232F"/>
    </a:accent2>
    <a:accent3>
      <a:srgbClr val="D6001C"/>
    </a:accent3>
    <a:accent4>
      <a:srgbClr val="C6007E"/>
    </a:accent4>
    <a:accent5>
      <a:srgbClr val="80225F"/>
    </a:accent5>
    <a:accent6>
      <a:srgbClr val="373A36"/>
    </a:accent6>
    <a:hlink>
      <a:srgbClr val="A6192E"/>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22455</TotalTime>
  <Words>2212</Words>
  <Application>Microsoft Office PowerPoint</Application>
  <PresentationFormat>Widescreen</PresentationFormat>
  <Paragraphs>216</Paragraphs>
  <Slides>18</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Lucida Grande</vt:lpstr>
      <vt:lpstr>Arial</vt:lpstr>
      <vt:lpstr>Calibri</vt:lpstr>
      <vt:lpstr>Cambria Math</vt:lpstr>
      <vt:lpstr>Garamond</vt:lpstr>
      <vt:lpstr>Georgia</vt:lpstr>
      <vt:lpstr>Wingdings</vt:lpstr>
      <vt:lpstr>MAC UNI BASIC_Round 1 Draft for feedback</vt:lpstr>
      <vt:lpstr>Modelling the economic impact of precision medicine on childhood cancer management – a microsimulation approach</vt:lpstr>
      <vt:lpstr>Cancer in children</vt:lpstr>
      <vt:lpstr>Genomic guided precision medicine: paradigm shift from current treatment approach</vt:lpstr>
      <vt:lpstr>Cost-effectiveness analysis is required for public funding Previous cost-effectiveness studies of precision medicine (selected)</vt:lpstr>
      <vt:lpstr>Current evidence</vt:lpstr>
      <vt:lpstr>Aim </vt:lpstr>
      <vt:lpstr>Approach</vt:lpstr>
      <vt:lpstr>PeCanMOD: Structure of the model and relationships between key data items  O. Tan, D. J Schofield, T. O’Brien, T. Trahair, R. N Shrestha; 2021; Modelling the Economic Impact of Next Generation Sequencing and Precision Medicine on Childhood Cancer Management—a Microsimulation Approach; International Journal of Microsimulation; 14(1); 73-91. DOI: 10.34196/IJM.00230</vt:lpstr>
      <vt:lpstr>Results</vt:lpstr>
      <vt:lpstr>Sample characteristics </vt:lpstr>
      <vt:lpstr>PowerPoint Presentation</vt:lpstr>
      <vt:lpstr>Average annual costs of running the precision medicine program—AU$12,253 per person</vt:lpstr>
      <vt:lpstr>One-way sensitivity analysis </vt:lpstr>
      <vt:lpstr>Distribution of incremental costs of intervention and QALY gained from base case and probabilistic sensitivity analysis. ICER probabilistic sensitivity = AU$325,327 (CI: AU$99,547-1,419,645)</vt:lpstr>
      <vt:lpstr>Scenario analysis</vt:lpstr>
      <vt:lpstr>Discussion</vt:lpstr>
      <vt:lpstr>Limitations and future direction</vt:lpstr>
      <vt:lpstr>Acknowledgement</vt:lpstr>
    </vt:vector>
  </TitlesOfParts>
  <Company>Macquarie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Mr Owen Tan</dc:creator>
  <cp:lastModifiedBy>Owen Tan</cp:lastModifiedBy>
  <cp:revision>255</cp:revision>
  <cp:lastPrinted>2016-10-17T01:23:38Z</cp:lastPrinted>
  <dcterms:created xsi:type="dcterms:W3CDTF">2018-07-18T06:16:27Z</dcterms:created>
  <dcterms:modified xsi:type="dcterms:W3CDTF">2021-12-08T06:00:13Z</dcterms:modified>
</cp:coreProperties>
</file>