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media/image10.jpg" ContentType="image/png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  <p:sldMasterId id="2147483725" r:id="rId2"/>
    <p:sldMasterId id="2147483785" r:id="rId3"/>
    <p:sldMasterId id="2147483788" r:id="rId4"/>
  </p:sldMasterIdLst>
  <p:notesMasterIdLst>
    <p:notesMasterId r:id="rId32"/>
  </p:notesMasterIdLst>
  <p:handoutMasterIdLst>
    <p:handoutMasterId r:id="rId33"/>
  </p:handoutMasterIdLst>
  <p:sldIdLst>
    <p:sldId id="372" r:id="rId5"/>
    <p:sldId id="506" r:id="rId6"/>
    <p:sldId id="518" r:id="rId7"/>
    <p:sldId id="574" r:id="rId8"/>
    <p:sldId id="474" r:id="rId9"/>
    <p:sldId id="575" r:id="rId10"/>
    <p:sldId id="576" r:id="rId11"/>
    <p:sldId id="452" r:id="rId12"/>
    <p:sldId id="577" r:id="rId13"/>
    <p:sldId id="578" r:id="rId14"/>
    <p:sldId id="581" r:id="rId15"/>
    <p:sldId id="541" r:id="rId16"/>
    <p:sldId id="579" r:id="rId17"/>
    <p:sldId id="567" r:id="rId18"/>
    <p:sldId id="568" r:id="rId19"/>
    <p:sldId id="580" r:id="rId20"/>
    <p:sldId id="569" r:id="rId21"/>
    <p:sldId id="573" r:id="rId22"/>
    <p:sldId id="571" r:id="rId23"/>
    <p:sldId id="572" r:id="rId24"/>
    <p:sldId id="566" r:id="rId25"/>
    <p:sldId id="547" r:id="rId26"/>
    <p:sldId id="548" r:id="rId27"/>
    <p:sldId id="549" r:id="rId28"/>
    <p:sldId id="552" r:id="rId29"/>
    <p:sldId id="520" r:id="rId30"/>
    <p:sldId id="410" r:id="rId31"/>
  </p:sldIdLst>
  <p:sldSz cx="12192000" cy="6858000"/>
  <p:notesSz cx="6858000" cy="9144000"/>
  <p:defaultTextStyle>
    <a:defPPr>
      <a:defRPr lang="fi-FI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u-Ababio, Kwabena" initials="AAK" lastIdx="1" clrIdx="0">
    <p:extLst>
      <p:ext uri="{19B8F6BF-5375-455C-9EA6-DF929625EA0E}">
        <p15:presenceInfo xmlns:p15="http://schemas.microsoft.com/office/powerpoint/2012/main" userId="Adu-Ababio, Kwab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59C"/>
    <a:srgbClr val="CC5D65"/>
    <a:srgbClr val="45679C"/>
    <a:srgbClr val="FFFFFF"/>
    <a:srgbClr val="667B9C"/>
    <a:srgbClr val="005D2A"/>
    <a:srgbClr val="009041"/>
    <a:srgbClr val="161817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3"/>
    <p:restoredTop sz="55785" autoAdjust="0"/>
  </p:normalViewPr>
  <p:slideViewPr>
    <p:cSldViewPr snapToGrid="0" snapToObjects="1" showGuides="1">
      <p:cViewPr>
        <p:scale>
          <a:sx n="68" d="100"/>
          <a:sy n="68" d="100"/>
        </p:scale>
        <p:origin x="228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5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A8C2-FD19-F741-8BFE-F6B90B318A27}" type="datetime1">
              <a:rPr lang="fi-FI" smtClean="0">
                <a:latin typeface="Corbel" panose="020B0503020204020204" pitchFamily="34" charset="0"/>
              </a:rPr>
              <a:pPr/>
              <a:t>30.11.2021</a:t>
            </a:fld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56E2-FB66-0D45-A68A-DB32D5B1B712}" type="slidenum">
              <a:rPr lang="fi-FI" smtClean="0">
                <a:latin typeface="Corbel" panose="020B0503020204020204" pitchFamily="34" charset="0"/>
              </a:rPr>
              <a:pPr/>
              <a:t>‹#›</a:t>
            </a:fld>
            <a:endParaRPr lang="fi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1B897A43-C841-3248-A470-60EEB4B09855}" type="datetime1">
              <a:rPr lang="fi-FI" smtClean="0"/>
              <a:pPr/>
              <a:t>30.11.2021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4C5496CD-AE48-5F40-B191-0B724F69E0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557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609585" algn="l" defTabSz="609585" rtl="0" eaLnBrk="1" latinLnBrk="0" hangingPunct="1">
      <a:defRPr sz="16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1219170" algn="l" defTabSz="609585" rtl="0" eaLnBrk="1" latinLnBrk="0" hangingPunct="1">
      <a:defRPr sz="16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828754" algn="l" defTabSz="609585" rtl="0" eaLnBrk="1" latinLnBrk="0" hangingPunct="1">
      <a:defRPr sz="16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2438339" algn="l" defTabSz="609585" rtl="0" eaLnBrk="1" latinLnBrk="0" hangingPunct="1">
      <a:defRPr sz="16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96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73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22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31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28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82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21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410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37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995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93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16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1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26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283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59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 data points to larger income reductions among informal workers</a:t>
            </a:r>
          </a:p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54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 data points to larger income reductions among informal workers</a:t>
            </a:r>
          </a:p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479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459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16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46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96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4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61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36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58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96CD-AE48-5F40-B191-0B724F69E0F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9" y="5016501"/>
            <a:ext cx="10609811" cy="1567179"/>
          </a:xfrm>
          <a:prstGeom prst="rect">
            <a:avLst/>
          </a:prstGeom>
        </p:spPr>
        <p:txBody>
          <a:bodyPr/>
          <a:lstStyle>
            <a:lvl1pPr>
              <a:defRPr sz="4533" b="0" i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6425"/>
            <a:ext cx="10609810" cy="600075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667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9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3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60DE0F1-4D11-2C4A-8A75-D84DB17A1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524247BD-4F29-2A48-9E2A-C2A681481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60CA7704-E682-E842-A469-C8354198C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BAD84614-01E9-1E46-8EDF-DAA3424F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19EF26BA-2335-5448-BC51-E85B720A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42875"/>
            <a:ext cx="12192000" cy="70008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 dirty="0"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 dirty="0"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 dirty="0"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92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t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theme" Target="../theme/theme4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7.gif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 kern="1200">
          <a:solidFill>
            <a:schemeClr val="tx1"/>
          </a:solidFill>
          <a:latin typeface="Arial (Headings)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518" indent="-228594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1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5981700"/>
            <a:ext cx="109728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0366" y="6142619"/>
            <a:ext cx="1366426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9328" y="6040427"/>
            <a:ext cx="730271" cy="7200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10862400" y="6218236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D67C450-8F6C-4CBF-8D57-C00E2D31BB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18230" y="6145815"/>
            <a:ext cx="706675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71533" y="6142619"/>
            <a:ext cx="1685619" cy="61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69161" y="6142283"/>
            <a:ext cx="1890900" cy="59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29" r:id="rId2"/>
    <p:sldLayoutId id="2147483730" r:id="rId3"/>
    <p:sldLayoutId id="2147483733" r:id="rId4"/>
    <p:sldLayoutId id="2147483734" r:id="rId5"/>
    <p:sldLayoutId id="2147483726" r:id="rId6"/>
    <p:sldLayoutId id="2147483738" r:id="rId7"/>
    <p:sldLayoutId id="2147483787" r:id="rId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4267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4267" b="0" i="0" kern="1200">
          <a:solidFill>
            <a:srgbClr val="464646"/>
          </a:solidFill>
          <a:latin typeface="Corbel" panose="020B0503020204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3733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3733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2667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1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94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67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9103" y="6356352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4267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4267" b="0" i="0" kern="1200">
          <a:solidFill>
            <a:srgbClr val="464646"/>
          </a:solidFill>
          <a:latin typeface="Corbel" panose="020B0503020204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3733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3733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2667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6009" y="5247789"/>
            <a:ext cx="1768316" cy="7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7733" y="517811"/>
            <a:ext cx="1277973" cy="12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65499" y="3728223"/>
            <a:ext cx="830769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6924" y="517811"/>
            <a:ext cx="198308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20614" y="1237811"/>
            <a:ext cx="2422032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210" y="517811"/>
            <a:ext cx="1041918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50268" y="5391180"/>
            <a:ext cx="2292000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02822" y="5777444"/>
            <a:ext cx="1814911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1"/>
          <a:srcRect l="9239" t="18473" r="10746" b="23223"/>
          <a:stretch/>
        </p:blipFill>
        <p:spPr>
          <a:xfrm>
            <a:off x="3429567" y="3785125"/>
            <a:ext cx="916758" cy="9448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89569" y="2634307"/>
            <a:ext cx="2192881" cy="1206463"/>
            <a:chOff x="104270" y="4478578"/>
            <a:chExt cx="3671314" cy="2019856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316015" y="4478578"/>
              <a:ext cx="1247825" cy="13161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104270" y="5931628"/>
              <a:ext cx="3671314" cy="566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0" i="0" u="none" strike="noStrike" kern="1200" baseline="0" dirty="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rPr>
                <a:t>República de Moçambique</a:t>
              </a:r>
            </a:p>
            <a:p>
              <a:pPr algn="ctr"/>
              <a:r>
                <a:rPr lang="pt-BR" sz="800" b="0" i="0" u="none" strike="noStrike" kern="1200" baseline="0" dirty="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rPr>
                <a:t>Ministério da Economia e Finanças</a:t>
              </a:r>
              <a:endParaRPr lang="en-US" sz="800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3579" y="2180768"/>
            <a:ext cx="855107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38503" y="2793391"/>
            <a:ext cx="2444776" cy="46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6953" y="2633933"/>
            <a:ext cx="1113052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37979" y="4257537"/>
            <a:ext cx="1491912" cy="7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7919" y="4631931"/>
            <a:ext cx="7225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 kern="1200">
          <a:solidFill>
            <a:schemeClr val="tx1"/>
          </a:solidFill>
          <a:latin typeface="Arial (Headings)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518" indent="-228594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der.unu.edu/about/accessing-southmod-models" TargetMode="External"/><Relationship Id="rId3" Type="http://schemas.openxmlformats.org/officeDocument/2006/relationships/hyperlink" Target="https://www.wider.unu.edu/news/press-release-new-un-study-reveals-limited-impact-tax-and-social-protection-policies-early" TargetMode="External"/><Relationship Id="rId7" Type="http://schemas.openxmlformats.org/officeDocument/2006/relationships/hyperlink" Target="http://www.wider.unu.edu/project/southmod-simulating-tax-and-benefit-policies-development-phase-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-tied.wider.unu.edu/article/analysis-distributional-effects-covid-19-and-state-led-remedial-measures-south-africa" TargetMode="External"/><Relationship Id="rId5" Type="http://schemas.openxmlformats.org/officeDocument/2006/relationships/hyperlink" Target="http://www.wider.unu.edu/publication/role-automatic-stabilizers-and-emergency-tax%E2%80%93benefit-policies-during-covid-19-pandemic" TargetMode="External"/><Relationship Id="rId4" Type="http://schemas.openxmlformats.org/officeDocument/2006/relationships/hyperlink" Target="https://www.wider.unu.edu/publication/mitigating-role-tax-and-benefit-rescue-packages-poverty-and-inequality-africa-amid-covid" TargetMode="External"/><Relationship Id="rId9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09D985-AD6D-8D4A-BBF3-E9C945AD9CBD}"/>
              </a:ext>
            </a:extLst>
          </p:cNvPr>
          <p:cNvSpPr/>
          <p:nvPr/>
        </p:nvSpPr>
        <p:spPr>
          <a:xfrm>
            <a:off x="-100013" y="-100013"/>
            <a:ext cx="12401551" cy="4229101"/>
          </a:xfrm>
          <a:prstGeom prst="rect">
            <a:avLst/>
          </a:prstGeom>
          <a:solidFill>
            <a:srgbClr val="161817">
              <a:alpha val="8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28F7A534-CA46-CB4F-9CD2-CA380E37E3C4}"/>
              </a:ext>
            </a:extLst>
          </p:cNvPr>
          <p:cNvSpPr txBox="1">
            <a:spLocks/>
          </p:cNvSpPr>
          <p:nvPr/>
        </p:nvSpPr>
        <p:spPr>
          <a:xfrm>
            <a:off x="3992881" y="4758585"/>
            <a:ext cx="7517679" cy="1615373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International Microsimulation Association</a:t>
            </a:r>
          </a:p>
          <a:p>
            <a:pPr algn="r"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8</a:t>
            </a:r>
            <a:r>
              <a:rPr lang="en-US" sz="2700" baseline="300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</a:t>
            </a:r>
            <a:r>
              <a:rPr lang="en-US" sz="27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World Congress, </a:t>
            </a:r>
            <a:r>
              <a:rPr lang="en-US" sz="2700" dirty="0" err="1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CeMPA</a:t>
            </a:r>
            <a:r>
              <a:rPr lang="en-US" sz="27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ISER, Univ of Essex</a:t>
            </a:r>
          </a:p>
          <a:p>
            <a:pPr algn="r"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00559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</a:t>
            </a:r>
            <a:r>
              <a:rPr lang="en-US" sz="2700" baseline="30000" dirty="0">
                <a:solidFill>
                  <a:srgbClr val="00559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nd</a:t>
            </a:r>
            <a:r>
              <a:rPr lang="en-US" sz="2700" dirty="0">
                <a:solidFill>
                  <a:srgbClr val="00559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December 2021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97B5606-9B92-514D-AC7F-375466B67F39}"/>
              </a:ext>
            </a:extLst>
          </p:cNvPr>
          <p:cNvSpPr/>
          <p:nvPr/>
        </p:nvSpPr>
        <p:spPr>
          <a:xfrm>
            <a:off x="0" y="-1"/>
            <a:ext cx="12192000" cy="4129089"/>
          </a:xfrm>
          <a:prstGeom prst="frame">
            <a:avLst>
              <a:gd name="adj1" fmla="val 2650"/>
            </a:avLst>
          </a:prstGeom>
          <a:solidFill>
            <a:srgbClr val="161817">
              <a:alpha val="78039"/>
            </a:srgb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24D453-890C-8941-809C-FE33F211214F}"/>
              </a:ext>
            </a:extLst>
          </p:cNvPr>
          <p:cNvSpPr txBox="1">
            <a:spLocks/>
          </p:cNvSpPr>
          <p:nvPr/>
        </p:nvSpPr>
        <p:spPr>
          <a:xfrm>
            <a:off x="1398494" y="349572"/>
            <a:ext cx="9197788" cy="367274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33" b="1" kern="1200">
                <a:solidFill>
                  <a:schemeClr val="tx2"/>
                </a:solidFill>
                <a:latin typeface="Arial (Headings)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Arial (Headings)"/>
              </a:defRPr>
            </a:lvl9pPr>
          </a:lstStyle>
          <a:p>
            <a:pPr algn="ctr" defTabSz="914400">
              <a:lnSpc>
                <a:spcPts val="4540"/>
              </a:lnSpc>
              <a:spcAft>
                <a:spcPts val="0"/>
              </a:spcAft>
            </a:pPr>
            <a:r>
              <a:rPr lang="en-US" sz="4700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mitigating role of tax and benefit rescue packages for poverty and inequality in Africa amid the COVID-19 pandemic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D1DA103-44C4-AC4D-AA9F-95A40A19B5C6}"/>
              </a:ext>
            </a:extLst>
          </p:cNvPr>
          <p:cNvSpPr txBox="1">
            <a:spLocks/>
          </p:cNvSpPr>
          <p:nvPr/>
        </p:nvSpPr>
        <p:spPr>
          <a:xfrm>
            <a:off x="810705" y="4730889"/>
            <a:ext cx="7517679" cy="1615373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464646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Jesse Lastunen</a:t>
            </a:r>
          </a:p>
          <a:p>
            <a:pPr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00559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Research Associate</a:t>
            </a:r>
          </a:p>
          <a:p>
            <a:pPr>
              <a:lnSpc>
                <a:spcPts val="3000"/>
              </a:lnSpc>
              <a:spcBef>
                <a:spcPts val="700"/>
              </a:spcBef>
            </a:pPr>
            <a:r>
              <a:rPr lang="en-US" sz="2700" dirty="0">
                <a:solidFill>
                  <a:srgbClr val="00559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UNU-WIDER</a:t>
            </a:r>
          </a:p>
        </p:txBody>
      </p:sp>
    </p:spTree>
    <p:extLst>
      <p:ext uri="{BB962C8B-B14F-4D97-AF65-F5344CB8AC3E}">
        <p14:creationId xmlns:p14="http://schemas.microsoft.com/office/powerpoint/2010/main" val="295617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4CDC-64C0-F445-AD3E-86CF2B7D51D7}"/>
              </a:ext>
            </a:extLst>
          </p:cNvPr>
          <p:cNvSpPr/>
          <p:nvPr/>
        </p:nvSpPr>
        <p:spPr>
          <a:xfrm>
            <a:off x="625446" y="1238286"/>
            <a:ext cx="10478750" cy="292223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125F8-F3D2-0648-9A58-3EB08396A516}"/>
              </a:ext>
            </a:extLst>
          </p:cNvPr>
          <p:cNvSpPr/>
          <p:nvPr/>
        </p:nvSpPr>
        <p:spPr>
          <a:xfrm>
            <a:off x="383650" y="4769707"/>
            <a:ext cx="10478750" cy="114324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60748-86D7-448F-A60C-86B0E453422B}"/>
              </a:ext>
            </a:extLst>
          </p:cNvPr>
          <p:cNvSpPr txBox="1"/>
          <p:nvPr/>
        </p:nvSpPr>
        <p:spPr>
          <a:xfrm>
            <a:off x="186600" y="5464426"/>
            <a:ext cx="392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* </a:t>
            </a:r>
            <a:r>
              <a:rPr lang="fi-FI" sz="1600" dirty="0" err="1">
                <a:latin typeface="Corbel" panose="020B0503020204020204" pitchFamily="34" charset="0"/>
              </a:rPr>
              <a:t>Following</a:t>
            </a:r>
            <a:r>
              <a:rPr lang="fi-FI" sz="1600" dirty="0">
                <a:latin typeface="Corbel" panose="020B0503020204020204" pitchFamily="34" charset="0"/>
              </a:rPr>
              <a:t> Paulus and </a:t>
            </a:r>
            <a:r>
              <a:rPr lang="fi-FI" sz="1600" dirty="0" err="1">
                <a:latin typeface="Corbel" panose="020B0503020204020204" pitchFamily="34" charset="0"/>
              </a:rPr>
              <a:t>Tasseva</a:t>
            </a:r>
            <a:r>
              <a:rPr lang="fi-FI" sz="1600" dirty="0">
                <a:latin typeface="Corbel" panose="020B0503020204020204" pitchFamily="34" charset="0"/>
              </a:rPr>
              <a:t> (2020)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1A5438D-340A-344F-8B62-462FD9357B02}"/>
              </a:ext>
            </a:extLst>
          </p:cNvPr>
          <p:cNvSpPr/>
          <p:nvPr/>
        </p:nvSpPr>
        <p:spPr>
          <a:xfrm>
            <a:off x="4506013" y="740695"/>
            <a:ext cx="3228975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Scenarios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FBEFA78-37CD-4A4D-9E8A-B953A9B716F7}"/>
              </a:ext>
            </a:extLst>
          </p:cNvPr>
          <p:cNvSpPr/>
          <p:nvPr/>
        </p:nvSpPr>
        <p:spPr>
          <a:xfrm>
            <a:off x="401235" y="740695"/>
            <a:ext cx="3548496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set used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07429E-A9DF-754C-8431-DE44816B1E53}"/>
              </a:ext>
            </a:extLst>
          </p:cNvPr>
          <p:cNvSpPr/>
          <p:nvPr/>
        </p:nvSpPr>
        <p:spPr>
          <a:xfrm>
            <a:off x="8291273" y="740695"/>
            <a:ext cx="3548496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Policy systems</a:t>
            </a: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EDE16E2C-7BD8-AE47-9E24-0D69956B6D19}"/>
              </a:ext>
            </a:extLst>
          </p:cNvPr>
          <p:cNvSpPr/>
          <p:nvPr/>
        </p:nvSpPr>
        <p:spPr>
          <a:xfrm>
            <a:off x="3893335" y="191679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AB13FF9-FFEB-654E-BEDC-FCE6D598694B}"/>
              </a:ext>
            </a:extLst>
          </p:cNvPr>
          <p:cNvSpPr/>
          <p:nvPr/>
        </p:nvSpPr>
        <p:spPr>
          <a:xfrm>
            <a:off x="4488470" y="2731988"/>
            <a:ext cx="3228975" cy="97452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Scenario 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Counterfactual: Crisis under no COVID-related tax-benefit policies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E6ABE6A-C9D5-CD4B-89C1-692FD332EFDB}"/>
              </a:ext>
            </a:extLst>
          </p:cNvPr>
          <p:cNvSpPr/>
          <p:nvPr/>
        </p:nvSpPr>
        <p:spPr>
          <a:xfrm>
            <a:off x="4480719" y="1643776"/>
            <a:ext cx="3228975" cy="93599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T</a:t>
            </a:r>
            <a:r>
              <a:rPr kumimoji="0" lang="en-US" sz="180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0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0" cap="none" spc="0" normalizeH="0" baseline="0" noProof="0" dirty="0">
                <a:ln>
                  <a:noFill/>
                </a:ln>
                <a:solidFill>
                  <a:srgbClr val="00954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Pre-crisis</a:t>
            </a:r>
            <a:r>
              <a:rPr kumimoji="0" lang="en-IT" sz="1700" u="none" strike="noStrike" kern="0" cap="none" spc="0" normalizeH="0" baseline="0" noProof="0">
                <a:ln>
                  <a:noFill/>
                </a:ln>
                <a:solidFill>
                  <a:srgbClr val="00954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E8470A5-5984-4B43-BD6E-44209F415CA9}"/>
              </a:ext>
            </a:extLst>
          </p:cNvPr>
          <p:cNvSpPr/>
          <p:nvPr/>
        </p:nvSpPr>
        <p:spPr>
          <a:xfrm>
            <a:off x="4480718" y="3858731"/>
            <a:ext cx="3228975" cy="93599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T</a:t>
            </a:r>
            <a:r>
              <a:rPr kumimoji="0" lang="en-GB" sz="180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</a:t>
            </a:r>
            <a:r>
              <a:rPr kumimoji="0" lang="en-GB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Crisis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13229815-0F07-5440-88AB-86F7E362A626}"/>
              </a:ext>
            </a:extLst>
          </p:cNvPr>
          <p:cNvSpPr/>
          <p:nvPr/>
        </p:nvSpPr>
        <p:spPr>
          <a:xfrm>
            <a:off x="3893334" y="412317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F0E461B-0469-C941-9D88-F507384C027E}"/>
              </a:ext>
            </a:extLst>
          </p:cNvPr>
          <p:cNvSpPr/>
          <p:nvPr/>
        </p:nvSpPr>
        <p:spPr>
          <a:xfrm rot="10800000">
            <a:off x="7734988" y="412317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20C4B38-CBFE-924B-9237-B85147C66989}"/>
              </a:ext>
            </a:extLst>
          </p:cNvPr>
          <p:cNvSpPr/>
          <p:nvPr/>
        </p:nvSpPr>
        <p:spPr>
          <a:xfrm>
            <a:off x="8291270" y="3560980"/>
            <a:ext cx="3548496" cy="1233745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black"/>
                </a:solidFill>
                <a:latin typeface="Corbel" panose="020B0503020204020204" pitchFamily="34" charset="0"/>
              </a:rPr>
              <a:t>All policies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 place throughout 2020, including those related to COVID</a:t>
            </a:r>
            <a:endParaRPr kumimoji="0" lang="en-IT" sz="1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4361ABF4-41E2-4D47-88DE-FF35B011B0C6}"/>
              </a:ext>
            </a:extLst>
          </p:cNvPr>
          <p:cNvSpPr/>
          <p:nvPr/>
        </p:nvSpPr>
        <p:spPr>
          <a:xfrm rot="10800000">
            <a:off x="7727699" y="1905010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5596A73F-47D9-0741-9526-603E914CAD6D}"/>
              </a:ext>
            </a:extLst>
          </p:cNvPr>
          <p:cNvSpPr/>
          <p:nvPr/>
        </p:nvSpPr>
        <p:spPr>
          <a:xfrm rot="20516613">
            <a:off x="3464321" y="3445028"/>
            <a:ext cx="1052104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CD07B4ED-202B-BB46-901A-C422D6AB8D4E}"/>
              </a:ext>
            </a:extLst>
          </p:cNvPr>
          <p:cNvSpPr/>
          <p:nvPr/>
        </p:nvSpPr>
        <p:spPr>
          <a:xfrm rot="9717915">
            <a:off x="7712380" y="2777450"/>
            <a:ext cx="796343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8A4A2A2-4689-E34B-B970-CCE7B051D0BB}"/>
              </a:ext>
            </a:extLst>
          </p:cNvPr>
          <p:cNvSpPr/>
          <p:nvPr/>
        </p:nvSpPr>
        <p:spPr>
          <a:xfrm>
            <a:off x="401235" y="3560980"/>
            <a:ext cx="3548496" cy="1233745"/>
          </a:xfrm>
          <a:prstGeom prst="roundRect">
            <a:avLst>
              <a:gd name="adj" fmla="val 7421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Crisis data set</a:t>
            </a:r>
            <a:endParaRPr kumimoji="0" lang="en-IT" sz="1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COVID-19 shocks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DE45619-63B1-7F45-A263-30D829808290}"/>
              </a:ext>
            </a:extLst>
          </p:cNvPr>
          <p:cNvSpPr/>
          <p:nvPr/>
        </p:nvSpPr>
        <p:spPr>
          <a:xfrm>
            <a:off x="5572800" y="2133059"/>
            <a:ext cx="999822" cy="288629"/>
          </a:xfrm>
          <a:prstGeom prst="roundRect">
            <a:avLst/>
          </a:prstGeom>
          <a:noFill/>
          <a:ln w="15875" cap="flat" cmpd="sng" algn="ctr">
            <a:solidFill>
              <a:srgbClr val="009547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2DD939E-DF01-244E-8430-E1CA9759E893}"/>
              </a:ext>
            </a:extLst>
          </p:cNvPr>
          <p:cNvSpPr/>
          <p:nvPr/>
        </p:nvSpPr>
        <p:spPr>
          <a:xfrm>
            <a:off x="5729760" y="4345135"/>
            <a:ext cx="749576" cy="296052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2143105-6762-5243-9109-4600AA118377}"/>
              </a:ext>
            </a:extLst>
          </p:cNvPr>
          <p:cNvSpPr/>
          <p:nvPr/>
        </p:nvSpPr>
        <p:spPr>
          <a:xfrm>
            <a:off x="4620055" y="3146502"/>
            <a:ext cx="2959455" cy="480531"/>
          </a:xfrm>
          <a:prstGeom prst="roundRect">
            <a:avLst/>
          </a:prstGeom>
          <a:noFill/>
          <a:ln w="15875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20FF8-A0C2-7543-B05F-ED1D98543EA9}"/>
              </a:ext>
            </a:extLst>
          </p:cNvPr>
          <p:cNvSpPr txBox="1"/>
          <p:nvPr/>
        </p:nvSpPr>
        <p:spPr>
          <a:xfrm>
            <a:off x="46776" y="231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E587024-6DD4-AC4E-921F-B3C43982D0AD}"/>
              </a:ext>
            </a:extLst>
          </p:cNvPr>
          <p:cNvSpPr/>
          <p:nvPr/>
        </p:nvSpPr>
        <p:spPr>
          <a:xfrm>
            <a:off x="8291270" y="1647831"/>
            <a:ext cx="3548496" cy="1386676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Only policies unrelated to COVID</a:t>
            </a:r>
            <a:endParaRPr kumimoji="0" lang="en-IT" sz="1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7F77156-AA24-1345-B0E4-FFA47BFEC079}"/>
              </a:ext>
            </a:extLst>
          </p:cNvPr>
          <p:cNvSpPr/>
          <p:nvPr/>
        </p:nvSpPr>
        <p:spPr>
          <a:xfrm>
            <a:off x="401235" y="1647829"/>
            <a:ext cx="3548496" cy="1651135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Pre-crisis data set</a:t>
            </a:r>
            <a:endParaRPr kumimoji="0" lang="en-IT" sz="1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 COVID-19 shocks</a:t>
            </a:r>
            <a:endParaRPr kumimoji="0" lang="en-IT" sz="1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Standard</a:t>
            </a:r>
            <a:r>
              <a:rPr lang="en-US" sz="1600" kern="0" dirty="0">
                <a:solidFill>
                  <a:prstClr val="black"/>
                </a:solidFill>
                <a:latin typeface="Corbel" panose="020B0503020204020204" pitchFamily="34" charset="0"/>
              </a:rPr>
              <a:t> data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re-weighted to match with population in early 2020</a:t>
            </a:r>
            <a:r>
              <a:rPr kumimoji="0" lang="en-IT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6ED9F5-38E8-6B4A-AC35-F74CECC34150}"/>
              </a:ext>
            </a:extLst>
          </p:cNvPr>
          <p:cNvSpPr/>
          <p:nvPr/>
        </p:nvSpPr>
        <p:spPr>
          <a:xfrm>
            <a:off x="301679" y="1608044"/>
            <a:ext cx="11639949" cy="3551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125F8-F3D2-0648-9A58-3EB08396A516}"/>
              </a:ext>
            </a:extLst>
          </p:cNvPr>
          <p:cNvSpPr/>
          <p:nvPr/>
        </p:nvSpPr>
        <p:spPr>
          <a:xfrm>
            <a:off x="383650" y="4769707"/>
            <a:ext cx="10478750" cy="114324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60748-86D7-448F-A60C-86B0E453422B}"/>
              </a:ext>
            </a:extLst>
          </p:cNvPr>
          <p:cNvSpPr txBox="1"/>
          <p:nvPr/>
        </p:nvSpPr>
        <p:spPr>
          <a:xfrm>
            <a:off x="186600" y="5464426"/>
            <a:ext cx="392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* </a:t>
            </a:r>
            <a:r>
              <a:rPr lang="fi-FI" sz="1600" dirty="0" err="1">
                <a:latin typeface="Corbel" panose="020B0503020204020204" pitchFamily="34" charset="0"/>
              </a:rPr>
              <a:t>Following</a:t>
            </a:r>
            <a:r>
              <a:rPr lang="fi-FI" sz="1600" dirty="0">
                <a:latin typeface="Corbel" panose="020B0503020204020204" pitchFamily="34" charset="0"/>
              </a:rPr>
              <a:t> Paulus and </a:t>
            </a:r>
            <a:r>
              <a:rPr lang="fi-FI" sz="1600" dirty="0" err="1">
                <a:latin typeface="Corbel" panose="020B0503020204020204" pitchFamily="34" charset="0"/>
              </a:rPr>
              <a:t>Tasseva</a:t>
            </a:r>
            <a:r>
              <a:rPr lang="fi-FI" sz="1600" dirty="0">
                <a:latin typeface="Corbel" panose="020B0503020204020204" pitchFamily="34" charset="0"/>
              </a:rPr>
              <a:t> (2020)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1A5438D-340A-344F-8B62-462FD9357B02}"/>
              </a:ext>
            </a:extLst>
          </p:cNvPr>
          <p:cNvSpPr/>
          <p:nvPr/>
        </p:nvSpPr>
        <p:spPr>
          <a:xfrm>
            <a:off x="4506013" y="740695"/>
            <a:ext cx="3228975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Scenarios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FBEFA78-37CD-4A4D-9E8A-B953A9B716F7}"/>
              </a:ext>
            </a:extLst>
          </p:cNvPr>
          <p:cNvSpPr/>
          <p:nvPr/>
        </p:nvSpPr>
        <p:spPr>
          <a:xfrm>
            <a:off x="401235" y="740695"/>
            <a:ext cx="3548496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set used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07429E-A9DF-754C-8431-DE44816B1E53}"/>
              </a:ext>
            </a:extLst>
          </p:cNvPr>
          <p:cNvSpPr/>
          <p:nvPr/>
        </p:nvSpPr>
        <p:spPr>
          <a:xfrm>
            <a:off x="8291273" y="740695"/>
            <a:ext cx="3548496" cy="6286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Policy systems</a:t>
            </a: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EDE16E2C-7BD8-AE47-9E24-0D69956B6D19}"/>
              </a:ext>
            </a:extLst>
          </p:cNvPr>
          <p:cNvSpPr/>
          <p:nvPr/>
        </p:nvSpPr>
        <p:spPr>
          <a:xfrm>
            <a:off x="3893335" y="191679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AB13FF9-FFEB-654E-BEDC-FCE6D598694B}"/>
              </a:ext>
            </a:extLst>
          </p:cNvPr>
          <p:cNvSpPr/>
          <p:nvPr/>
        </p:nvSpPr>
        <p:spPr>
          <a:xfrm>
            <a:off x="4488470" y="2731988"/>
            <a:ext cx="3228975" cy="97452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Scenario 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Counterfactual: Crisis under no COVID-related tax-benefit policies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E6ABE6A-C9D5-CD4B-89C1-692FD332EFDB}"/>
              </a:ext>
            </a:extLst>
          </p:cNvPr>
          <p:cNvSpPr/>
          <p:nvPr/>
        </p:nvSpPr>
        <p:spPr>
          <a:xfrm>
            <a:off x="4480719" y="1643776"/>
            <a:ext cx="3228975" cy="93599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T</a:t>
            </a:r>
            <a:r>
              <a:rPr kumimoji="0" lang="en-US" sz="180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0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0" cap="none" spc="0" normalizeH="0" baseline="0" noProof="0" dirty="0">
                <a:ln>
                  <a:noFill/>
                </a:ln>
                <a:solidFill>
                  <a:srgbClr val="00954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Pre-crisis</a:t>
            </a:r>
            <a:r>
              <a:rPr kumimoji="0" lang="en-IT" sz="1700" u="none" strike="noStrike" kern="0" cap="none" spc="0" normalizeH="0" baseline="0" noProof="0">
                <a:ln>
                  <a:noFill/>
                </a:ln>
                <a:solidFill>
                  <a:srgbClr val="00954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E8470A5-5984-4B43-BD6E-44209F415CA9}"/>
              </a:ext>
            </a:extLst>
          </p:cNvPr>
          <p:cNvSpPr/>
          <p:nvPr/>
        </p:nvSpPr>
        <p:spPr>
          <a:xfrm>
            <a:off x="4480718" y="3858731"/>
            <a:ext cx="3228975" cy="93599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T</a:t>
            </a:r>
            <a:r>
              <a:rPr kumimoji="0" lang="en-GB" sz="180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</a:t>
            </a:r>
            <a:r>
              <a:rPr kumimoji="0" lang="en-GB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Crisis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13229815-0F07-5440-88AB-86F7E362A626}"/>
              </a:ext>
            </a:extLst>
          </p:cNvPr>
          <p:cNvSpPr/>
          <p:nvPr/>
        </p:nvSpPr>
        <p:spPr>
          <a:xfrm>
            <a:off x="3893334" y="412317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F0E461B-0469-C941-9D88-F507384C027E}"/>
              </a:ext>
            </a:extLst>
          </p:cNvPr>
          <p:cNvSpPr/>
          <p:nvPr/>
        </p:nvSpPr>
        <p:spPr>
          <a:xfrm rot="10800000">
            <a:off x="7734988" y="4123177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20C4B38-CBFE-924B-9237-B85147C66989}"/>
              </a:ext>
            </a:extLst>
          </p:cNvPr>
          <p:cNvSpPr/>
          <p:nvPr/>
        </p:nvSpPr>
        <p:spPr>
          <a:xfrm>
            <a:off x="8291270" y="3560980"/>
            <a:ext cx="3548496" cy="1233745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850" kern="0" dirty="0">
                <a:solidFill>
                  <a:prstClr val="black"/>
                </a:solidFill>
                <a:latin typeface="Corbel" panose="020B0503020204020204" pitchFamily="34" charset="0"/>
              </a:rPr>
              <a:t>All policies</a:t>
            </a:r>
            <a:r>
              <a:rPr kumimoji="0" lang="en-US" sz="185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 place throughout 2020, including policies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185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related to COVID-19</a:t>
            </a:r>
            <a:endParaRPr kumimoji="0" lang="en-IT" sz="185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4361ABF4-41E2-4D47-88DE-FF35B011B0C6}"/>
              </a:ext>
            </a:extLst>
          </p:cNvPr>
          <p:cNvSpPr/>
          <p:nvPr/>
        </p:nvSpPr>
        <p:spPr>
          <a:xfrm rot="10800000">
            <a:off x="7727699" y="1905010"/>
            <a:ext cx="570859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5596A73F-47D9-0741-9526-603E914CAD6D}"/>
              </a:ext>
            </a:extLst>
          </p:cNvPr>
          <p:cNvSpPr/>
          <p:nvPr/>
        </p:nvSpPr>
        <p:spPr>
          <a:xfrm rot="20516613">
            <a:off x="3464321" y="3445028"/>
            <a:ext cx="1052104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CD07B4ED-202B-BB46-901A-C422D6AB8D4E}"/>
              </a:ext>
            </a:extLst>
          </p:cNvPr>
          <p:cNvSpPr/>
          <p:nvPr/>
        </p:nvSpPr>
        <p:spPr>
          <a:xfrm rot="9717915">
            <a:off x="7712380" y="2777450"/>
            <a:ext cx="796343" cy="40710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8A4A2A2-4689-E34B-B970-CCE7B051D0BB}"/>
              </a:ext>
            </a:extLst>
          </p:cNvPr>
          <p:cNvSpPr/>
          <p:nvPr/>
        </p:nvSpPr>
        <p:spPr>
          <a:xfrm>
            <a:off x="401235" y="3560980"/>
            <a:ext cx="3548496" cy="1233745"/>
          </a:xfrm>
          <a:prstGeom prst="roundRect">
            <a:avLst>
              <a:gd name="adj" fmla="val 7421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Crisis dataset</a:t>
            </a:r>
            <a:endParaRPr kumimoji="0" lang="en-IT" sz="20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COVID-19 shocks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DE45619-63B1-7F45-A263-30D829808290}"/>
              </a:ext>
            </a:extLst>
          </p:cNvPr>
          <p:cNvSpPr/>
          <p:nvPr/>
        </p:nvSpPr>
        <p:spPr>
          <a:xfrm>
            <a:off x="5572800" y="2133059"/>
            <a:ext cx="999822" cy="288629"/>
          </a:xfrm>
          <a:prstGeom prst="roundRect">
            <a:avLst/>
          </a:prstGeom>
          <a:noFill/>
          <a:ln w="15875" cap="flat" cmpd="sng" algn="ctr">
            <a:solidFill>
              <a:srgbClr val="009547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2DD939E-DF01-244E-8430-E1CA9759E893}"/>
              </a:ext>
            </a:extLst>
          </p:cNvPr>
          <p:cNvSpPr/>
          <p:nvPr/>
        </p:nvSpPr>
        <p:spPr>
          <a:xfrm>
            <a:off x="5729760" y="4345135"/>
            <a:ext cx="749576" cy="296052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2143105-6762-5243-9109-4600AA118377}"/>
              </a:ext>
            </a:extLst>
          </p:cNvPr>
          <p:cNvSpPr/>
          <p:nvPr/>
        </p:nvSpPr>
        <p:spPr>
          <a:xfrm>
            <a:off x="4620055" y="3146502"/>
            <a:ext cx="2959455" cy="480531"/>
          </a:xfrm>
          <a:prstGeom prst="roundRect">
            <a:avLst/>
          </a:prstGeom>
          <a:noFill/>
          <a:ln w="15875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700" u="none" strike="noStrike" kern="0" cap="none" spc="0" normalizeH="0" baseline="0" noProof="0" dirty="0">
              <a:ln>
                <a:noFill/>
              </a:ln>
              <a:solidFill>
                <a:srgbClr val="00954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20FF8-A0C2-7543-B05F-ED1D98543EA9}"/>
              </a:ext>
            </a:extLst>
          </p:cNvPr>
          <p:cNvSpPr txBox="1"/>
          <p:nvPr/>
        </p:nvSpPr>
        <p:spPr>
          <a:xfrm>
            <a:off x="46776" y="231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E587024-6DD4-AC4E-921F-B3C43982D0AD}"/>
              </a:ext>
            </a:extLst>
          </p:cNvPr>
          <p:cNvSpPr/>
          <p:nvPr/>
        </p:nvSpPr>
        <p:spPr>
          <a:xfrm>
            <a:off x="8291270" y="1647831"/>
            <a:ext cx="3548496" cy="1386676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5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Only policies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unrelated to COVID-19</a:t>
            </a:r>
            <a:endParaRPr kumimoji="0" lang="en-IT" sz="185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7F77156-AA24-1345-B0E4-FFA47BFEC079}"/>
              </a:ext>
            </a:extLst>
          </p:cNvPr>
          <p:cNvSpPr/>
          <p:nvPr/>
        </p:nvSpPr>
        <p:spPr>
          <a:xfrm>
            <a:off x="401235" y="1647829"/>
            <a:ext cx="3548496" cy="1651135"/>
          </a:xfrm>
          <a:prstGeom prst="roundRect">
            <a:avLst>
              <a:gd name="adj" fmla="val 6394"/>
            </a:avLst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Pre-crisis dataset</a:t>
            </a:r>
            <a:endParaRPr kumimoji="0" lang="en-IT" sz="20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 COVID-19 shocks</a:t>
            </a:r>
            <a:endParaRPr kumimoji="0" lang="en-IT" sz="1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1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Standard</a:t>
            </a:r>
            <a:r>
              <a:rPr lang="en-US" sz="1600" kern="0" dirty="0">
                <a:solidFill>
                  <a:prstClr val="black"/>
                </a:solidFill>
                <a:latin typeface="Corbel" panose="020B0503020204020204" pitchFamily="34" charset="0"/>
              </a:rPr>
              <a:t> data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re-weighted to match with population in early 2020</a:t>
            </a:r>
            <a:r>
              <a:rPr kumimoji="0" lang="en-IT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Mean disposable income</a:t>
            </a:r>
            <a:endParaRPr lang="fi-FI" sz="3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E64A4-1833-214E-9FA5-97D83B90C16F}"/>
              </a:ext>
            </a:extLst>
          </p:cNvPr>
          <p:cNvSpPr/>
          <p:nvPr/>
        </p:nvSpPr>
        <p:spPr>
          <a:xfrm>
            <a:off x="7358743" y="1079451"/>
            <a:ext cx="4585607" cy="5007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8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Mean disposable income</a:t>
            </a:r>
            <a:endParaRPr lang="fi-FI" sz="3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2AC571-4F7E-3644-AD9B-2FC508315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14"/>
          <a:stretch/>
        </p:blipFill>
        <p:spPr>
          <a:xfrm>
            <a:off x="1453421" y="1215279"/>
            <a:ext cx="4394929" cy="5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Mean disposable income</a:t>
            </a:r>
            <a:endParaRPr lang="fi-FI" sz="3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5D29C-3B28-E94F-908B-C34531E3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53421" y="1215279"/>
            <a:ext cx="8454098" cy="5217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4ECAF2-5924-5D4A-80BD-1DC7FF5CD31E}"/>
              </a:ext>
            </a:extLst>
          </p:cNvPr>
          <p:cNvSpPr/>
          <p:nvPr/>
        </p:nvSpPr>
        <p:spPr>
          <a:xfrm>
            <a:off x="2817317" y="2863386"/>
            <a:ext cx="3031033" cy="343846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Poverty and inequality</a:t>
            </a:r>
            <a:endParaRPr lang="fi-FI" sz="3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79FFB-0826-6F4E-ABBA-9C7DBFAA65AD}"/>
              </a:ext>
            </a:extLst>
          </p:cNvPr>
          <p:cNvSpPr/>
          <p:nvPr/>
        </p:nvSpPr>
        <p:spPr>
          <a:xfrm>
            <a:off x="7800392" y="1274978"/>
            <a:ext cx="3383764" cy="5308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D7DA9-7A70-FF4B-8B41-9B5CF707AAF5}"/>
              </a:ext>
            </a:extLst>
          </p:cNvPr>
          <p:cNvSpPr/>
          <p:nvPr/>
        </p:nvSpPr>
        <p:spPr>
          <a:xfrm>
            <a:off x="1759292" y="270033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C6E33-6AD1-4F4F-99F8-2E819C5240D4}"/>
              </a:ext>
            </a:extLst>
          </p:cNvPr>
          <p:cNvSpPr/>
          <p:nvPr/>
        </p:nvSpPr>
        <p:spPr>
          <a:xfrm>
            <a:off x="1952624" y="423226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ABD572-2076-8A4E-ABF8-DA906EDB6D70}"/>
              </a:ext>
            </a:extLst>
          </p:cNvPr>
          <p:cNvSpPr/>
          <p:nvPr/>
        </p:nvSpPr>
        <p:spPr>
          <a:xfrm>
            <a:off x="1831634" y="5015063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C0FFA-C1FA-874E-A956-E3165C21D908}"/>
              </a:ext>
            </a:extLst>
          </p:cNvPr>
          <p:cNvSpPr/>
          <p:nvPr/>
        </p:nvSpPr>
        <p:spPr>
          <a:xfrm>
            <a:off x="1771027" y="5785437"/>
            <a:ext cx="9222069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314323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1155011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E91285-D858-BC47-884B-9127C8F6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383" y="1263816"/>
            <a:ext cx="10272713" cy="50786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Poverty and inequality</a:t>
            </a:r>
            <a:endParaRPr lang="fi-FI" sz="3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79FFB-0826-6F4E-ABBA-9C7DBFAA65AD}"/>
              </a:ext>
            </a:extLst>
          </p:cNvPr>
          <p:cNvSpPr/>
          <p:nvPr/>
        </p:nvSpPr>
        <p:spPr>
          <a:xfrm>
            <a:off x="6868886" y="1121245"/>
            <a:ext cx="4294071" cy="5308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D7DA9-7A70-FF4B-8B41-9B5CF707AAF5}"/>
              </a:ext>
            </a:extLst>
          </p:cNvPr>
          <p:cNvSpPr/>
          <p:nvPr/>
        </p:nvSpPr>
        <p:spPr>
          <a:xfrm>
            <a:off x="1759292" y="270033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4E3290-7F98-564E-83F0-7B2BB11DB239}"/>
              </a:ext>
            </a:extLst>
          </p:cNvPr>
          <p:cNvSpPr/>
          <p:nvPr/>
        </p:nvSpPr>
        <p:spPr>
          <a:xfrm>
            <a:off x="1912939" y="3466303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C6E33-6AD1-4F4F-99F8-2E819C5240D4}"/>
              </a:ext>
            </a:extLst>
          </p:cNvPr>
          <p:cNvSpPr/>
          <p:nvPr/>
        </p:nvSpPr>
        <p:spPr>
          <a:xfrm>
            <a:off x="1952624" y="423226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ABD572-2076-8A4E-ABF8-DA906EDB6D70}"/>
              </a:ext>
            </a:extLst>
          </p:cNvPr>
          <p:cNvSpPr/>
          <p:nvPr/>
        </p:nvSpPr>
        <p:spPr>
          <a:xfrm>
            <a:off x="1831634" y="5015063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C0FFA-C1FA-874E-A956-E3165C21D908}"/>
              </a:ext>
            </a:extLst>
          </p:cNvPr>
          <p:cNvSpPr/>
          <p:nvPr/>
        </p:nvSpPr>
        <p:spPr>
          <a:xfrm>
            <a:off x="1771027" y="5828981"/>
            <a:ext cx="9222069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6FF044E-4256-6745-9E53-E8E4E5964FBA}"/>
              </a:ext>
            </a:extLst>
          </p:cNvPr>
          <p:cNvSpPr/>
          <p:nvPr/>
        </p:nvSpPr>
        <p:spPr>
          <a:xfrm rot="2878403">
            <a:off x="2071655" y="1891190"/>
            <a:ext cx="670424" cy="407102"/>
          </a:xfrm>
          <a:prstGeom prst="rightArrow">
            <a:avLst>
              <a:gd name="adj1" fmla="val 36930"/>
              <a:gd name="adj2" fmla="val 48560"/>
            </a:avLst>
          </a:pr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777CE5B-416F-8F4C-8571-5BC4E0FD50FA}"/>
              </a:ext>
            </a:extLst>
          </p:cNvPr>
          <p:cNvSpPr/>
          <p:nvPr/>
        </p:nvSpPr>
        <p:spPr>
          <a:xfrm>
            <a:off x="215901" y="1505522"/>
            <a:ext cx="2057399" cy="777901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Ins="1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Share of population with disposable income under $1.9/day (%)</a:t>
            </a:r>
          </a:p>
        </p:txBody>
      </p:sp>
    </p:spTree>
    <p:extLst>
      <p:ext uri="{BB962C8B-B14F-4D97-AF65-F5344CB8AC3E}">
        <p14:creationId xmlns:p14="http://schemas.microsoft.com/office/powerpoint/2010/main" val="29641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Poverty and inequality</a:t>
            </a:r>
            <a:endParaRPr lang="fi-FI" sz="3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79FFB-0826-6F4E-ABBA-9C7DBFAA65AD}"/>
              </a:ext>
            </a:extLst>
          </p:cNvPr>
          <p:cNvSpPr/>
          <p:nvPr/>
        </p:nvSpPr>
        <p:spPr>
          <a:xfrm>
            <a:off x="7800392" y="1274978"/>
            <a:ext cx="3383764" cy="5308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0BC04-D0FF-1F49-BA31-35A03CA3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383" y="1263816"/>
            <a:ext cx="10272713" cy="50786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CD7DA9-7A70-FF4B-8B41-9B5CF707AAF5}"/>
              </a:ext>
            </a:extLst>
          </p:cNvPr>
          <p:cNvSpPr/>
          <p:nvPr/>
        </p:nvSpPr>
        <p:spPr>
          <a:xfrm>
            <a:off x="1759292" y="270033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4E3290-7F98-564E-83F0-7B2BB11DB239}"/>
              </a:ext>
            </a:extLst>
          </p:cNvPr>
          <p:cNvSpPr/>
          <p:nvPr/>
        </p:nvSpPr>
        <p:spPr>
          <a:xfrm>
            <a:off x="1912939" y="3466303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C6E33-6AD1-4F4F-99F8-2E819C5240D4}"/>
              </a:ext>
            </a:extLst>
          </p:cNvPr>
          <p:cNvSpPr/>
          <p:nvPr/>
        </p:nvSpPr>
        <p:spPr>
          <a:xfrm>
            <a:off x="1952624" y="4232268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ABD572-2076-8A4E-ABF8-DA906EDB6D70}"/>
              </a:ext>
            </a:extLst>
          </p:cNvPr>
          <p:cNvSpPr/>
          <p:nvPr/>
        </p:nvSpPr>
        <p:spPr>
          <a:xfrm>
            <a:off x="1831634" y="5015063"/>
            <a:ext cx="9712325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C0FFA-C1FA-874E-A956-E3165C21D908}"/>
              </a:ext>
            </a:extLst>
          </p:cNvPr>
          <p:cNvSpPr/>
          <p:nvPr/>
        </p:nvSpPr>
        <p:spPr>
          <a:xfrm>
            <a:off x="1771027" y="5785437"/>
            <a:ext cx="9222069" cy="44967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6827ACD-D974-4C46-867F-D43DE12D0FD5}"/>
              </a:ext>
            </a:extLst>
          </p:cNvPr>
          <p:cNvSpPr/>
          <p:nvPr/>
        </p:nvSpPr>
        <p:spPr>
          <a:xfrm rot="2878403">
            <a:off x="2071655" y="1891190"/>
            <a:ext cx="670424" cy="407102"/>
          </a:xfrm>
          <a:prstGeom prst="rightArrow">
            <a:avLst>
              <a:gd name="adj1" fmla="val 36930"/>
              <a:gd name="adj2" fmla="val 48560"/>
            </a:avLst>
          </a:pr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797E772-2D62-3246-8C57-1CAABBF3661D}"/>
              </a:ext>
            </a:extLst>
          </p:cNvPr>
          <p:cNvSpPr/>
          <p:nvPr/>
        </p:nvSpPr>
        <p:spPr>
          <a:xfrm>
            <a:off x="215901" y="1505522"/>
            <a:ext cx="2057399" cy="777901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Ins="1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Share of population with disposable income under $1.9/day (%)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18FB8-3558-0A47-A139-EC7C011C2B59}"/>
              </a:ext>
            </a:extLst>
          </p:cNvPr>
          <p:cNvSpPr/>
          <p:nvPr/>
        </p:nvSpPr>
        <p:spPr>
          <a:xfrm>
            <a:off x="3682183" y="2432198"/>
            <a:ext cx="2166168" cy="205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0EF546-20A1-544D-9C7D-635ED59944B6}"/>
              </a:ext>
            </a:extLst>
          </p:cNvPr>
          <p:cNvSpPr/>
          <p:nvPr/>
        </p:nvSpPr>
        <p:spPr>
          <a:xfrm>
            <a:off x="3690571" y="3211600"/>
            <a:ext cx="2166168" cy="205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4C919-4C7E-1B46-A9EC-A12471EA3FF1}"/>
              </a:ext>
            </a:extLst>
          </p:cNvPr>
          <p:cNvSpPr/>
          <p:nvPr/>
        </p:nvSpPr>
        <p:spPr>
          <a:xfrm>
            <a:off x="3705227" y="3998511"/>
            <a:ext cx="2166168" cy="205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83C381-D5D4-CD4D-AA78-CD085074EE9F}"/>
              </a:ext>
            </a:extLst>
          </p:cNvPr>
          <p:cNvSpPr/>
          <p:nvPr/>
        </p:nvSpPr>
        <p:spPr>
          <a:xfrm>
            <a:off x="3692284" y="4765601"/>
            <a:ext cx="2166168" cy="205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03DDB-8641-D141-94B8-BCA447D18B86}"/>
              </a:ext>
            </a:extLst>
          </p:cNvPr>
          <p:cNvSpPr/>
          <p:nvPr/>
        </p:nvSpPr>
        <p:spPr>
          <a:xfrm>
            <a:off x="3642607" y="5542365"/>
            <a:ext cx="2166168" cy="20554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Poverty and inequality</a:t>
            </a:r>
            <a:endParaRPr lang="fi-FI" sz="3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93B7A-C0D6-9144-B0D9-518C0CEFDE63}"/>
              </a:ext>
            </a:extLst>
          </p:cNvPr>
          <p:cNvSpPr/>
          <p:nvPr/>
        </p:nvSpPr>
        <p:spPr>
          <a:xfrm>
            <a:off x="1870074" y="3032232"/>
            <a:ext cx="9712325" cy="20203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48E6-E4AA-6F46-851D-588F600FFC7B}"/>
              </a:ext>
            </a:extLst>
          </p:cNvPr>
          <p:cNvSpPr/>
          <p:nvPr/>
        </p:nvSpPr>
        <p:spPr>
          <a:xfrm>
            <a:off x="1870074" y="3812729"/>
            <a:ext cx="9712325" cy="20203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15C1A-240C-CC42-B606-8F94D13D03B3}"/>
              </a:ext>
            </a:extLst>
          </p:cNvPr>
          <p:cNvSpPr/>
          <p:nvPr/>
        </p:nvSpPr>
        <p:spPr>
          <a:xfrm>
            <a:off x="2027112" y="4593226"/>
            <a:ext cx="9712325" cy="218386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0B3107-DF99-CF4E-AF8C-A95B5670DDC2}"/>
              </a:ext>
            </a:extLst>
          </p:cNvPr>
          <p:cNvSpPr/>
          <p:nvPr/>
        </p:nvSpPr>
        <p:spPr>
          <a:xfrm>
            <a:off x="1870074" y="5373723"/>
            <a:ext cx="9712325" cy="233172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96C2E-2E52-5446-800B-D94ECE7FEBA4}"/>
              </a:ext>
            </a:extLst>
          </p:cNvPr>
          <p:cNvSpPr/>
          <p:nvPr/>
        </p:nvSpPr>
        <p:spPr>
          <a:xfrm>
            <a:off x="2021655" y="6148695"/>
            <a:ext cx="9221370" cy="247448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473169-F788-1848-A3B6-A480B27951DD}"/>
              </a:ext>
            </a:extLst>
          </p:cNvPr>
          <p:cNvSpPr/>
          <p:nvPr/>
        </p:nvSpPr>
        <p:spPr>
          <a:xfrm>
            <a:off x="3730834" y="2506826"/>
            <a:ext cx="2805433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C0482E-ED08-9D4B-ADE0-C5EE5B1768AA}"/>
              </a:ext>
            </a:extLst>
          </p:cNvPr>
          <p:cNvSpPr/>
          <p:nvPr/>
        </p:nvSpPr>
        <p:spPr>
          <a:xfrm>
            <a:off x="3676342" y="3284856"/>
            <a:ext cx="2805433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B2D46D-F009-5D4A-B500-C2F7E552499F}"/>
              </a:ext>
            </a:extLst>
          </p:cNvPr>
          <p:cNvSpPr/>
          <p:nvPr/>
        </p:nvSpPr>
        <p:spPr>
          <a:xfrm>
            <a:off x="3828501" y="4096713"/>
            <a:ext cx="2805433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D1D8E5-BF1A-9446-B969-7FF3B34E5878}"/>
              </a:ext>
            </a:extLst>
          </p:cNvPr>
          <p:cNvSpPr/>
          <p:nvPr/>
        </p:nvSpPr>
        <p:spPr>
          <a:xfrm>
            <a:off x="3920803" y="4876274"/>
            <a:ext cx="2805433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03162-B996-C847-A6EC-90957D84F9A0}"/>
              </a:ext>
            </a:extLst>
          </p:cNvPr>
          <p:cNvSpPr/>
          <p:nvPr/>
        </p:nvSpPr>
        <p:spPr>
          <a:xfrm>
            <a:off x="4077841" y="5674491"/>
            <a:ext cx="2805433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9A61A-8A3D-7F4A-9279-620C14C40D6F}"/>
              </a:ext>
            </a:extLst>
          </p:cNvPr>
          <p:cNvSpPr/>
          <p:nvPr/>
        </p:nvSpPr>
        <p:spPr>
          <a:xfrm>
            <a:off x="7853042" y="2520711"/>
            <a:ext cx="3163170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3BB1D5-9B52-7041-931A-4DECBEDF756B}"/>
              </a:ext>
            </a:extLst>
          </p:cNvPr>
          <p:cNvSpPr/>
          <p:nvPr/>
        </p:nvSpPr>
        <p:spPr>
          <a:xfrm>
            <a:off x="8005201" y="4081251"/>
            <a:ext cx="3163170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9821C2-2023-774E-A981-8E674529504D}"/>
              </a:ext>
            </a:extLst>
          </p:cNvPr>
          <p:cNvSpPr/>
          <p:nvPr/>
        </p:nvSpPr>
        <p:spPr>
          <a:xfrm>
            <a:off x="8079855" y="4910367"/>
            <a:ext cx="3163170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F7AFD-AE44-D945-88ED-D3A2FA693282}"/>
              </a:ext>
            </a:extLst>
          </p:cNvPr>
          <p:cNvSpPr/>
          <p:nvPr/>
        </p:nvSpPr>
        <p:spPr>
          <a:xfrm>
            <a:off x="8079855" y="5674490"/>
            <a:ext cx="3163170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17D755-B242-3441-9ABE-40071DB7A691}"/>
              </a:ext>
            </a:extLst>
          </p:cNvPr>
          <p:cNvSpPr/>
          <p:nvPr/>
        </p:nvSpPr>
        <p:spPr>
          <a:xfrm>
            <a:off x="7940565" y="3283821"/>
            <a:ext cx="3163170" cy="46093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4D4ABF-798C-AE43-8D30-72634049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383" y="1263816"/>
            <a:ext cx="10272713" cy="50786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0D31DF-2305-1349-838B-83D722B066D6}"/>
              </a:ext>
            </a:extLst>
          </p:cNvPr>
          <p:cNvSpPr/>
          <p:nvPr/>
        </p:nvSpPr>
        <p:spPr>
          <a:xfrm>
            <a:off x="1912939" y="3766571"/>
            <a:ext cx="5396473" cy="180899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2A81D8-43FA-724B-8FB9-69DE099DC3C5}"/>
              </a:ext>
            </a:extLst>
          </p:cNvPr>
          <p:cNvSpPr/>
          <p:nvPr/>
        </p:nvSpPr>
        <p:spPr>
          <a:xfrm>
            <a:off x="7309413" y="3991320"/>
            <a:ext cx="3408570" cy="70531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B8D0CD-67C3-994B-964E-BA7FA55D69E6}"/>
              </a:ext>
            </a:extLst>
          </p:cNvPr>
          <p:cNvSpPr/>
          <p:nvPr/>
        </p:nvSpPr>
        <p:spPr>
          <a:xfrm>
            <a:off x="6991671" y="3216145"/>
            <a:ext cx="3408570" cy="70531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4242CC-15B6-984C-B686-0F01E6B39190}"/>
              </a:ext>
            </a:extLst>
          </p:cNvPr>
          <p:cNvSpPr/>
          <p:nvPr/>
        </p:nvSpPr>
        <p:spPr>
          <a:xfrm>
            <a:off x="6991671" y="2440639"/>
            <a:ext cx="3408570" cy="70531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1D911-BC3B-E64F-A44A-2C7521185F61}"/>
              </a:ext>
            </a:extLst>
          </p:cNvPr>
          <p:cNvSpPr/>
          <p:nvPr/>
        </p:nvSpPr>
        <p:spPr>
          <a:xfrm>
            <a:off x="6991671" y="4766495"/>
            <a:ext cx="3408570" cy="70531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27F03-ADE2-8B4F-9459-BB133D74DB98}"/>
              </a:ext>
            </a:extLst>
          </p:cNvPr>
          <p:cNvSpPr/>
          <p:nvPr/>
        </p:nvSpPr>
        <p:spPr>
          <a:xfrm>
            <a:off x="7066585" y="5541670"/>
            <a:ext cx="3408570" cy="705310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8A5E4C-C362-E24B-A0C7-3BAC48E8E6FF}"/>
              </a:ext>
            </a:extLst>
          </p:cNvPr>
          <p:cNvSpPr/>
          <p:nvPr/>
        </p:nvSpPr>
        <p:spPr>
          <a:xfrm>
            <a:off x="2002021" y="4534781"/>
            <a:ext cx="5396473" cy="180899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59408-B541-7042-AF4E-9F780BEFC5D6}"/>
              </a:ext>
            </a:extLst>
          </p:cNvPr>
          <p:cNvSpPr/>
          <p:nvPr/>
        </p:nvSpPr>
        <p:spPr>
          <a:xfrm>
            <a:off x="1875686" y="5317619"/>
            <a:ext cx="5396473" cy="180899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31319C-D225-9240-A99C-4E248D14349E}"/>
              </a:ext>
            </a:extLst>
          </p:cNvPr>
          <p:cNvSpPr/>
          <p:nvPr/>
        </p:nvSpPr>
        <p:spPr>
          <a:xfrm>
            <a:off x="1934671" y="6103317"/>
            <a:ext cx="5396473" cy="180899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B8FE07-6C39-1344-B49A-64E40EA9E636}"/>
              </a:ext>
            </a:extLst>
          </p:cNvPr>
          <p:cNvSpPr/>
          <p:nvPr/>
        </p:nvSpPr>
        <p:spPr>
          <a:xfrm>
            <a:off x="1867266" y="2989372"/>
            <a:ext cx="5396473" cy="180899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E04785-7696-3C44-8E47-994B33F1B3BF}"/>
              </a:ext>
            </a:extLst>
          </p:cNvPr>
          <p:cNvSpPr/>
          <p:nvPr/>
        </p:nvSpPr>
        <p:spPr>
          <a:xfrm>
            <a:off x="3439385" y="2443353"/>
            <a:ext cx="1728478" cy="50282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B87B9A-C1C7-2446-A38A-E743C80386F3}"/>
              </a:ext>
            </a:extLst>
          </p:cNvPr>
          <p:cNvSpPr/>
          <p:nvPr/>
        </p:nvSpPr>
        <p:spPr>
          <a:xfrm>
            <a:off x="3514718" y="3217212"/>
            <a:ext cx="1728478" cy="50282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B0E2AF-5ADC-5543-B099-0DCCB59A505A}"/>
              </a:ext>
            </a:extLst>
          </p:cNvPr>
          <p:cNvSpPr/>
          <p:nvPr/>
        </p:nvSpPr>
        <p:spPr>
          <a:xfrm>
            <a:off x="3553182" y="3991647"/>
            <a:ext cx="1728478" cy="50282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D3252A-3392-904E-B206-3A07F7F24153}"/>
              </a:ext>
            </a:extLst>
          </p:cNvPr>
          <p:cNvSpPr/>
          <p:nvPr/>
        </p:nvSpPr>
        <p:spPr>
          <a:xfrm>
            <a:off x="3589111" y="4766202"/>
            <a:ext cx="1728478" cy="50282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3C13CF-DB05-8D44-896D-F2ACD1F14E43}"/>
              </a:ext>
            </a:extLst>
          </p:cNvPr>
          <p:cNvSpPr/>
          <p:nvPr/>
        </p:nvSpPr>
        <p:spPr>
          <a:xfrm>
            <a:off x="3589111" y="5549754"/>
            <a:ext cx="1728478" cy="50282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SOUTHMOD COVID-19 study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35" y="1392845"/>
            <a:ext cx="10502953" cy="4825391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650" b="1" dirty="0">
                <a:solidFill>
                  <a:schemeClr val="bg2">
                    <a:lumMod val="10000"/>
                  </a:schemeClr>
                </a:solidFill>
              </a:rPr>
              <a:t>Large research project on the </a:t>
            </a:r>
            <a:r>
              <a:rPr lang="en-US" sz="2650" b="1" dirty="0">
                <a:solidFill>
                  <a:srgbClr val="00559C"/>
                </a:solidFill>
              </a:rPr>
              <a:t>distributional effects of COVID-19</a:t>
            </a:r>
          </a:p>
          <a:p>
            <a:pPr lvl="1">
              <a:spcBef>
                <a:spcPts val="900"/>
              </a:spcBef>
              <a:spcAft>
                <a:spcPts val="0"/>
              </a:spcAft>
              <a:buClr>
                <a:srgbClr val="5D5D5E"/>
              </a:buClr>
            </a:pPr>
            <a:r>
              <a:rPr lang="en-US" sz="2100" b="1" dirty="0">
                <a:solidFill>
                  <a:srgbClr val="45679C"/>
                </a:solidFill>
              </a:rPr>
              <a:t>Africa:  </a:t>
            </a:r>
            <a:r>
              <a:rPr lang="en-US" sz="2100" dirty="0">
                <a:solidFill>
                  <a:srgbClr val="5E5E5E"/>
                </a:solidFill>
              </a:rPr>
              <a:t>Zambia, Mozambique, Uganda, Tanzania &amp; Ghana </a:t>
            </a:r>
            <a:endParaRPr lang="en-US" sz="2100" b="1" dirty="0">
              <a:solidFill>
                <a:srgbClr val="667B9C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Clr>
                <a:srgbClr val="5D5D5E"/>
              </a:buClr>
            </a:pPr>
            <a:r>
              <a:rPr lang="en-US" sz="2100" b="1" dirty="0">
                <a:solidFill>
                  <a:srgbClr val="45679C"/>
                </a:solidFill>
              </a:rPr>
              <a:t>South Africa </a:t>
            </a:r>
            <a:r>
              <a:rPr lang="en-US" sz="2100" dirty="0">
                <a:solidFill>
                  <a:srgbClr val="5E5E5E"/>
                </a:solidFill>
              </a:rPr>
              <a:t>&amp; </a:t>
            </a:r>
            <a:r>
              <a:rPr lang="en-US" sz="2100" b="1" dirty="0">
                <a:solidFill>
                  <a:srgbClr val="45679C"/>
                </a:solidFill>
              </a:rPr>
              <a:t>Ecuador</a:t>
            </a:r>
            <a:r>
              <a:rPr lang="en-US" sz="2100" dirty="0">
                <a:solidFill>
                  <a:srgbClr val="5E5E5E"/>
                </a:solidFill>
              </a:rPr>
              <a:t> (working papers out on short-run effects)  +  </a:t>
            </a:r>
            <a:r>
              <a:rPr lang="en-US" sz="2100" b="1" dirty="0">
                <a:solidFill>
                  <a:srgbClr val="45679C"/>
                </a:solidFill>
              </a:rPr>
              <a:t>Viet Nam</a:t>
            </a:r>
            <a:endParaRPr lang="en-US" sz="2100" dirty="0">
              <a:solidFill>
                <a:srgbClr val="45679C"/>
              </a:solidFill>
            </a:endParaRPr>
          </a:p>
          <a:p>
            <a:pPr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650" b="1" dirty="0">
                <a:solidFill>
                  <a:schemeClr val="bg2">
                    <a:lumMod val="10000"/>
                  </a:schemeClr>
                </a:solidFill>
              </a:rPr>
              <a:t>Main objectives:</a:t>
            </a:r>
            <a:endParaRPr lang="en-US" sz="2650" dirty="0">
              <a:solidFill>
                <a:schemeClr val="bg2">
                  <a:lumMod val="10000"/>
                </a:schemeClr>
              </a:solidFill>
            </a:endParaRPr>
          </a:p>
          <a:p>
            <a:pPr marL="985838" lvl="1" indent="-377825">
              <a:spcBef>
                <a:spcPts val="9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00" dirty="0">
                <a:solidFill>
                  <a:srgbClr val="5E5E5E"/>
                </a:solidFill>
              </a:rPr>
              <a:t>Estimate the </a:t>
            </a:r>
            <a:r>
              <a:rPr lang="en-US" sz="2100" b="1" dirty="0">
                <a:solidFill>
                  <a:srgbClr val="45679C"/>
                </a:solidFill>
              </a:rPr>
              <a:t>effects of the pandemic </a:t>
            </a:r>
            <a:r>
              <a:rPr lang="en-US" sz="2100" dirty="0">
                <a:solidFill>
                  <a:srgbClr val="5E5E5E"/>
                </a:solidFill>
              </a:rPr>
              <a:t>on poverty and inequality</a:t>
            </a:r>
          </a:p>
          <a:p>
            <a:pPr marL="985838" lvl="1" indent="-377825">
              <a:spcBef>
                <a:spcPts val="8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00" dirty="0">
                <a:solidFill>
                  <a:srgbClr val="5D5D5D"/>
                </a:solidFill>
              </a:rPr>
              <a:t>Assess the contributions of </a:t>
            </a:r>
            <a:r>
              <a:rPr lang="en-US" sz="2100" b="1" dirty="0">
                <a:solidFill>
                  <a:srgbClr val="45679C"/>
                </a:solidFill>
              </a:rPr>
              <a:t>pre-crisis tax-benefit systems </a:t>
            </a:r>
            <a:r>
              <a:rPr lang="en-US" sz="2100" dirty="0">
                <a:solidFill>
                  <a:srgbClr val="5E5E5E"/>
                </a:solidFill>
              </a:rPr>
              <a:t>and</a:t>
            </a:r>
            <a:r>
              <a:rPr lang="en-US" sz="2100" b="1" dirty="0">
                <a:solidFill>
                  <a:srgbClr val="667B9C"/>
                </a:solidFill>
              </a:rPr>
              <a:t> </a:t>
            </a:r>
            <a:r>
              <a:rPr lang="en-US" sz="2100" b="1" dirty="0">
                <a:solidFill>
                  <a:srgbClr val="45679C"/>
                </a:solidFill>
              </a:rPr>
              <a:t>discretionary tax and benefit policies during crisis</a:t>
            </a:r>
            <a:r>
              <a:rPr lang="en-US" sz="2100" dirty="0">
                <a:solidFill>
                  <a:srgbClr val="667B9C"/>
                </a:solidFill>
              </a:rPr>
              <a:t> </a:t>
            </a:r>
            <a:r>
              <a:rPr lang="en-US" sz="2100" dirty="0">
                <a:solidFill>
                  <a:srgbClr val="5D5D5D"/>
                </a:solidFill>
              </a:rPr>
              <a:t>in mitigating the adverse impacts of the pandemic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97AE4B-FE56-E64B-B3BE-3CC9447A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Comparative results: Poverty and inequality</a:t>
            </a:r>
            <a:endParaRPr lang="fi-FI" sz="3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93B7A-C0D6-9144-B0D9-518C0CEFDE63}"/>
              </a:ext>
            </a:extLst>
          </p:cNvPr>
          <p:cNvSpPr/>
          <p:nvPr/>
        </p:nvSpPr>
        <p:spPr>
          <a:xfrm>
            <a:off x="1870074" y="2518548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48E6-E4AA-6F46-851D-588F600FFC7B}"/>
              </a:ext>
            </a:extLst>
          </p:cNvPr>
          <p:cNvSpPr/>
          <p:nvPr/>
        </p:nvSpPr>
        <p:spPr>
          <a:xfrm>
            <a:off x="1870074" y="3299045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15C1A-240C-CC42-B606-8F94D13D03B3}"/>
              </a:ext>
            </a:extLst>
          </p:cNvPr>
          <p:cNvSpPr/>
          <p:nvPr/>
        </p:nvSpPr>
        <p:spPr>
          <a:xfrm>
            <a:off x="2027112" y="4095894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0B3107-DF99-CF4E-AF8C-A95B5670DDC2}"/>
              </a:ext>
            </a:extLst>
          </p:cNvPr>
          <p:cNvSpPr/>
          <p:nvPr/>
        </p:nvSpPr>
        <p:spPr>
          <a:xfrm>
            <a:off x="1870074" y="4891177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96C2E-2E52-5446-800B-D94ECE7FEBA4}"/>
              </a:ext>
            </a:extLst>
          </p:cNvPr>
          <p:cNvSpPr/>
          <p:nvPr/>
        </p:nvSpPr>
        <p:spPr>
          <a:xfrm>
            <a:off x="2021655" y="5653531"/>
            <a:ext cx="9221370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DDDAC9-941F-B147-9FAE-8E42176530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383" y="1263816"/>
            <a:ext cx="10272713" cy="50786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4F6700-9AB5-D144-8A6C-242893937DAB}"/>
              </a:ext>
            </a:extLst>
          </p:cNvPr>
          <p:cNvSpPr/>
          <p:nvPr/>
        </p:nvSpPr>
        <p:spPr>
          <a:xfrm>
            <a:off x="1759292" y="2443621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136271-D05B-A14F-B755-A8A4640591E0}"/>
              </a:ext>
            </a:extLst>
          </p:cNvPr>
          <p:cNvSpPr/>
          <p:nvPr/>
        </p:nvSpPr>
        <p:spPr>
          <a:xfrm>
            <a:off x="1870074" y="3218675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37D2C-1349-8244-9002-4BA379376B72}"/>
              </a:ext>
            </a:extLst>
          </p:cNvPr>
          <p:cNvSpPr/>
          <p:nvPr/>
        </p:nvSpPr>
        <p:spPr>
          <a:xfrm>
            <a:off x="1780085" y="3990585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3412C-03D0-704B-BCBA-EF76D996FD32}"/>
              </a:ext>
            </a:extLst>
          </p:cNvPr>
          <p:cNvSpPr/>
          <p:nvPr/>
        </p:nvSpPr>
        <p:spPr>
          <a:xfrm>
            <a:off x="1759292" y="4752939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51400-7ADC-1B41-9A1D-60D0CDBDC9C6}"/>
              </a:ext>
            </a:extLst>
          </p:cNvPr>
          <p:cNvSpPr/>
          <p:nvPr/>
        </p:nvSpPr>
        <p:spPr>
          <a:xfrm>
            <a:off x="1780085" y="5540811"/>
            <a:ext cx="9712325" cy="502951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320A0-FA0A-C94D-BE18-468B74E77080}"/>
              </a:ext>
            </a:extLst>
          </p:cNvPr>
          <p:cNvSpPr txBox="1"/>
          <p:nvPr/>
        </p:nvSpPr>
        <p:spPr>
          <a:xfrm>
            <a:off x="389946" y="196519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orbel" panose="020B0503020204020204" pitchFamily="34" charset="0"/>
              </a:rPr>
              <a:t>Zambia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AE351-59B0-1347-ACA1-78C9608B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" b="2365"/>
          <a:stretch/>
        </p:blipFill>
        <p:spPr>
          <a:xfrm>
            <a:off x="538161" y="974402"/>
            <a:ext cx="11062408" cy="52657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6FE29F0-DA33-9E4C-A34D-5AB7234E9075}"/>
              </a:ext>
            </a:extLst>
          </p:cNvPr>
          <p:cNvSpPr/>
          <p:nvPr/>
        </p:nvSpPr>
        <p:spPr>
          <a:xfrm>
            <a:off x="1309178" y="2171875"/>
            <a:ext cx="2214700" cy="924021"/>
          </a:xfrm>
          <a:prstGeom prst="roundRect">
            <a:avLst/>
          </a:prstGeom>
          <a:noFill/>
          <a:ln>
            <a:solidFill>
              <a:srgbClr val="005D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A9B171-DFC7-6549-B629-56A925AA6AE3}"/>
              </a:ext>
            </a:extLst>
          </p:cNvPr>
          <p:cNvCxnSpPr>
            <a:cxnSpLocks/>
          </p:cNvCxnSpPr>
          <p:nvPr/>
        </p:nvCxnSpPr>
        <p:spPr>
          <a:xfrm>
            <a:off x="3523878" y="2404178"/>
            <a:ext cx="2878940" cy="0"/>
          </a:xfrm>
          <a:prstGeom prst="line">
            <a:avLst/>
          </a:prstGeom>
          <a:ln w="76200">
            <a:solidFill>
              <a:srgbClr val="005D2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262F40-F617-0B4D-96F7-CE15C6A769A3}"/>
              </a:ext>
            </a:extLst>
          </p:cNvPr>
          <p:cNvSpPr txBox="1"/>
          <p:nvPr/>
        </p:nvSpPr>
        <p:spPr>
          <a:xfrm>
            <a:off x="6547208" y="1606586"/>
            <a:ext cx="4649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Emergency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Social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Cash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Transfer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(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over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-)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compensated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for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income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losses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among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the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poorest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households</a:t>
            </a:r>
            <a:endParaRPr lang="fi-FI" sz="2800" dirty="0">
              <a:solidFill>
                <a:srgbClr val="005D2A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658B1D-9B56-1343-A85B-9D0FDA196DF7}"/>
              </a:ext>
            </a:extLst>
          </p:cNvPr>
          <p:cNvSpPr/>
          <p:nvPr/>
        </p:nvSpPr>
        <p:spPr>
          <a:xfrm>
            <a:off x="924408" y="5943393"/>
            <a:ext cx="2599470" cy="309801"/>
          </a:xfrm>
          <a:prstGeom prst="roundRect">
            <a:avLst/>
          </a:prstGeom>
          <a:noFill/>
          <a:ln>
            <a:solidFill>
              <a:srgbClr val="005D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320A0-FA0A-C94D-BE18-468B74E77080}"/>
              </a:ext>
            </a:extLst>
          </p:cNvPr>
          <p:cNvSpPr txBox="1"/>
          <p:nvPr/>
        </p:nvSpPr>
        <p:spPr>
          <a:xfrm>
            <a:off x="389946" y="196519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orbel" panose="020B0503020204020204" pitchFamily="34" charset="0"/>
              </a:rPr>
              <a:t>Zambia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AE351-59B0-1347-ACA1-78C9608BC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" b="2365"/>
          <a:stretch/>
        </p:blipFill>
        <p:spPr>
          <a:xfrm>
            <a:off x="538161" y="974402"/>
            <a:ext cx="11062408" cy="52657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54CE22-5F5D-594A-8F64-BD1EA9A9D693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6FE29F0-DA33-9E4C-A34D-5AB7234E9075}"/>
              </a:ext>
            </a:extLst>
          </p:cNvPr>
          <p:cNvSpPr/>
          <p:nvPr/>
        </p:nvSpPr>
        <p:spPr>
          <a:xfrm>
            <a:off x="4769203" y="2764631"/>
            <a:ext cx="1079148" cy="45005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A9B171-DFC7-6549-B629-56A925AA6AE3}"/>
              </a:ext>
            </a:extLst>
          </p:cNvPr>
          <p:cNvCxnSpPr/>
          <p:nvPr/>
        </p:nvCxnSpPr>
        <p:spPr>
          <a:xfrm>
            <a:off x="5834063" y="2978943"/>
            <a:ext cx="1585913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262F40-F617-0B4D-96F7-CE15C6A769A3}"/>
              </a:ext>
            </a:extLst>
          </p:cNvPr>
          <p:cNvSpPr txBox="1"/>
          <p:nvPr/>
        </p:nvSpPr>
        <p:spPr>
          <a:xfrm>
            <a:off x="7508680" y="1919852"/>
            <a:ext cx="4215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Very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limited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automatic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income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stabilization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by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the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general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tax-benefit</a:t>
            </a:r>
            <a:r>
              <a:rPr lang="fi-FI" sz="28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C00000"/>
                </a:solidFill>
                <a:latin typeface="Corbel" panose="020B0503020204020204" pitchFamily="34" charset="0"/>
              </a:rPr>
              <a:t>system</a:t>
            </a:r>
            <a:endParaRPr lang="fi-FI" sz="2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658B1D-9B56-1343-A85B-9D0FDA196DF7}"/>
              </a:ext>
            </a:extLst>
          </p:cNvPr>
          <p:cNvSpPr/>
          <p:nvPr/>
        </p:nvSpPr>
        <p:spPr>
          <a:xfrm>
            <a:off x="3523877" y="5656217"/>
            <a:ext cx="2471974" cy="312289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320A0-FA0A-C94D-BE18-468B74E77080}"/>
              </a:ext>
            </a:extLst>
          </p:cNvPr>
          <p:cNvSpPr txBox="1"/>
          <p:nvPr/>
        </p:nvSpPr>
        <p:spPr>
          <a:xfrm>
            <a:off x="389946" y="196519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orbel" panose="020B0503020204020204" pitchFamily="34" charset="0"/>
              </a:rPr>
              <a:t>Uganda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AE351-59B0-1347-ACA1-78C9608B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0" b="220"/>
          <a:stretch/>
        </p:blipFill>
        <p:spPr>
          <a:xfrm>
            <a:off x="519992" y="974611"/>
            <a:ext cx="11152016" cy="53083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E868BD-87C3-914B-8A7A-EE64C3C7346D}"/>
              </a:ext>
            </a:extLst>
          </p:cNvPr>
          <p:cNvSpPr/>
          <p:nvPr/>
        </p:nvSpPr>
        <p:spPr>
          <a:xfrm>
            <a:off x="6096000" y="840688"/>
            <a:ext cx="5848350" cy="530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8F7080-6AC9-744D-9512-498432AB9F14}"/>
              </a:ext>
            </a:extLst>
          </p:cNvPr>
          <p:cNvSpPr/>
          <p:nvPr/>
        </p:nvSpPr>
        <p:spPr>
          <a:xfrm>
            <a:off x="1273966" y="2278856"/>
            <a:ext cx="4549691" cy="2107407"/>
          </a:xfrm>
          <a:prstGeom prst="roundRect">
            <a:avLst/>
          </a:prstGeom>
          <a:noFill/>
          <a:ln>
            <a:solidFill>
              <a:srgbClr val="005D2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rgbClr val="005D2A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61D44-9B64-954E-A784-181867CC5924}"/>
              </a:ext>
            </a:extLst>
          </p:cNvPr>
          <p:cNvCxnSpPr/>
          <p:nvPr/>
        </p:nvCxnSpPr>
        <p:spPr>
          <a:xfrm>
            <a:off x="5809369" y="3236118"/>
            <a:ext cx="1585913" cy="0"/>
          </a:xfrm>
          <a:prstGeom prst="line">
            <a:avLst/>
          </a:prstGeom>
          <a:ln w="76200">
            <a:solidFill>
              <a:srgbClr val="005D2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A1DFBF-047E-744A-A32B-AC2DC5EC8937}"/>
              </a:ext>
            </a:extLst>
          </p:cNvPr>
          <p:cNvSpPr txBox="1"/>
          <p:nvPr/>
        </p:nvSpPr>
        <p:spPr>
          <a:xfrm>
            <a:off x="7502422" y="2278856"/>
            <a:ext cx="3415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We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can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also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examine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how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earnings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shocks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are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distributed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between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different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types</a:t>
            </a:r>
            <a:r>
              <a:rPr lang="fi-FI" sz="2800" dirty="0">
                <a:solidFill>
                  <a:srgbClr val="005D2A"/>
                </a:solidFill>
                <a:latin typeface="Corbel" panose="020B0503020204020204" pitchFamily="34" charset="0"/>
              </a:rPr>
              <a:t> of </a:t>
            </a:r>
            <a:r>
              <a:rPr lang="fi-FI" sz="2800" dirty="0" err="1">
                <a:solidFill>
                  <a:srgbClr val="005D2A"/>
                </a:solidFill>
                <a:latin typeface="Corbel" panose="020B0503020204020204" pitchFamily="34" charset="0"/>
              </a:rPr>
              <a:t>workers</a:t>
            </a:r>
            <a:endParaRPr lang="fi-FI" sz="2800" dirty="0">
              <a:solidFill>
                <a:srgbClr val="005D2A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320A0-FA0A-C94D-BE18-468B74E77080}"/>
              </a:ext>
            </a:extLst>
          </p:cNvPr>
          <p:cNvSpPr txBox="1"/>
          <p:nvPr/>
        </p:nvSpPr>
        <p:spPr>
          <a:xfrm>
            <a:off x="389946" y="196519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orbel" panose="020B0503020204020204" pitchFamily="34" charset="0"/>
              </a:rPr>
              <a:t>Uganda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F3227-ED58-0D4C-A9A9-858A9A77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6" y="1029047"/>
            <a:ext cx="10699047" cy="5554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25E6FC-6F3E-0147-82A3-A81426690F47}"/>
              </a:ext>
            </a:extLst>
          </p:cNvPr>
          <p:cNvSpPr/>
          <p:nvPr/>
        </p:nvSpPr>
        <p:spPr>
          <a:xfrm>
            <a:off x="5739469" y="842850"/>
            <a:ext cx="5367337" cy="562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88E87-47F8-9A48-845A-270F6009A68B}"/>
              </a:ext>
            </a:extLst>
          </p:cNvPr>
          <p:cNvSpPr txBox="1"/>
          <p:nvPr/>
        </p:nvSpPr>
        <p:spPr>
          <a:xfrm>
            <a:off x="6750151" y="2644170"/>
            <a:ext cx="3415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Imputing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losses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from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i-FI" b="1" dirty="0">
                <a:solidFill>
                  <a:srgbClr val="00559C"/>
                </a:solidFill>
                <a:latin typeface="Corbel" panose="020B0503020204020204" pitchFamily="34" charset="0"/>
              </a:rPr>
              <a:t>World Bank </a:t>
            </a:r>
            <a:r>
              <a:rPr lang="fi-FI" b="1" dirty="0" err="1">
                <a:solidFill>
                  <a:srgbClr val="00559C"/>
                </a:solidFill>
                <a:latin typeface="Corbel" panose="020B0503020204020204" pitchFamily="34" charset="0"/>
              </a:rPr>
              <a:t>survey</a:t>
            </a:r>
            <a:r>
              <a:rPr lang="fi-FI" b="1" dirty="0">
                <a:solidFill>
                  <a:srgbClr val="00559C"/>
                </a:solidFill>
                <a:latin typeface="Corbel" panose="020B0503020204020204" pitchFamily="34" charset="0"/>
              </a:rPr>
              <a:t> data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allows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us to look at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effects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i-FI" b="1" dirty="0" err="1">
                <a:solidFill>
                  <a:srgbClr val="00559C"/>
                </a:solidFill>
                <a:latin typeface="Corbel" panose="020B0503020204020204" pitchFamily="34" charset="0"/>
              </a:rPr>
              <a:t>within</a:t>
            </a:r>
            <a:r>
              <a:rPr lang="fi-FI" b="1" dirty="0">
                <a:solidFill>
                  <a:srgbClr val="00559C"/>
                </a:solidFill>
                <a:latin typeface="Corbel" panose="020B0503020204020204" pitchFamily="34" charset="0"/>
              </a:rPr>
              <a:t> </a:t>
            </a:r>
            <a:r>
              <a:rPr lang="fi-FI" b="1" dirty="0" err="1">
                <a:solidFill>
                  <a:srgbClr val="00559C"/>
                </a:solidFill>
                <a:latin typeface="Corbel" panose="020B0503020204020204" pitchFamily="34" charset="0"/>
              </a:rPr>
              <a:t>industries</a:t>
            </a:r>
            <a:r>
              <a:rPr lang="fi-FI" b="1" dirty="0">
                <a:solidFill>
                  <a:srgbClr val="00559C"/>
                </a:solidFill>
                <a:latin typeface="Corbel" panose="020B050302020402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in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greater</a:t>
            </a:r>
            <a:r>
              <a:rPr lang="fi-FI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orbel" panose="020B0503020204020204" pitchFamily="34" charset="0"/>
              </a:rPr>
              <a:t>detail</a:t>
            </a:r>
            <a:endParaRPr lang="fi-FI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AD1F-B02D-C04A-901A-950A5E05A5EA}"/>
              </a:ext>
            </a:extLst>
          </p:cNvPr>
          <p:cNvSpPr/>
          <p:nvPr/>
        </p:nvSpPr>
        <p:spPr>
          <a:xfrm>
            <a:off x="0" y="0"/>
            <a:ext cx="10658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DB6AE-2C05-EB43-8B9F-96151E777355}"/>
              </a:ext>
            </a:extLst>
          </p:cNvPr>
          <p:cNvSpPr/>
          <p:nvPr/>
        </p:nvSpPr>
        <p:spPr>
          <a:xfrm>
            <a:off x="4186238" y="0"/>
            <a:ext cx="8005762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320A0-FA0A-C94D-BE18-468B74E77080}"/>
              </a:ext>
            </a:extLst>
          </p:cNvPr>
          <p:cNvSpPr txBox="1"/>
          <p:nvPr/>
        </p:nvSpPr>
        <p:spPr>
          <a:xfrm>
            <a:off x="389946" y="196519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orbel" panose="020B0503020204020204" pitchFamily="34" charset="0"/>
              </a:rPr>
              <a:t>Uganda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F3227-ED58-0D4C-A9A9-858A9A77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6" y="1029047"/>
            <a:ext cx="10699047" cy="555431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BFE106-D155-CC47-84D2-6B2DDDEF31DE}"/>
              </a:ext>
            </a:extLst>
          </p:cNvPr>
          <p:cNvSpPr/>
          <p:nvPr/>
        </p:nvSpPr>
        <p:spPr>
          <a:xfrm>
            <a:off x="8736833" y="2192216"/>
            <a:ext cx="1007243" cy="150824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A75402-631F-A74B-8589-60F6973A0ABA}"/>
              </a:ext>
            </a:extLst>
          </p:cNvPr>
          <p:cNvSpPr/>
          <p:nvPr/>
        </p:nvSpPr>
        <p:spPr>
          <a:xfrm>
            <a:off x="9855157" y="3587262"/>
            <a:ext cx="1007243" cy="2074984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AE4E99B-FE04-7842-B1BA-5D3BBA91831B}"/>
              </a:ext>
            </a:extLst>
          </p:cNvPr>
          <p:cNvSpPr/>
          <p:nvPr/>
        </p:nvSpPr>
        <p:spPr>
          <a:xfrm>
            <a:off x="7618152" y="1957754"/>
            <a:ext cx="1007243" cy="879231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0EF0-FC20-C145-A606-9EDBEA233642}"/>
              </a:ext>
            </a:extLst>
          </p:cNvPr>
          <p:cNvSpPr/>
          <p:nvPr/>
        </p:nvSpPr>
        <p:spPr>
          <a:xfrm>
            <a:off x="6610909" y="4252434"/>
            <a:ext cx="2931676" cy="140981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E0EF447-F0CE-9345-A7B9-50A8E9ED6720}"/>
              </a:ext>
            </a:extLst>
          </p:cNvPr>
          <p:cNvSpPr/>
          <p:nvPr/>
        </p:nvSpPr>
        <p:spPr>
          <a:xfrm>
            <a:off x="6499471" y="1946031"/>
            <a:ext cx="1007243" cy="539261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501420-BC7E-054F-8C3C-9803777ABBBA}"/>
              </a:ext>
            </a:extLst>
          </p:cNvPr>
          <p:cNvSpPr txBox="1">
            <a:spLocks/>
          </p:cNvSpPr>
          <p:nvPr/>
        </p:nvSpPr>
        <p:spPr>
          <a:xfrm>
            <a:off x="831345" y="311775"/>
            <a:ext cx="65801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 (Headings)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orbel" panose="020B0503020204020204" pitchFamily="34" charset="0"/>
              </a:rPr>
              <a:t>Main findings</a:t>
            </a:r>
            <a:endParaRPr lang="fi-FI" sz="4400" dirty="0">
              <a:latin typeface="Corbel" panose="020B05030202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5187D1-D2D2-EF4E-B696-97B21F1A0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873" y="1412176"/>
            <a:ext cx="10768527" cy="445522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2350" b="1" dirty="0">
                <a:solidFill>
                  <a:srgbClr val="000000"/>
                </a:solidFill>
              </a:rPr>
              <a:t>Modest </a:t>
            </a:r>
            <a:r>
              <a:rPr lang="en-GB" sz="2350" b="1" dirty="0">
                <a:solidFill>
                  <a:srgbClr val="00559C"/>
                </a:solidFill>
              </a:rPr>
              <a:t>increases in income inequality and poverty </a:t>
            </a:r>
            <a:r>
              <a:rPr lang="en-GB" sz="2350" b="1" dirty="0">
                <a:solidFill>
                  <a:srgbClr val="000000"/>
                </a:solidFill>
              </a:rPr>
              <a:t>across countries studied</a:t>
            </a:r>
          </a:p>
          <a:p>
            <a:pPr lvl="1">
              <a:spcBef>
                <a:spcPts val="2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Effects vary across countries; high-income households were also affected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Agriculture has been the least affected sector, serving as a buffer</a:t>
            </a:r>
            <a:endParaRPr lang="en-GB" sz="2000" dirty="0">
              <a:solidFill>
                <a:srgbClr val="464646"/>
              </a:solidFill>
            </a:endParaRPr>
          </a:p>
          <a:p>
            <a:pPr lvl="0">
              <a:spcBef>
                <a:spcPts val="1100"/>
              </a:spcBef>
              <a:spcAft>
                <a:spcPts val="400"/>
              </a:spcAft>
              <a:buClr>
                <a:srgbClr val="000000"/>
              </a:buClr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2350" b="1" dirty="0">
                <a:solidFill>
                  <a:srgbClr val="00559C"/>
                </a:solidFill>
              </a:rPr>
              <a:t>Automatic stabilizers </a:t>
            </a:r>
            <a:r>
              <a:rPr lang="en-GB" sz="2350" b="1" dirty="0">
                <a:solidFill>
                  <a:srgbClr val="000000"/>
                </a:solidFill>
              </a:rPr>
              <a:t>had a very limited effect in mitigating income losses</a:t>
            </a:r>
          </a:p>
          <a:p>
            <a:pPr lvl="1">
              <a:spcBef>
                <a:spcPts val="2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High informality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Lack of income means-tested benefits</a:t>
            </a:r>
          </a:p>
          <a:p>
            <a:pPr lvl="0">
              <a:spcBef>
                <a:spcPts val="1100"/>
              </a:spcBef>
              <a:spcAft>
                <a:spcPts val="4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2350" b="1" dirty="0">
                <a:solidFill>
                  <a:srgbClr val="000000"/>
                </a:solidFill>
              </a:rPr>
              <a:t>The </a:t>
            </a:r>
            <a:r>
              <a:rPr lang="en-GB" sz="2350" b="1" dirty="0">
                <a:solidFill>
                  <a:srgbClr val="00559C"/>
                </a:solidFill>
              </a:rPr>
              <a:t>Emergency Social Cash Transfer in Zambia </a:t>
            </a:r>
            <a:r>
              <a:rPr lang="en-GB" sz="2350" b="1" dirty="0">
                <a:solidFill>
                  <a:srgbClr val="000000"/>
                </a:solidFill>
              </a:rPr>
              <a:t>was likely quite effective in reducing income reductions at the bottom of the income distribution</a:t>
            </a:r>
          </a:p>
          <a:p>
            <a:pPr lvl="1">
              <a:spcBef>
                <a:spcPts val="2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T</a:t>
            </a:r>
            <a:r>
              <a:rPr lang="en-GB" sz="2000" dirty="0">
                <a:solidFill>
                  <a:srgbClr val="464646"/>
                </a:solidFill>
              </a:rPr>
              <a:t>ax-benefit policies in most countries were of smaller scale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2000" dirty="0"/>
              <a:t>In Ghana, limiting the school feeding program to 3 months increased poverty and inequality </a:t>
            </a:r>
          </a:p>
        </p:txBody>
      </p:sp>
    </p:spTree>
    <p:extLst>
      <p:ext uri="{BB962C8B-B14F-4D97-AF65-F5344CB8AC3E}">
        <p14:creationId xmlns:p14="http://schemas.microsoft.com/office/powerpoint/2010/main" val="17560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501420-BC7E-054F-8C3C-9803777ABBBA}"/>
              </a:ext>
            </a:extLst>
          </p:cNvPr>
          <p:cNvSpPr txBox="1">
            <a:spLocks/>
          </p:cNvSpPr>
          <p:nvPr/>
        </p:nvSpPr>
        <p:spPr>
          <a:xfrm>
            <a:off x="831346" y="311775"/>
            <a:ext cx="69715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 (Headings)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orbel" panose="020B0503020204020204" pitchFamily="34" charset="0"/>
              </a:rPr>
              <a:t>Links – copied to the chat </a:t>
            </a:r>
            <a:endParaRPr lang="fi-FI" sz="4400" dirty="0">
              <a:latin typeface="Corbel" panose="020B05030202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5187D1-D2D2-EF4E-B696-97B21F1A0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524" y="1454775"/>
            <a:ext cx="8534400" cy="4825391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2200" b="1" dirty="0">
                <a:solidFill>
                  <a:srgbClr val="000000"/>
                </a:solidFill>
              </a:rPr>
              <a:t>Press release on the paper and related policy briefs: </a:t>
            </a:r>
            <a:r>
              <a:rPr lang="en-GB" sz="1600" b="1" dirty="0">
                <a:solidFill>
                  <a:srgbClr val="464646"/>
                </a:solidFill>
                <a:hlinkClick r:id="rId3"/>
              </a:rPr>
              <a:t>www.wider.unu.edu/news/press-release-new-un-study-reveals-limited-impact-tax-and-social-protection-policies-early</a:t>
            </a:r>
            <a:endParaRPr lang="en-GB" sz="1600" b="1" dirty="0">
              <a:solidFill>
                <a:srgbClr val="464646"/>
              </a:solidFill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2200" b="1" dirty="0">
                <a:solidFill>
                  <a:srgbClr val="000000"/>
                </a:solidFill>
              </a:rPr>
              <a:t>Main study: </a:t>
            </a:r>
            <a:r>
              <a:rPr lang="en-GB" sz="1600" b="1" dirty="0">
                <a:solidFill>
                  <a:srgbClr val="464646"/>
                </a:solidFill>
                <a:hlinkClick r:id="rId4"/>
              </a:rPr>
              <a:t>www.wider.unu.edu/publication/mitigating-role-tax-and-benefit-rescue-packages-poverty-and-inequality-africa-amid-covid</a:t>
            </a:r>
            <a:r>
              <a:rPr lang="en-GB" sz="1600" b="1" dirty="0">
                <a:solidFill>
                  <a:srgbClr val="464646"/>
                </a:solidFill>
              </a:rPr>
              <a:t> </a:t>
            </a:r>
          </a:p>
          <a:p>
            <a:pPr lvl="0">
              <a:lnSpc>
                <a:spcPts val="1900"/>
              </a:lnSpc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Working paper on the short-run effects of COVID in Ecuador… </a:t>
            </a:r>
            <a:r>
              <a:rPr lang="en-GB" sz="1600" b="1" dirty="0">
                <a:solidFill>
                  <a:srgbClr val="464646"/>
                </a:solidFill>
                <a:hlinkClick r:id="rId5"/>
              </a:rPr>
              <a:t>www.wider.unu.edu/publication/role-automatic-stabilizers-and-emergency-tax%E2%80%93benefit-policies-during-covid-19-pandemic</a:t>
            </a:r>
            <a:br>
              <a:rPr lang="en-GB" sz="1800" b="1" dirty="0">
                <a:solidFill>
                  <a:srgbClr val="464646"/>
                </a:solidFill>
              </a:rPr>
            </a:br>
            <a:r>
              <a:rPr lang="en-GB" sz="1800" b="1" dirty="0">
                <a:solidFill>
                  <a:srgbClr val="000000"/>
                </a:solidFill>
              </a:rPr>
              <a:t>…and South Africa: </a:t>
            </a:r>
            <a:r>
              <a:rPr lang="en-GB" sz="1600" b="1" dirty="0">
                <a:solidFill>
                  <a:srgbClr val="464646"/>
                </a:solidFill>
                <a:hlinkClick r:id="rId6"/>
              </a:rPr>
              <a:t>https://sa-tied.wider.unu.edu/article/analysis-distributional-effects-covid-19-and-state-led-remedial-measures-south-africa</a:t>
            </a:r>
            <a:endParaRPr lang="en-GB" sz="1600" b="1" dirty="0">
              <a:solidFill>
                <a:srgbClr val="464646"/>
              </a:solidFill>
            </a:endParaRPr>
          </a:p>
          <a:p>
            <a:pPr lvl="0">
              <a:lnSpc>
                <a:spcPts val="1900"/>
              </a:lnSpc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SOUTHMOD at WIDER</a:t>
            </a:r>
            <a:r>
              <a:rPr lang="en-GB" sz="1600" b="1" dirty="0">
                <a:solidFill>
                  <a:srgbClr val="000000"/>
                </a:solidFill>
              </a:rPr>
              <a:t>: </a:t>
            </a:r>
            <a:r>
              <a:rPr lang="en-GB" sz="1600" b="1" dirty="0">
                <a:solidFill>
                  <a:srgbClr val="464646"/>
                </a:solidFill>
                <a:hlinkClick r:id="rId7"/>
              </a:rPr>
              <a:t>www.wider.unu.edu/project/southmod-simulating-tax-and-benefit-policies-development-phase-2</a:t>
            </a:r>
            <a:r>
              <a:rPr lang="en-GB" sz="1800" b="1" dirty="0">
                <a:solidFill>
                  <a:srgbClr val="464646"/>
                </a:solidFill>
              </a:rPr>
              <a:t> </a:t>
            </a:r>
          </a:p>
          <a:p>
            <a:pPr lvl="0">
              <a:lnSpc>
                <a:spcPts val="1900"/>
              </a:lnSpc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tabLst>
                <a:tab pos="7686675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Accessing SOUTHMOD tax-benefit microsimulation models: </a:t>
            </a:r>
            <a:r>
              <a:rPr lang="en-GB" sz="1600" b="1" dirty="0">
                <a:solidFill>
                  <a:srgbClr val="464646"/>
                </a:solidFill>
                <a:hlinkClick r:id="rId8"/>
              </a:rPr>
              <a:t>www.wider.unu.edu/about/accessing-southmod-models</a:t>
            </a:r>
            <a:r>
              <a:rPr lang="en-GB" sz="1600" b="1" dirty="0">
                <a:solidFill>
                  <a:srgbClr val="464646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C87D08-4577-BA4F-AC47-4B5A05CBE34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0695" y="216301"/>
            <a:ext cx="2131705" cy="21317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6A37BE-F6AD-8649-85F1-B974FE4484C5}"/>
              </a:ext>
            </a:extLst>
          </p:cNvPr>
          <p:cNvSpPr txBox="1">
            <a:spLocks/>
          </p:cNvSpPr>
          <p:nvPr/>
        </p:nvSpPr>
        <p:spPr>
          <a:xfrm>
            <a:off x="5586226" y="4753505"/>
            <a:ext cx="59961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 (Headings)"/>
                <a:ea typeface="+mj-ea"/>
                <a:cs typeface="+mj-cs"/>
              </a:defRPr>
            </a:lvl1pPr>
          </a:lstStyle>
          <a:p>
            <a:pPr algn="r"/>
            <a:r>
              <a:rPr lang="en-US" sz="2500" u="sng" dirty="0">
                <a:latin typeface="Corbel" panose="020B0503020204020204" pitchFamily="34" charset="0"/>
              </a:rPr>
              <a:t>Contact</a:t>
            </a:r>
          </a:p>
          <a:p>
            <a:pPr algn="r"/>
            <a:r>
              <a:rPr lang="en-US" sz="2500" dirty="0" err="1">
                <a:latin typeface="Corbel" panose="020B0503020204020204" pitchFamily="34" charset="0"/>
              </a:rPr>
              <a:t>lastunen@wider.unu.edu</a:t>
            </a:r>
            <a:endParaRPr lang="fi-FI" sz="25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4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4CDC-64C0-F445-AD3E-86CF2B7D51D7}"/>
              </a:ext>
            </a:extLst>
          </p:cNvPr>
          <p:cNvSpPr/>
          <p:nvPr/>
        </p:nvSpPr>
        <p:spPr>
          <a:xfrm>
            <a:off x="625446" y="1238286"/>
            <a:ext cx="10478750" cy="143011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7E944-EAAE-7C4C-B955-E916B1FC9EB6}"/>
              </a:ext>
            </a:extLst>
          </p:cNvPr>
          <p:cNvSpPr/>
          <p:nvPr/>
        </p:nvSpPr>
        <p:spPr>
          <a:xfrm>
            <a:off x="383650" y="3383373"/>
            <a:ext cx="10478750" cy="211989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83941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2. Crisis datasets: From macro to micro shocks</a:t>
            </a:r>
            <a:endParaRPr lang="fi-FI" sz="40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E7CEBF-6640-AB44-B648-DB03E1FA8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43" y="1539224"/>
            <a:ext cx="10477458" cy="415365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800"/>
              </a:spcAft>
              <a:buNone/>
              <a:tabLst>
                <a:tab pos="7686675" algn="l"/>
              </a:tabLst>
            </a:pPr>
            <a:r>
              <a:rPr lang="en-GB" sz="2400" b="1" dirty="0">
                <a:solidFill>
                  <a:srgbClr val="00559C"/>
                </a:solidFill>
              </a:rPr>
              <a:t>1. Estimate GDP shocks: deviation of 2020 GDP from 2017–19 trend by industry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  <a:tabLst>
                <a:tab pos="7686675" algn="l"/>
              </a:tabLst>
            </a:pPr>
            <a:r>
              <a:rPr lang="en-GB" sz="2400" b="1" dirty="0">
                <a:solidFill>
                  <a:srgbClr val="00559C"/>
                </a:solidFill>
              </a:rPr>
              <a:t>2. Allocate shocks to the micro level data used in the models:</a:t>
            </a:r>
          </a:p>
          <a:p>
            <a:pPr marL="0" indent="0">
              <a:spcBef>
                <a:spcPts val="300"/>
              </a:spcBef>
              <a:spcAft>
                <a:spcPts val="800"/>
              </a:spcAft>
              <a:buNone/>
              <a:tabLst>
                <a:tab pos="7686675" algn="l"/>
              </a:tabLst>
            </a:pPr>
            <a:r>
              <a:rPr lang="en-GB" sz="2200" b="1" dirty="0">
                <a:solidFill>
                  <a:schemeClr val="bg2">
                    <a:lumMod val="10000"/>
                  </a:schemeClr>
                </a:solidFill>
              </a:rPr>
              <a:t>  2a. Random allocation method (all countries):</a:t>
            </a:r>
          </a:p>
          <a:p>
            <a:pPr marL="539750" indent="-306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1750" dirty="0">
                <a:solidFill>
                  <a:srgbClr val="464646"/>
                </a:solidFill>
              </a:rPr>
              <a:t>Randomly selected workers in each industry are </a:t>
            </a:r>
            <a:r>
              <a:rPr lang="en-GB" sz="1750" dirty="0">
                <a:solidFill>
                  <a:srgbClr val="CC5D65"/>
                </a:solidFill>
              </a:rPr>
              <a:t>assigned to unemployment with zero income</a:t>
            </a:r>
            <a:r>
              <a:rPr lang="en-GB" sz="1750" dirty="0">
                <a:solidFill>
                  <a:srgbClr val="464646"/>
                </a:solidFill>
              </a:rPr>
              <a:t> so that… </a:t>
            </a:r>
          </a:p>
          <a:p>
            <a:pPr marL="539750" indent="-306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1750" dirty="0">
                <a:solidFill>
                  <a:srgbClr val="464646"/>
                </a:solidFill>
              </a:rPr>
              <a:t>…</a:t>
            </a:r>
            <a:r>
              <a:rPr lang="en-GB" sz="1750" dirty="0">
                <a:solidFill>
                  <a:srgbClr val="CC5D65"/>
                </a:solidFill>
              </a:rPr>
              <a:t>total labour income in the industry is reduced </a:t>
            </a:r>
            <a:r>
              <a:rPr lang="en-GB" sz="1750" dirty="0">
                <a:solidFill>
                  <a:srgbClr val="464646"/>
                </a:solidFill>
              </a:rPr>
              <a:t>in proportion to the respective GDP shock</a:t>
            </a:r>
          </a:p>
          <a:p>
            <a:pPr marL="0" indent="0">
              <a:spcBef>
                <a:spcPts val="1500"/>
              </a:spcBef>
              <a:spcAft>
                <a:spcPts val="800"/>
              </a:spcAft>
              <a:buNone/>
              <a:tabLst>
                <a:tab pos="7686675" algn="l"/>
              </a:tabLst>
            </a:pPr>
            <a:r>
              <a:rPr lang="en-GB" sz="2200" b="1" dirty="0">
                <a:solidFill>
                  <a:schemeClr val="bg2">
                    <a:lumMod val="10000"/>
                  </a:schemeClr>
                </a:solidFill>
              </a:rPr>
              <a:t>  2b. Imputation method (alternative method for Uganda and soon Ethiopia):</a:t>
            </a:r>
          </a:p>
          <a:p>
            <a:pPr marL="539750" indent="-306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1750" dirty="0">
                <a:solidFill>
                  <a:srgbClr val="464646"/>
                </a:solidFill>
              </a:rPr>
              <a:t>Total labour income losses are still proportionate to the GDP shocks across industries…</a:t>
            </a:r>
          </a:p>
          <a:p>
            <a:pPr marL="539750" indent="-306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7686675" algn="l"/>
              </a:tabLst>
            </a:pPr>
            <a:r>
              <a:rPr lang="en-GB" sz="1750" dirty="0">
                <a:solidFill>
                  <a:srgbClr val="464646"/>
                </a:solidFill>
              </a:rPr>
              <a:t>…but losses for individual workers </a:t>
            </a:r>
            <a:r>
              <a:rPr lang="en-GB" sz="1750" i="1" dirty="0">
                <a:solidFill>
                  <a:srgbClr val="464646"/>
                </a:solidFill>
              </a:rPr>
              <a:t>within</a:t>
            </a:r>
            <a:r>
              <a:rPr lang="en-GB" sz="1750" dirty="0">
                <a:solidFill>
                  <a:srgbClr val="464646"/>
                </a:solidFill>
              </a:rPr>
              <a:t> industries are imputed from microdata from the </a:t>
            </a:r>
            <a:r>
              <a:rPr lang="en-GB" sz="1750" dirty="0">
                <a:solidFill>
                  <a:srgbClr val="45679C"/>
                </a:solidFill>
              </a:rPr>
              <a:t>World Bank High-Frequency Phone Surveys</a:t>
            </a:r>
            <a:r>
              <a:rPr lang="en-GB" sz="1750" dirty="0">
                <a:solidFill>
                  <a:srgbClr val="464646"/>
                </a:solidFill>
              </a:rPr>
              <a:t> for Uganda</a:t>
            </a:r>
          </a:p>
        </p:txBody>
      </p:sp>
    </p:spTree>
    <p:extLst>
      <p:ext uri="{BB962C8B-B14F-4D97-AF65-F5344CB8AC3E}">
        <p14:creationId xmlns:p14="http://schemas.microsoft.com/office/powerpoint/2010/main" val="35200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4CDC-64C0-F445-AD3E-86CF2B7D51D7}"/>
              </a:ext>
            </a:extLst>
          </p:cNvPr>
          <p:cNvSpPr/>
          <p:nvPr/>
        </p:nvSpPr>
        <p:spPr>
          <a:xfrm>
            <a:off x="625446" y="1238286"/>
            <a:ext cx="10478750" cy="143011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7E944-EAAE-7C4C-B955-E916B1FC9EB6}"/>
              </a:ext>
            </a:extLst>
          </p:cNvPr>
          <p:cNvSpPr/>
          <p:nvPr/>
        </p:nvSpPr>
        <p:spPr>
          <a:xfrm>
            <a:off x="507904" y="3429000"/>
            <a:ext cx="10478750" cy="211989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8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4CDC-64C0-F445-AD3E-86CF2B7D51D7}"/>
              </a:ext>
            </a:extLst>
          </p:cNvPr>
          <p:cNvSpPr/>
          <p:nvPr/>
        </p:nvSpPr>
        <p:spPr>
          <a:xfrm>
            <a:off x="625446" y="1238287"/>
            <a:ext cx="10478750" cy="219071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7E944-EAAE-7C4C-B955-E916B1FC9EB6}"/>
              </a:ext>
            </a:extLst>
          </p:cNvPr>
          <p:cNvSpPr/>
          <p:nvPr/>
        </p:nvSpPr>
        <p:spPr>
          <a:xfrm>
            <a:off x="383650" y="4119522"/>
            <a:ext cx="10478750" cy="140819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11941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3. Tax-benefit policies during COVID</a:t>
            </a:r>
            <a:endParaRPr lang="fi-FI" sz="40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279835-8163-C449-89CB-BE7760621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91" y="1344928"/>
            <a:ext cx="9947422" cy="4622778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</a:rPr>
              <a:t>In Africa, tax-benefit measures at the household level in response to COVID-19 have been limited – especially in 2020</a:t>
            </a:r>
          </a:p>
          <a:p>
            <a:pPr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>
                <a:solidFill>
                  <a:srgbClr val="000000"/>
                </a:solidFill>
              </a:rPr>
              <a:t>Some examples:</a:t>
            </a:r>
          </a:p>
          <a:p>
            <a:pPr lvl="1">
              <a:spcBef>
                <a:spcPts val="11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300" dirty="0">
                <a:solidFill>
                  <a:srgbClr val="5E5E5E"/>
                </a:solidFill>
              </a:rPr>
              <a:t>In </a:t>
            </a:r>
            <a:r>
              <a:rPr lang="en-US" sz="2300" b="1" dirty="0">
                <a:solidFill>
                  <a:srgbClr val="00559C"/>
                </a:solidFill>
              </a:rPr>
              <a:t>Mozambique</a:t>
            </a:r>
            <a:r>
              <a:rPr lang="en-US" sz="2300" dirty="0">
                <a:solidFill>
                  <a:srgbClr val="5E5E5E"/>
                </a:solidFill>
              </a:rPr>
              <a:t> and </a:t>
            </a:r>
            <a:r>
              <a:rPr lang="en-US" sz="2300" b="1" dirty="0">
                <a:solidFill>
                  <a:srgbClr val="00559C"/>
                </a:solidFill>
              </a:rPr>
              <a:t>Ghana</a:t>
            </a:r>
            <a:r>
              <a:rPr lang="en-US" sz="2300" dirty="0">
                <a:solidFill>
                  <a:srgbClr val="5E5E5E"/>
                </a:solidFill>
              </a:rPr>
              <a:t>, utility fees were reduced or waived for consumers for the rest of 2020</a:t>
            </a:r>
          </a:p>
          <a:p>
            <a:pPr lvl="1">
              <a:spcBef>
                <a:spcPts val="11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300" b="1" dirty="0">
                <a:solidFill>
                  <a:srgbClr val="00559C"/>
                </a:solidFill>
              </a:rPr>
              <a:t>Zambia</a:t>
            </a:r>
            <a:r>
              <a:rPr lang="en-US" sz="2300" dirty="0">
                <a:solidFill>
                  <a:srgbClr val="5E5E5E"/>
                </a:solidFill>
              </a:rPr>
              <a:t> enacted an Emergency Social Cash Transfer</a:t>
            </a:r>
          </a:p>
          <a:p>
            <a:pPr lvl="1">
              <a:spcBef>
                <a:spcPts val="11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300" b="1" dirty="0">
                <a:solidFill>
                  <a:srgbClr val="00559C"/>
                </a:solidFill>
              </a:rPr>
              <a:t>Ghana</a:t>
            </a:r>
            <a:r>
              <a:rPr lang="en-US" sz="2300" dirty="0">
                <a:solidFill>
                  <a:srgbClr val="5E5E5E"/>
                </a:solidFill>
              </a:rPr>
              <a:t> paused a large school feeding program during lockdown thus limiting it to 3 months (= “unintentional COVID-19 policy”)</a:t>
            </a:r>
            <a:endParaRPr lang="en-US" sz="2300" b="1" dirty="0">
              <a:solidFill>
                <a:srgbClr val="009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0" y="201928"/>
            <a:ext cx="1037869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Steps of the analysis</a:t>
            </a:r>
            <a:endParaRPr lang="fi-FI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89" y="1376232"/>
            <a:ext cx="10243665" cy="48253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counterfactual “pre-crisis“ datasets for 2020</a:t>
            </a:r>
            <a:endParaRPr lang="en-US" sz="2500" dirty="0">
              <a:solidFill>
                <a:srgbClr val="000000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r>
              <a:rPr lang="en-US" sz="2200" dirty="0">
                <a:solidFill>
                  <a:srgbClr val="5E5E5E"/>
                </a:solidFill>
              </a:rPr>
              <a:t>We </a:t>
            </a:r>
            <a:r>
              <a:rPr lang="en-US" sz="2200" b="1" dirty="0">
                <a:solidFill>
                  <a:srgbClr val="45679C"/>
                </a:solidFill>
              </a:rPr>
              <a:t>reweight the underlying annual datasets </a:t>
            </a:r>
            <a:r>
              <a:rPr lang="en-US" sz="2200" dirty="0">
                <a:solidFill>
                  <a:srgbClr val="5E5E5E"/>
                </a:solidFill>
              </a:rPr>
              <a:t>used in standard models (from 2014–2018) so that they </a:t>
            </a:r>
            <a:r>
              <a:rPr lang="en-US" sz="2200" b="1" dirty="0">
                <a:solidFill>
                  <a:srgbClr val="45679C"/>
                </a:solidFill>
              </a:rPr>
              <a:t>match with population estimates </a:t>
            </a:r>
            <a:r>
              <a:rPr lang="en-US" sz="2200" dirty="0">
                <a:solidFill>
                  <a:srgbClr val="5E5E5E"/>
                </a:solidFill>
              </a:rPr>
              <a:t>from early 2020</a:t>
            </a:r>
            <a:endParaRPr lang="en-US" sz="2200" dirty="0">
              <a:solidFill>
                <a:srgbClr val="C06D6D"/>
              </a:solidFill>
            </a:endParaRPr>
          </a:p>
          <a:p>
            <a:pPr marL="45720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Develop “crisis“ datasets that account for the effect of COVID in 2020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Modelling of tax-benefit policies during COVID</a:t>
            </a:r>
            <a:endParaRPr lang="en-US" sz="25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258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Study the effects of the pandemic and COVID-related policies via microsimulation and decomposition techniques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  <a:p>
            <a:pPr marL="76199" indent="0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  <a:buNone/>
            </a:pPr>
            <a:endParaRPr lang="en-US" sz="2633" i="1" dirty="0">
              <a:solidFill>
                <a:srgbClr val="5E5E5E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5D5D5D"/>
              </a:buClr>
            </a:pPr>
            <a:endParaRPr lang="en-US" sz="2100" i="1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BF6-F9F8-9244-9DF0-44F7E7EB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67C450-8F6C-4CBF-8D57-C00E2D31BB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4CDC-64C0-F445-AD3E-86CF2B7D51D7}"/>
              </a:ext>
            </a:extLst>
          </p:cNvPr>
          <p:cNvSpPr/>
          <p:nvPr/>
        </p:nvSpPr>
        <p:spPr>
          <a:xfrm>
            <a:off x="625446" y="1238286"/>
            <a:ext cx="10478750" cy="219071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7E944-EAAE-7C4C-B955-E916B1FC9EB6}"/>
              </a:ext>
            </a:extLst>
          </p:cNvPr>
          <p:cNvSpPr/>
          <p:nvPr/>
        </p:nvSpPr>
        <p:spPr>
          <a:xfrm>
            <a:off x="383650" y="4111215"/>
            <a:ext cx="10478750" cy="140819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6566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 slide">
  <a:themeElements>
    <a:clrScheme name="UNU-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slide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Design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ReCom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16095</TotalTime>
  <Words>1304</Words>
  <Application>Microsoft Macintosh PowerPoint</Application>
  <PresentationFormat>Widescreen</PresentationFormat>
  <Paragraphs>193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(Headings)</vt:lpstr>
      <vt:lpstr>Calibri Light</vt:lpstr>
      <vt:lpstr>Corbel</vt:lpstr>
      <vt:lpstr>Franklin Gothic Medium</vt:lpstr>
      <vt:lpstr>Wingdings</vt:lpstr>
      <vt:lpstr>Picture slide</vt:lpstr>
      <vt:lpstr>Main slide</vt:lpstr>
      <vt:lpstr>Blank Design</vt:lpstr>
      <vt:lpstr>2_ReCom</vt:lpstr>
      <vt:lpstr>PowerPoint Presentation</vt:lpstr>
      <vt:lpstr>SOUTHMOD COVID-19 study</vt:lpstr>
      <vt:lpstr>Steps of the analysis</vt:lpstr>
      <vt:lpstr>Steps of the analysis</vt:lpstr>
      <vt:lpstr>2. Crisis datasets: From macro to micro shocks</vt:lpstr>
      <vt:lpstr>Steps of the analysis</vt:lpstr>
      <vt:lpstr>Steps of the analysis</vt:lpstr>
      <vt:lpstr>3. Tax-benefit policies during COVID</vt:lpstr>
      <vt:lpstr>Steps of the analysis</vt:lpstr>
      <vt:lpstr>Steps of the analysis</vt:lpstr>
      <vt:lpstr>PowerPoint Presentation</vt:lpstr>
      <vt:lpstr>PowerPoint Presentation</vt:lpstr>
      <vt:lpstr>Comparative results: Mean disposable income</vt:lpstr>
      <vt:lpstr>Comparative results: Mean disposable income</vt:lpstr>
      <vt:lpstr>Comparative results: Mean disposable income</vt:lpstr>
      <vt:lpstr>Comparative results: Poverty and inequality</vt:lpstr>
      <vt:lpstr>Comparative results: Poverty and inequality</vt:lpstr>
      <vt:lpstr>Comparative results: Poverty and inequality</vt:lpstr>
      <vt:lpstr>Comparative results: Poverty and inequality</vt:lpstr>
      <vt:lpstr>Comparative results: Poverty and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ispum dolor lorem ipsum dolor amet</dc:title>
  <dc:subject/>
  <dc:creator>Carita Elshout</dc:creator>
  <cp:keywords/>
  <dc:description/>
  <cp:lastModifiedBy>Jesse</cp:lastModifiedBy>
  <cp:revision>518</cp:revision>
  <dcterms:created xsi:type="dcterms:W3CDTF">2012-07-02T12:01:42Z</dcterms:created>
  <dcterms:modified xsi:type="dcterms:W3CDTF">2021-12-02T11:08:25Z</dcterms:modified>
  <cp:category/>
</cp:coreProperties>
</file>