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</p:sldMasterIdLst>
  <p:sldIdLst>
    <p:sldId id="256" r:id="rId5"/>
    <p:sldId id="262" r:id="rId6"/>
    <p:sldId id="279" r:id="rId7"/>
    <p:sldId id="264" r:id="rId8"/>
    <p:sldId id="267" r:id="rId9"/>
    <p:sldId id="268" r:id="rId10"/>
    <p:sldId id="269" r:id="rId11"/>
    <p:sldId id="270" r:id="rId12"/>
    <p:sldId id="271" r:id="rId13"/>
    <p:sldId id="278" r:id="rId14"/>
    <p:sldId id="273" r:id="rId15"/>
    <p:sldId id="274" r:id="rId16"/>
    <p:sldId id="275" r:id="rId17"/>
    <p:sldId id="276" r:id="rId18"/>
    <p:sldId id="277" r:id="rId19"/>
  </p:sldIdLst>
  <p:sldSz cx="12192000" cy="6858000"/>
  <p:notesSz cx="6811963" cy="9942513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Open Sans" panose="020B0606030504020204" pitchFamily="34" charset="0"/>
      <p:regular r:id="rId24"/>
      <p:bold r:id="rId25"/>
      <p:italic r:id="rId26"/>
      <p:boldItalic r:id="rId27"/>
    </p:embeddedFont>
    <p:embeddedFont>
      <p:font typeface="Roboto Condensed" panose="020B0604020202020204" pitchFamily="2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lvorsen, Elin" initials="HE" lastIdx="3" clrIdx="0">
    <p:extLst>
      <p:ext uri="{19B8F6BF-5375-455C-9EA6-DF929625EA0E}">
        <p15:presenceInfo xmlns:p15="http://schemas.microsoft.com/office/powerpoint/2012/main" userId="S-1-5-21-2125401682-1754076223-1620198925-387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7F82"/>
    <a:srgbClr val="2742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Ingen stil, tabellrutenet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29" autoAdjust="0"/>
  </p:normalViewPr>
  <p:slideViewPr>
    <p:cSldViewPr snapToGrid="0">
      <p:cViewPr varScale="1">
        <p:scale>
          <a:sx n="107" d="100"/>
          <a:sy n="107" d="100"/>
        </p:scale>
        <p:origin x="138" y="12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6.fntdata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5.fntdata"/><Relationship Id="rId32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1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../embeddings/oleObject2.bin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../embeddings/oleObject3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0712505749335828E-2"/>
          <c:y val="5.7023604130110199E-2"/>
          <c:w val="0.87859874098126578"/>
          <c:h val="0.7041398858031912"/>
        </c:manualLayout>
      </c:layout>
      <c:scatterChart>
        <c:scatterStyle val="lineMarker"/>
        <c:varyColors val="0"/>
        <c:ser>
          <c:idx val="0"/>
          <c:order val="0"/>
          <c:tx>
            <c:strRef>
              <c:f>Total!$A$22</c:f>
              <c:strCache>
                <c:ptCount val="1"/>
                <c:pt idx="0">
                  <c:v>No reform, men</c:v>
                </c:pt>
              </c:strCache>
            </c:strRef>
          </c:tx>
          <c:spPr>
            <a:ln w="1905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xVal>
            <c:numRef>
              <c:f>Total!$B$21:$K$21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xVal>
          <c:yVal>
            <c:numRef>
              <c:f>Total!$B$22:$K$22</c:f>
              <c:numCache>
                <c:formatCode>0.000</c:formatCode>
                <c:ptCount val="10"/>
                <c:pt idx="0">
                  <c:v>0.55132989739689764</c:v>
                </c:pt>
                <c:pt idx="1">
                  <c:v>0.43528874306618404</c:v>
                </c:pt>
                <c:pt idx="2">
                  <c:v>0.3685476603631257</c:v>
                </c:pt>
                <c:pt idx="3">
                  <c:v>0.34223021808706511</c:v>
                </c:pt>
                <c:pt idx="4">
                  <c:v>0.32620563648433509</c:v>
                </c:pt>
                <c:pt idx="5">
                  <c:v>0.30561992821209877</c:v>
                </c:pt>
                <c:pt idx="6">
                  <c:v>0.29102557641641941</c:v>
                </c:pt>
                <c:pt idx="7">
                  <c:v>0.28171978296291095</c:v>
                </c:pt>
                <c:pt idx="8">
                  <c:v>0.25895971365818837</c:v>
                </c:pt>
                <c:pt idx="9">
                  <c:v>0.19494038511148643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F9C-4998-B2CA-311F5C7FE8C8}"/>
            </c:ext>
          </c:extLst>
        </c:ser>
        <c:ser>
          <c:idx val="1"/>
          <c:order val="1"/>
          <c:tx>
            <c:strRef>
              <c:f>Total!$A$23</c:f>
              <c:strCache>
                <c:ptCount val="1"/>
                <c:pt idx="0">
                  <c:v>No reform, women</c:v>
                </c:pt>
              </c:strCache>
            </c:strRef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Total!$B$21:$K$21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xVal>
          <c:yVal>
            <c:numRef>
              <c:f>Total!$B$23:$K$23</c:f>
              <c:numCache>
                <c:formatCode>0.000</c:formatCode>
                <c:ptCount val="10"/>
                <c:pt idx="0">
                  <c:v>1.0132730620638577</c:v>
                </c:pt>
                <c:pt idx="1">
                  <c:v>0.68642422394589009</c:v>
                </c:pt>
                <c:pt idx="2">
                  <c:v>0.64620533741689035</c:v>
                </c:pt>
                <c:pt idx="3">
                  <c:v>0.54341659899345196</c:v>
                </c:pt>
                <c:pt idx="4">
                  <c:v>0.50283215496109479</c:v>
                </c:pt>
                <c:pt idx="5">
                  <c:v>0.47593008075885662</c:v>
                </c:pt>
                <c:pt idx="6">
                  <c:v>0.4559823082412402</c:v>
                </c:pt>
                <c:pt idx="7">
                  <c:v>0.42734846075806299</c:v>
                </c:pt>
                <c:pt idx="8">
                  <c:v>0.40825238626486116</c:v>
                </c:pt>
                <c:pt idx="9">
                  <c:v>0.33390260407058886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F9C-4998-B2CA-311F5C7FE8C8}"/>
            </c:ext>
          </c:extLst>
        </c:ser>
        <c:ser>
          <c:idx val="2"/>
          <c:order val="2"/>
          <c:tx>
            <c:strRef>
              <c:f>Total!$A$24</c:f>
              <c:strCache>
                <c:ptCount val="1"/>
                <c:pt idx="0">
                  <c:v>Full reform, men</c:v>
                </c:pt>
              </c:strCache>
            </c:strRef>
          </c:tx>
          <c:spPr>
            <a:ln w="19050" cap="rnd">
              <a:solidFill>
                <a:srgbClr val="00B0F0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Total!$B$21:$K$21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xVal>
          <c:yVal>
            <c:numRef>
              <c:f>Total!$B$24:$K$24</c:f>
              <c:numCache>
                <c:formatCode>0.000</c:formatCode>
                <c:ptCount val="10"/>
                <c:pt idx="0">
                  <c:v>0.46098106968529579</c:v>
                </c:pt>
                <c:pt idx="1">
                  <c:v>0.33445954830483499</c:v>
                </c:pt>
                <c:pt idx="2">
                  <c:v>0.27639571585263412</c:v>
                </c:pt>
                <c:pt idx="3">
                  <c:v>0.26339315983761008</c:v>
                </c:pt>
                <c:pt idx="4">
                  <c:v>0.25667546245039013</c:v>
                </c:pt>
                <c:pt idx="5">
                  <c:v>0.25157789710261574</c:v>
                </c:pt>
                <c:pt idx="6">
                  <c:v>0.24755348296629959</c:v>
                </c:pt>
                <c:pt idx="7">
                  <c:v>0.23886712792414677</c:v>
                </c:pt>
                <c:pt idx="8">
                  <c:v>0.21750372599777351</c:v>
                </c:pt>
                <c:pt idx="9">
                  <c:v>0.1616462979535723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9F9C-4998-B2CA-311F5C7FE8C8}"/>
            </c:ext>
          </c:extLst>
        </c:ser>
        <c:ser>
          <c:idx val="3"/>
          <c:order val="3"/>
          <c:tx>
            <c:strRef>
              <c:f>Total!$A$25</c:f>
              <c:strCache>
                <c:ptCount val="1"/>
                <c:pt idx="0">
                  <c:v>Full reform, women</c:v>
                </c:pt>
              </c:strCache>
            </c:strRef>
          </c:tx>
          <c:spPr>
            <a:ln w="19050" cap="rnd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Total!$B$21:$K$21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xVal>
          <c:yVal>
            <c:numRef>
              <c:f>Total!$B$25:$K$25</c:f>
              <c:numCache>
                <c:formatCode>0.000</c:formatCode>
                <c:ptCount val="10"/>
                <c:pt idx="0">
                  <c:v>0.94059916061221027</c:v>
                </c:pt>
                <c:pt idx="1">
                  <c:v>0.57460707713735448</c:v>
                </c:pt>
                <c:pt idx="2">
                  <c:v>0.51863767581613762</c:v>
                </c:pt>
                <c:pt idx="3">
                  <c:v>0.41818601028644148</c:v>
                </c:pt>
                <c:pt idx="4">
                  <c:v>0.38111440661318352</c:v>
                </c:pt>
                <c:pt idx="5">
                  <c:v>0.36159063890023074</c:v>
                </c:pt>
                <c:pt idx="6">
                  <c:v>0.35278445400158059</c:v>
                </c:pt>
                <c:pt idx="7">
                  <c:v>0.33603885844550663</c:v>
                </c:pt>
                <c:pt idx="8">
                  <c:v>0.3237759727217423</c:v>
                </c:pt>
                <c:pt idx="9">
                  <c:v>0.27498943455949393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9F9C-4998-B2CA-311F5C7FE8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7135440"/>
        <c:axId val="377140360"/>
      </c:scatterChart>
      <c:valAx>
        <c:axId val="377135440"/>
        <c:scaling>
          <c:orientation val="minMax"/>
          <c:max val="10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b="1"/>
                  <a:t>Decile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77140360"/>
        <c:crosses val="autoZero"/>
        <c:crossBetween val="midCat"/>
      </c:valAx>
      <c:valAx>
        <c:axId val="377140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7713544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3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300" b="1" i="0" baseline="0"/>
              <a:t>NIS old-age pensions relative to lifelong earnings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8.5483814523184598E-2"/>
          <c:y val="0.15319444444444447"/>
          <c:w val="0.87129396325459318"/>
          <c:h val="0.55211322543015462"/>
        </c:manualLayout>
      </c:layout>
      <c:scatterChart>
        <c:scatterStyle val="lineMarker"/>
        <c:varyColors val="0"/>
        <c:ser>
          <c:idx val="0"/>
          <c:order val="0"/>
          <c:tx>
            <c:strRef>
              <c:f>'FT alder'!$A$8</c:f>
              <c:strCache>
                <c:ptCount val="1"/>
                <c:pt idx="0">
                  <c:v>No reform, men</c:v>
                </c:pt>
              </c:strCache>
            </c:strRef>
          </c:tx>
          <c:spPr>
            <a:ln w="19050" cap="rnd">
              <a:solidFill>
                <a:srgbClr val="7030A0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'FT alder'!$B$7:$K$7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xVal>
          <c:yVal>
            <c:numRef>
              <c:f>'FT alder'!$B$8:$K$8</c:f>
              <c:numCache>
                <c:formatCode>0.000</c:formatCode>
                <c:ptCount val="10"/>
                <c:pt idx="0">
                  <c:v>0.51380546048647557</c:v>
                </c:pt>
                <c:pt idx="1">
                  <c:v>0.38937220671213252</c:v>
                </c:pt>
                <c:pt idx="2">
                  <c:v>0.31837534780850174</c:v>
                </c:pt>
                <c:pt idx="3">
                  <c:v>0.2905737461994809</c:v>
                </c:pt>
                <c:pt idx="4">
                  <c:v>0.27031529043198277</c:v>
                </c:pt>
                <c:pt idx="5">
                  <c:v>0.25243396944165541</c:v>
                </c:pt>
                <c:pt idx="6">
                  <c:v>0.23988320225496529</c:v>
                </c:pt>
                <c:pt idx="7">
                  <c:v>0.22982901593961888</c:v>
                </c:pt>
                <c:pt idx="8">
                  <c:v>0.20876785925516236</c:v>
                </c:pt>
                <c:pt idx="9">
                  <c:v>0.14967541317340774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7A9-48B6-AFB2-18CF9D9EF344}"/>
            </c:ext>
          </c:extLst>
        </c:ser>
        <c:ser>
          <c:idx val="1"/>
          <c:order val="1"/>
          <c:tx>
            <c:strRef>
              <c:f>'FT alder'!$A$9</c:f>
              <c:strCache>
                <c:ptCount val="1"/>
                <c:pt idx="0">
                  <c:v>No reform, women</c:v>
                </c:pt>
              </c:strCache>
            </c:strRef>
          </c:tx>
          <c:spPr>
            <a:ln w="19050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xVal>
            <c:numRef>
              <c:f>'FT alder'!$B$7:$K$7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xVal>
          <c:yVal>
            <c:numRef>
              <c:f>'FT alder'!$B$9:$K$9</c:f>
              <c:numCache>
                <c:formatCode>0.000</c:formatCode>
                <c:ptCount val="10"/>
                <c:pt idx="0">
                  <c:v>0.93673765228668082</c:v>
                </c:pt>
                <c:pt idx="1">
                  <c:v>0.60161664651251057</c:v>
                </c:pt>
                <c:pt idx="2">
                  <c:v>0.56087618673844009</c:v>
                </c:pt>
                <c:pt idx="3">
                  <c:v>0.45502214367106647</c:v>
                </c:pt>
                <c:pt idx="4">
                  <c:v>0.41176641483152226</c:v>
                </c:pt>
                <c:pt idx="5">
                  <c:v>0.38201032996765893</c:v>
                </c:pt>
                <c:pt idx="6">
                  <c:v>0.35974780329866562</c:v>
                </c:pt>
                <c:pt idx="7">
                  <c:v>0.33331346591284655</c:v>
                </c:pt>
                <c:pt idx="8">
                  <c:v>0.30981121811530721</c:v>
                </c:pt>
                <c:pt idx="9">
                  <c:v>0.24359784534177339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7A9-48B6-AFB2-18CF9D9EF344}"/>
            </c:ext>
          </c:extLst>
        </c:ser>
        <c:ser>
          <c:idx val="2"/>
          <c:order val="2"/>
          <c:tx>
            <c:strRef>
              <c:f>'FT alder'!$A$10</c:f>
              <c:strCache>
                <c:ptCount val="1"/>
                <c:pt idx="0">
                  <c:v>2011 reform, men</c:v>
                </c:pt>
              </c:strCache>
            </c:strRef>
          </c:tx>
          <c:spPr>
            <a:ln w="19050" cap="rnd">
              <a:solidFill>
                <a:srgbClr val="00B0F0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'FT alder'!$B$7:$K$7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xVal>
          <c:yVal>
            <c:numRef>
              <c:f>'FT alder'!$B$10:$K$10</c:f>
              <c:numCache>
                <c:formatCode>0.000</c:formatCode>
                <c:ptCount val="10"/>
                <c:pt idx="0">
                  <c:v>0.43454805351512127</c:v>
                </c:pt>
                <c:pt idx="1">
                  <c:v>0.30489420572021303</c:v>
                </c:pt>
                <c:pt idx="2">
                  <c:v>0.23686396734290188</c:v>
                </c:pt>
                <c:pt idx="3">
                  <c:v>0.2195626575694373</c:v>
                </c:pt>
                <c:pt idx="4">
                  <c:v>0.21284955588600407</c:v>
                </c:pt>
                <c:pt idx="5">
                  <c:v>0.207753367987108</c:v>
                </c:pt>
                <c:pt idx="6">
                  <c:v>0.20268298352305628</c:v>
                </c:pt>
                <c:pt idx="7">
                  <c:v>0.19310576641605673</c:v>
                </c:pt>
                <c:pt idx="8">
                  <c:v>0.17164914656357272</c:v>
                </c:pt>
                <c:pt idx="9">
                  <c:v>0.12133004479984093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F7A9-48B6-AFB2-18CF9D9EF344}"/>
            </c:ext>
          </c:extLst>
        </c:ser>
        <c:ser>
          <c:idx val="3"/>
          <c:order val="3"/>
          <c:tx>
            <c:strRef>
              <c:f>'FT alder'!$A$11</c:f>
              <c:strCache>
                <c:ptCount val="1"/>
                <c:pt idx="0">
                  <c:v>2011 reform, women</c:v>
                </c:pt>
              </c:strCache>
            </c:strRef>
          </c:tx>
          <c:spPr>
            <a:ln w="1905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xVal>
            <c:numRef>
              <c:f>'FT alder'!$B$7:$K$7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xVal>
          <c:yVal>
            <c:numRef>
              <c:f>'FT alder'!$B$11:$K$11</c:f>
              <c:numCache>
                <c:formatCode>0.000</c:formatCode>
                <c:ptCount val="10"/>
                <c:pt idx="0">
                  <c:v>0.88831076506611151</c:v>
                </c:pt>
                <c:pt idx="1">
                  <c:v>0.51216529792248511</c:v>
                </c:pt>
                <c:pt idx="2">
                  <c:v>0.46138401411954111</c:v>
                </c:pt>
                <c:pt idx="3">
                  <c:v>0.35885462745504321</c:v>
                </c:pt>
                <c:pt idx="4">
                  <c:v>0.30929236282899719</c:v>
                </c:pt>
                <c:pt idx="5">
                  <c:v>0.28398544704898154</c:v>
                </c:pt>
                <c:pt idx="6">
                  <c:v>0.26573743050570459</c:v>
                </c:pt>
                <c:pt idx="7">
                  <c:v>0.25501203100505621</c:v>
                </c:pt>
                <c:pt idx="8">
                  <c:v>0.23985300086887507</c:v>
                </c:pt>
                <c:pt idx="9">
                  <c:v>0.19615861363527332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F7A9-48B6-AFB2-18CF9D9EF344}"/>
            </c:ext>
          </c:extLst>
        </c:ser>
        <c:ser>
          <c:idx val="4"/>
          <c:order val="4"/>
          <c:tx>
            <c:strRef>
              <c:f>'FT alder'!$A$12</c:f>
              <c:strCache>
                <c:ptCount val="1"/>
                <c:pt idx="0">
                  <c:v>Full reform, men</c:v>
                </c:pt>
              </c:strCache>
            </c:strRef>
          </c:tx>
          <c:spPr>
            <a:ln w="19050" cap="rnd">
              <a:solidFill>
                <a:srgbClr val="00B050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'FT alder'!$B$7:$K$7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xVal>
          <c:yVal>
            <c:numRef>
              <c:f>'FT alder'!$B$12:$K$12</c:f>
              <c:numCache>
                <c:formatCode>0.000</c:formatCode>
                <c:ptCount val="10"/>
                <c:pt idx="0">
                  <c:v>0.44074071837020673</c:v>
                </c:pt>
                <c:pt idx="1">
                  <c:v>0.30578227613088493</c:v>
                </c:pt>
                <c:pt idx="2">
                  <c:v>0.23809006996041132</c:v>
                </c:pt>
                <c:pt idx="3">
                  <c:v>0.21927697166526644</c:v>
                </c:pt>
                <c:pt idx="4">
                  <c:v>0.21200077922379296</c:v>
                </c:pt>
                <c:pt idx="5">
                  <c:v>0.20751799866319928</c:v>
                </c:pt>
                <c:pt idx="6">
                  <c:v>0.20119807581891522</c:v>
                </c:pt>
                <c:pt idx="7">
                  <c:v>0.19173155785089194</c:v>
                </c:pt>
                <c:pt idx="8">
                  <c:v>0.17212310485224172</c:v>
                </c:pt>
                <c:pt idx="9">
                  <c:v>0.12054447944451104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F7A9-48B6-AFB2-18CF9D9EF344}"/>
            </c:ext>
          </c:extLst>
        </c:ser>
        <c:ser>
          <c:idx val="5"/>
          <c:order val="5"/>
          <c:tx>
            <c:strRef>
              <c:f>'FT alder'!$A$13</c:f>
              <c:strCache>
                <c:ptCount val="1"/>
                <c:pt idx="0">
                  <c:v>Full reform, women</c:v>
                </c:pt>
              </c:strCache>
            </c:strRef>
          </c:tx>
          <c:spPr>
            <a:ln w="1905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xVal>
            <c:numRef>
              <c:f>'FT alder'!$B$7:$K$7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xVal>
          <c:yVal>
            <c:numRef>
              <c:f>'FT alder'!$B$13:$K$13</c:f>
              <c:numCache>
                <c:formatCode>0.000</c:formatCode>
                <c:ptCount val="10"/>
                <c:pt idx="0">
                  <c:v>0.89028600275815595</c:v>
                </c:pt>
                <c:pt idx="1">
                  <c:v>0.51699670320988378</c:v>
                </c:pt>
                <c:pt idx="2">
                  <c:v>0.45421108635693547</c:v>
                </c:pt>
                <c:pt idx="3">
                  <c:v>0.34722257853630734</c:v>
                </c:pt>
                <c:pt idx="4">
                  <c:v>0.30579191190509508</c:v>
                </c:pt>
                <c:pt idx="5">
                  <c:v>0.27945154654301618</c:v>
                </c:pt>
                <c:pt idx="6">
                  <c:v>0.26662064314758221</c:v>
                </c:pt>
                <c:pt idx="7">
                  <c:v>0.25160440999320849</c:v>
                </c:pt>
                <c:pt idx="8">
                  <c:v>0.24090931104028002</c:v>
                </c:pt>
                <c:pt idx="9">
                  <c:v>0.19505430597977022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F7A9-48B6-AFB2-18CF9D9EF3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1653968"/>
        <c:axId val="501655280"/>
      </c:scatterChart>
      <c:valAx>
        <c:axId val="501653968"/>
        <c:scaling>
          <c:orientation val="minMax"/>
          <c:max val="10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b="1"/>
                  <a:t>Decile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01655280"/>
        <c:crosses val="autoZero"/>
        <c:crossBetween val="midCat"/>
      </c:valAx>
      <c:valAx>
        <c:axId val="501655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0165396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583245844269466"/>
          <c:y val="0.80290532369460643"/>
          <c:w val="0.69833508311461068"/>
          <c:h val="0.1800298298890113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b="1"/>
              <a:t>Early</a:t>
            </a:r>
            <a:r>
              <a:rPr lang="nb-NO" b="1" baseline="0"/>
              <a:t> retirement pensions relative to lifelong earnings</a:t>
            </a:r>
            <a:endParaRPr lang="nb-NO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7.3578417760541442E-2"/>
          <c:y val="0.13536496350364963"/>
          <c:w val="0.88921895223348124"/>
          <c:h val="0.62350681073624903"/>
        </c:manualLayout>
      </c:layout>
      <c:scatterChart>
        <c:scatterStyle val="lineMarker"/>
        <c:varyColors val="0"/>
        <c:ser>
          <c:idx val="0"/>
          <c:order val="0"/>
          <c:tx>
            <c:strRef>
              <c:f>AFP!$A$8</c:f>
              <c:strCache>
                <c:ptCount val="1"/>
                <c:pt idx="0">
                  <c:v>No reform, men</c:v>
                </c:pt>
              </c:strCache>
            </c:strRef>
          </c:tx>
          <c:spPr>
            <a:ln w="19050" cap="rnd">
              <a:solidFill>
                <a:srgbClr val="7030A0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AFP!$B$7:$K$7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xVal>
          <c:yVal>
            <c:numRef>
              <c:f>AFP!$B$8:$K$8</c:f>
              <c:numCache>
                <c:formatCode>0.000</c:formatCode>
                <c:ptCount val="10"/>
                <c:pt idx="0">
                  <c:v>1.4582044772046167E-2</c:v>
                </c:pt>
                <c:pt idx="1">
                  <c:v>1.6498794898534116E-2</c:v>
                </c:pt>
                <c:pt idx="2">
                  <c:v>2.0140749055200739E-2</c:v>
                </c:pt>
                <c:pt idx="3">
                  <c:v>2.2648402549480456E-2</c:v>
                </c:pt>
                <c:pt idx="4">
                  <c:v>2.2547885157611244E-2</c:v>
                </c:pt>
                <c:pt idx="5">
                  <c:v>2.1260788461191601E-2</c:v>
                </c:pt>
                <c:pt idx="6">
                  <c:v>1.8373216376785132E-2</c:v>
                </c:pt>
                <c:pt idx="7">
                  <c:v>1.6246103899651192E-2</c:v>
                </c:pt>
                <c:pt idx="8">
                  <c:v>1.3743342813206908E-2</c:v>
                </c:pt>
                <c:pt idx="9">
                  <c:v>7.5408368161870038E-3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A4A-4773-99C1-5A8836439232}"/>
            </c:ext>
          </c:extLst>
        </c:ser>
        <c:ser>
          <c:idx val="1"/>
          <c:order val="1"/>
          <c:tx>
            <c:strRef>
              <c:f>AFP!$A$9</c:f>
              <c:strCache>
                <c:ptCount val="1"/>
                <c:pt idx="0">
                  <c:v>No reform, women</c:v>
                </c:pt>
              </c:strCache>
            </c:strRef>
          </c:tx>
          <c:spPr>
            <a:ln w="19050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xVal>
            <c:numRef>
              <c:f>AFP!$B$7:$K$7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xVal>
          <c:yVal>
            <c:numRef>
              <c:f>AFP!$B$9:$K$9</c:f>
              <c:numCache>
                <c:formatCode>0.000</c:formatCode>
                <c:ptCount val="10"/>
                <c:pt idx="0">
                  <c:v>2.3849250307004747E-2</c:v>
                </c:pt>
                <c:pt idx="1">
                  <c:v>2.2565773611262191E-2</c:v>
                </c:pt>
                <c:pt idx="2">
                  <c:v>2.133160788244939E-2</c:v>
                </c:pt>
                <c:pt idx="3">
                  <c:v>2.2960110696969394E-2</c:v>
                </c:pt>
                <c:pt idx="4">
                  <c:v>2.3326295387984138E-2</c:v>
                </c:pt>
                <c:pt idx="5">
                  <c:v>2.4285690509511296E-2</c:v>
                </c:pt>
                <c:pt idx="6">
                  <c:v>2.5132365034013143E-2</c:v>
                </c:pt>
                <c:pt idx="7">
                  <c:v>2.3485653450205608E-2</c:v>
                </c:pt>
                <c:pt idx="8">
                  <c:v>2.055806125642318E-2</c:v>
                </c:pt>
                <c:pt idx="9">
                  <c:v>1.4968289023430632E-2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A4A-4773-99C1-5A8836439232}"/>
            </c:ext>
          </c:extLst>
        </c:ser>
        <c:ser>
          <c:idx val="2"/>
          <c:order val="2"/>
          <c:tx>
            <c:strRef>
              <c:f>AFP!$A$10</c:f>
              <c:strCache>
                <c:ptCount val="1"/>
                <c:pt idx="0">
                  <c:v>2011 reform, men</c:v>
                </c:pt>
              </c:strCache>
            </c:strRef>
          </c:tx>
          <c:spPr>
            <a:ln w="19050" cap="rnd">
              <a:solidFill>
                <a:srgbClr val="00B0F0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AFP!$B$7:$K$7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xVal>
          <c:yVal>
            <c:numRef>
              <c:f>AFP!$B$10:$K$10</c:f>
              <c:numCache>
                <c:formatCode>0.000</c:formatCode>
                <c:ptCount val="10"/>
                <c:pt idx="0">
                  <c:v>6.4652992459292048E-3</c:v>
                </c:pt>
                <c:pt idx="1">
                  <c:v>9.2527101828420305E-3</c:v>
                </c:pt>
                <c:pt idx="2">
                  <c:v>1.446332391200702E-2</c:v>
                </c:pt>
                <c:pt idx="3">
                  <c:v>1.6157472150682594E-2</c:v>
                </c:pt>
                <c:pt idx="4">
                  <c:v>1.6242219677961217E-2</c:v>
                </c:pt>
                <c:pt idx="5">
                  <c:v>1.6970807109223548E-2</c:v>
                </c:pt>
                <c:pt idx="6">
                  <c:v>1.7122002205732057E-2</c:v>
                </c:pt>
                <c:pt idx="7">
                  <c:v>1.5378579356207615E-2</c:v>
                </c:pt>
                <c:pt idx="8">
                  <c:v>1.3307677204005497E-2</c:v>
                </c:pt>
                <c:pt idx="9">
                  <c:v>8.4377634671513897E-3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1A4A-4773-99C1-5A8836439232}"/>
            </c:ext>
          </c:extLst>
        </c:ser>
        <c:ser>
          <c:idx val="3"/>
          <c:order val="3"/>
          <c:tx>
            <c:strRef>
              <c:f>AFP!$A$11</c:f>
              <c:strCache>
                <c:ptCount val="1"/>
                <c:pt idx="0">
                  <c:v>2011 reform, women</c:v>
                </c:pt>
              </c:strCache>
            </c:strRef>
          </c:tx>
          <c:spPr>
            <a:ln w="1905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xVal>
            <c:numRef>
              <c:f>AFP!$B$7:$K$7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xVal>
          <c:yVal>
            <c:numRef>
              <c:f>AFP!$B$11:$K$11</c:f>
              <c:numCache>
                <c:formatCode>0.000</c:formatCode>
                <c:ptCount val="10"/>
                <c:pt idx="0">
                  <c:v>1.6188172819940321E-2</c:v>
                </c:pt>
                <c:pt idx="1">
                  <c:v>2.0672882253392443E-2</c:v>
                </c:pt>
                <c:pt idx="2">
                  <c:v>2.0914754645478564E-2</c:v>
                </c:pt>
                <c:pt idx="3">
                  <c:v>2.2673365745506061E-2</c:v>
                </c:pt>
                <c:pt idx="4">
                  <c:v>2.2385635536977373E-2</c:v>
                </c:pt>
                <c:pt idx="5">
                  <c:v>2.3891504492034095E-2</c:v>
                </c:pt>
                <c:pt idx="6">
                  <c:v>2.3401321600419727E-2</c:v>
                </c:pt>
                <c:pt idx="7">
                  <c:v>2.1379253405201987E-2</c:v>
                </c:pt>
                <c:pt idx="8">
                  <c:v>1.8493944675930088E-2</c:v>
                </c:pt>
                <c:pt idx="9">
                  <c:v>1.574671006236197E-2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1A4A-4773-99C1-5A8836439232}"/>
            </c:ext>
          </c:extLst>
        </c:ser>
        <c:ser>
          <c:idx val="4"/>
          <c:order val="4"/>
          <c:tx>
            <c:strRef>
              <c:f>AFP!$A$12</c:f>
              <c:strCache>
                <c:ptCount val="1"/>
                <c:pt idx="0">
                  <c:v>Full reform, men</c:v>
                </c:pt>
              </c:strCache>
            </c:strRef>
          </c:tx>
          <c:spPr>
            <a:ln w="19050" cap="rnd">
              <a:solidFill>
                <a:srgbClr val="00B050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AFP!$B$7:$K$7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xVal>
          <c:yVal>
            <c:numRef>
              <c:f>AFP!$B$12:$K$12</c:f>
              <c:numCache>
                <c:formatCode>0.000</c:formatCode>
                <c:ptCount val="10"/>
                <c:pt idx="0">
                  <c:v>5.7972997084617594E-3</c:v>
                </c:pt>
                <c:pt idx="1">
                  <c:v>8.5970815470192037E-3</c:v>
                </c:pt>
                <c:pt idx="2">
                  <c:v>1.3723261599708218E-2</c:v>
                </c:pt>
                <c:pt idx="3">
                  <c:v>1.8609742395258876E-2</c:v>
                </c:pt>
                <c:pt idx="4">
                  <c:v>2.0363633698864202E-2</c:v>
                </c:pt>
                <c:pt idx="5">
                  <c:v>2.1362275078291797E-2</c:v>
                </c:pt>
                <c:pt idx="6">
                  <c:v>2.1986913091892813E-2</c:v>
                </c:pt>
                <c:pt idx="7">
                  <c:v>2.1076714761073326E-2</c:v>
                </c:pt>
                <c:pt idx="8">
                  <c:v>1.7772077322534108E-2</c:v>
                </c:pt>
                <c:pt idx="9">
                  <c:v>1.1815882144259151E-2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1A4A-4773-99C1-5A8836439232}"/>
            </c:ext>
          </c:extLst>
        </c:ser>
        <c:ser>
          <c:idx val="5"/>
          <c:order val="5"/>
          <c:tx>
            <c:strRef>
              <c:f>AFP!$A$13</c:f>
              <c:strCache>
                <c:ptCount val="1"/>
                <c:pt idx="0">
                  <c:v>Full reform, women</c:v>
                </c:pt>
              </c:strCache>
            </c:strRef>
          </c:tx>
          <c:spPr>
            <a:ln w="1905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xVal>
            <c:numRef>
              <c:f>AFP!$B$7:$K$7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xVal>
          <c:yVal>
            <c:numRef>
              <c:f>AFP!$B$13:$K$13</c:f>
              <c:numCache>
                <c:formatCode>0.000</c:formatCode>
                <c:ptCount val="10"/>
                <c:pt idx="0">
                  <c:v>1.532178575407633E-2</c:v>
                </c:pt>
                <c:pt idx="1">
                  <c:v>1.917485544823213E-2</c:v>
                </c:pt>
                <c:pt idx="2">
                  <c:v>2.2335394312200781E-2</c:v>
                </c:pt>
                <c:pt idx="3">
                  <c:v>2.4075104330800203E-2</c:v>
                </c:pt>
                <c:pt idx="4">
                  <c:v>2.5018696594083675E-2</c:v>
                </c:pt>
                <c:pt idx="5">
                  <c:v>2.7601810498945559E-2</c:v>
                </c:pt>
                <c:pt idx="6">
                  <c:v>2.8362251296410564E-2</c:v>
                </c:pt>
                <c:pt idx="7">
                  <c:v>2.8323396799997513E-2</c:v>
                </c:pt>
                <c:pt idx="8">
                  <c:v>2.7798695169511792E-2</c:v>
                </c:pt>
                <c:pt idx="9">
                  <c:v>2.2068066410624348E-2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1A4A-4773-99C1-5A88364392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78385944"/>
        <c:axId val="678382992"/>
      </c:scatterChart>
      <c:valAx>
        <c:axId val="678385944"/>
        <c:scaling>
          <c:orientation val="minMax"/>
          <c:max val="10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b="1"/>
                  <a:t>Decile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78382992"/>
        <c:crosses val="autoZero"/>
        <c:crossBetween val="midCat"/>
      </c:valAx>
      <c:valAx>
        <c:axId val="678382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7838594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205484589327662"/>
          <c:y val="0.85508728328534045"/>
          <c:w val="0.71467504498418677"/>
          <c:h val="0.1267033085204258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b="1" i="0" baseline="0"/>
              <a:t>Public occupational pensions relative to lifetime earnings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OFTP!$A$8</c:f>
              <c:strCache>
                <c:ptCount val="1"/>
                <c:pt idx="0">
                  <c:v>No reform, men</c:v>
                </c:pt>
              </c:strCache>
            </c:strRef>
          </c:tx>
          <c:spPr>
            <a:ln w="19050" cap="rnd">
              <a:solidFill>
                <a:srgbClr val="7030A0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OFTP!$B$7:$K$7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xVal>
          <c:yVal>
            <c:numRef>
              <c:f>OFTP!$B$8:$K$8</c:f>
              <c:numCache>
                <c:formatCode>0.000</c:formatCode>
                <c:ptCount val="10"/>
                <c:pt idx="0">
                  <c:v>2.2942392138375862E-2</c:v>
                </c:pt>
                <c:pt idx="1">
                  <c:v>2.9417741455517388E-2</c:v>
                </c:pt>
                <c:pt idx="2">
                  <c:v>3.0031563499423205E-2</c:v>
                </c:pt>
                <c:pt idx="3">
                  <c:v>2.9008069338103709E-2</c:v>
                </c:pt>
                <c:pt idx="4">
                  <c:v>3.3342460894741098E-2</c:v>
                </c:pt>
                <c:pt idx="5">
                  <c:v>3.1925170309251738E-2</c:v>
                </c:pt>
                <c:pt idx="6">
                  <c:v>3.276915778466901E-2</c:v>
                </c:pt>
                <c:pt idx="7">
                  <c:v>3.5644663123640868E-2</c:v>
                </c:pt>
                <c:pt idx="8">
                  <c:v>3.6448511589819099E-2</c:v>
                </c:pt>
                <c:pt idx="9">
                  <c:v>3.7724135121891683E-2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655-4E91-8353-E67E14037CB2}"/>
            </c:ext>
          </c:extLst>
        </c:ser>
        <c:ser>
          <c:idx val="1"/>
          <c:order val="1"/>
          <c:tx>
            <c:strRef>
              <c:f>OFTP!$A$9</c:f>
              <c:strCache>
                <c:ptCount val="1"/>
                <c:pt idx="0">
                  <c:v>No reform, women</c:v>
                </c:pt>
              </c:strCache>
            </c:strRef>
          </c:tx>
          <c:spPr>
            <a:ln w="19050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xVal>
            <c:numRef>
              <c:f>OFTP!$B$7:$K$7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xVal>
          <c:yVal>
            <c:numRef>
              <c:f>OFTP!$B$9:$K$9</c:f>
              <c:numCache>
                <c:formatCode>0.000</c:formatCode>
                <c:ptCount val="10"/>
                <c:pt idx="0">
                  <c:v>5.2686159470171981E-2</c:v>
                </c:pt>
                <c:pt idx="1">
                  <c:v>6.2241803822117275E-2</c:v>
                </c:pt>
                <c:pt idx="2">
                  <c:v>6.3997542796000853E-2</c:v>
                </c:pt>
                <c:pt idx="3">
                  <c:v>6.5434344625416072E-2</c:v>
                </c:pt>
                <c:pt idx="4">
                  <c:v>6.7739444741588384E-2</c:v>
                </c:pt>
                <c:pt idx="5">
                  <c:v>6.963406028168638E-2</c:v>
                </c:pt>
                <c:pt idx="6">
                  <c:v>7.1102139908561388E-2</c:v>
                </c:pt>
                <c:pt idx="7">
                  <c:v>7.0549341395010859E-2</c:v>
                </c:pt>
                <c:pt idx="8">
                  <c:v>7.7883106893130757E-2</c:v>
                </c:pt>
                <c:pt idx="9">
                  <c:v>7.5336469705384823E-2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655-4E91-8353-E67E14037CB2}"/>
            </c:ext>
          </c:extLst>
        </c:ser>
        <c:ser>
          <c:idx val="2"/>
          <c:order val="2"/>
          <c:tx>
            <c:strRef>
              <c:f>OFTP!$A$10</c:f>
              <c:strCache>
                <c:ptCount val="1"/>
                <c:pt idx="0">
                  <c:v>Full reform, men</c:v>
                </c:pt>
              </c:strCache>
            </c:strRef>
          </c:tx>
          <c:spPr>
            <a:ln w="19050" cap="rnd">
              <a:solidFill>
                <a:srgbClr val="00B050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OFTP!$B$7:$K$7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xVal>
          <c:yVal>
            <c:numRef>
              <c:f>OFTP!$B$10:$K$10</c:f>
              <c:numCache>
                <c:formatCode>0.000</c:formatCode>
                <c:ptCount val="10"/>
                <c:pt idx="0">
                  <c:v>1.4443051606627268E-2</c:v>
                </c:pt>
                <c:pt idx="1">
                  <c:v>2.0080190626930852E-2</c:v>
                </c:pt>
                <c:pt idx="2">
                  <c:v>2.4582384292514567E-2</c:v>
                </c:pt>
                <c:pt idx="3">
                  <c:v>2.5506445777084764E-2</c:v>
                </c:pt>
                <c:pt idx="4">
                  <c:v>2.4311049527732977E-2</c:v>
                </c:pt>
                <c:pt idx="5">
                  <c:v>2.2697623361124662E-2</c:v>
                </c:pt>
                <c:pt idx="6">
                  <c:v>2.4368494055491546E-2</c:v>
                </c:pt>
                <c:pt idx="7">
                  <c:v>2.6058855312181498E-2</c:v>
                </c:pt>
                <c:pt idx="8">
                  <c:v>2.7608543822997673E-2</c:v>
                </c:pt>
                <c:pt idx="9">
                  <c:v>2.9285936364802111E-2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B655-4E91-8353-E67E14037CB2}"/>
            </c:ext>
          </c:extLst>
        </c:ser>
        <c:ser>
          <c:idx val="3"/>
          <c:order val="3"/>
          <c:tx>
            <c:strRef>
              <c:f>OFTP!$A$11</c:f>
              <c:strCache>
                <c:ptCount val="1"/>
                <c:pt idx="0">
                  <c:v>Full reform, women</c:v>
                </c:pt>
              </c:strCache>
            </c:strRef>
          </c:tx>
          <c:spPr>
            <a:ln w="1905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xVal>
            <c:numRef>
              <c:f>OFTP!$B$7:$K$7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xVal>
          <c:yVal>
            <c:numRef>
              <c:f>OFTP!$B$11:$K$11</c:f>
              <c:numCache>
                <c:formatCode>0.000</c:formatCode>
                <c:ptCount val="10"/>
                <c:pt idx="0">
                  <c:v>3.4991372099978088E-2</c:v>
                </c:pt>
                <c:pt idx="1">
                  <c:v>3.8435518479238491E-2</c:v>
                </c:pt>
                <c:pt idx="2">
                  <c:v>4.2091195147001347E-2</c:v>
                </c:pt>
                <c:pt idx="3">
                  <c:v>4.688832741933395E-2</c:v>
                </c:pt>
                <c:pt idx="4">
                  <c:v>5.0303798114004768E-2</c:v>
                </c:pt>
                <c:pt idx="5">
                  <c:v>5.4537281858268984E-2</c:v>
                </c:pt>
                <c:pt idx="6">
                  <c:v>5.7801559557587819E-2</c:v>
                </c:pt>
                <c:pt idx="7">
                  <c:v>5.6111051652300646E-2</c:v>
                </c:pt>
                <c:pt idx="8">
                  <c:v>5.5067966511950485E-2</c:v>
                </c:pt>
                <c:pt idx="9">
                  <c:v>5.7867062169099391E-2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B655-4E91-8353-E67E14037C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294048"/>
        <c:axId val="683296344"/>
      </c:scatterChart>
      <c:valAx>
        <c:axId val="683294048"/>
        <c:scaling>
          <c:orientation val="minMax"/>
          <c:max val="10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b="1" i="0" baseline="0"/>
                  <a:t>Decile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83296344"/>
        <c:crosses val="autoZero"/>
        <c:crossBetween val="midCat"/>
      </c:valAx>
      <c:valAx>
        <c:axId val="683296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8329404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Et bilde som inneholder skjermbilde&#10;&#10;Beskrivelse som er generert med svært høy visshet">
            <a:extLst>
              <a:ext uri="{FF2B5EF4-FFF2-40B4-BE49-F238E27FC236}">
                <a16:creationId xmlns:a16="http://schemas.microsoft.com/office/drawing/2014/main" id="{47F2A11D-5491-478B-9E74-10A8C407A8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"/>
            <a:ext cx="12192000" cy="6857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0991" y="2722288"/>
            <a:ext cx="9390018" cy="1015791"/>
          </a:xfrm>
          <a:ln>
            <a:noFill/>
          </a:ln>
        </p:spPr>
        <p:txBody>
          <a:bodyPr anchor="b"/>
          <a:lstStyle>
            <a:lvl1pPr algn="ctr">
              <a:lnSpc>
                <a:spcPct val="100000"/>
              </a:lnSpc>
              <a:defRPr lang="nb-NO" sz="6001" b="1" i="0" u="none" strike="noStrike" baseline="0" smtClean="0"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00991" y="3909549"/>
            <a:ext cx="9390018" cy="401648"/>
          </a:xfrm>
        </p:spPr>
        <p:txBody>
          <a:bodyPr>
            <a:spAutoFit/>
          </a:bodyPr>
          <a:lstStyle>
            <a:lvl1pPr marL="0" indent="0" algn="ctr">
              <a:buNone/>
              <a:defRPr sz="1500" cap="all" spc="75" baseline="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UNDERTITTEL SKAL INN HER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5524F468-AFDE-4FA7-A336-BF521DA62E0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1606" cy="188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780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(stor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5">
            <a:extLst>
              <a:ext uri="{FF2B5EF4-FFF2-40B4-BE49-F238E27FC236}">
                <a16:creationId xmlns:a16="http://schemas.microsoft.com/office/drawing/2014/main" id="{9C0BB095-47FF-4294-9915-4ED142AC037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7154" y="619504"/>
            <a:ext cx="10903891" cy="529382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09D88CB4-C128-4C0D-85AC-05363983D8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153" y="6349153"/>
            <a:ext cx="7230416" cy="298543"/>
          </a:xfrm>
        </p:spPr>
        <p:txBody>
          <a:bodyPr>
            <a:spAutoFit/>
          </a:bodyPr>
          <a:lstStyle>
            <a:lvl1pPr marL="0" indent="0">
              <a:buNone/>
              <a:defRPr sz="1000" spc="50" baseline="0">
                <a:latin typeface="+mn-lt"/>
              </a:defRPr>
            </a:lvl1pPr>
          </a:lstStyle>
          <a:p>
            <a:pPr lvl="0"/>
            <a:r>
              <a:rPr lang="nb-NO" dirty="0"/>
              <a:t>Fotokreditering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FD3FCA3-4503-49E6-83F2-4DF49013A4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88991" y="3781605"/>
            <a:ext cx="4856516" cy="1816654"/>
          </a:xfrm>
          <a:solidFill>
            <a:schemeClr val="bg1">
              <a:alpha val="90000"/>
            </a:schemeClr>
          </a:solidFill>
        </p:spPr>
        <p:txBody>
          <a:bodyPr lIns="648000" rIns="648000"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92550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399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27465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Agenda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71B50D6-0810-4E43-928C-534B46A7A4E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219359" y="1862176"/>
            <a:ext cx="9651619" cy="3978862"/>
          </a:xfrm>
          <a:prstGeom prst="rect">
            <a:avLst/>
          </a:prstGeom>
        </p:spPr>
        <p:txBody>
          <a:bodyPr lIns="91440" tIns="45720" rIns="91440" bIns="45720"/>
          <a:lstStyle>
            <a:lvl1pPr marL="0" marR="0" indent="0" algn="l" defTabSz="91444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lvl1pPr>
          </a:lstStyle>
          <a:p>
            <a:pPr lvl="0"/>
            <a:r>
              <a:rPr lang="nb-NO" noProof="0"/>
              <a:t>Punkt én på agendaen i korte trekk</a:t>
            </a:r>
          </a:p>
          <a:p>
            <a:pPr lvl="0"/>
            <a:r>
              <a:rPr lang="nb-NO" noProof="0"/>
              <a:t>Punkt to på agendaen i korte trekk</a:t>
            </a:r>
          </a:p>
          <a:p>
            <a:pPr marL="0" marR="0" lvl="0" indent="0" algn="l" defTabSz="91444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nb-NO" noProof="0"/>
              <a:t>Punkt tre på agendaen i korte trekk</a:t>
            </a:r>
          </a:p>
          <a:p>
            <a:pPr marL="0" marR="0" lvl="0" indent="0" algn="l" defTabSz="91444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nb-NO" noProof="0"/>
              <a:t>Punkt fire på agendaen i korte trekk</a:t>
            </a:r>
          </a:p>
          <a:p>
            <a:pPr marL="0" marR="0" lvl="0" indent="0" algn="l" defTabSz="91444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nb-NO" noProof="0"/>
              <a:t>Punkt fem på agendaen i korte trekk</a:t>
            </a:r>
          </a:p>
          <a:p>
            <a:pPr marL="0" marR="0" lvl="0" indent="0" algn="l" defTabSz="91444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nb-NO" noProof="0"/>
              <a:t>Punkt seks på agendaen i korte trekk</a:t>
            </a:r>
          </a:p>
          <a:p>
            <a:pPr lvl="0"/>
            <a:endParaRPr lang="nb-NO" noProof="0"/>
          </a:p>
        </p:txBody>
      </p:sp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7E2593EF-F9EB-40ED-942A-4879FA78B594}"/>
              </a:ext>
            </a:extLst>
          </p:cNvPr>
          <p:cNvCxnSpPr/>
          <p:nvPr userDrawn="1"/>
        </p:nvCxnSpPr>
        <p:spPr>
          <a:xfrm>
            <a:off x="1219359" y="2478704"/>
            <a:ext cx="9651619" cy="0"/>
          </a:xfrm>
          <a:prstGeom prst="line">
            <a:avLst/>
          </a:prstGeom>
          <a:ln w="6350">
            <a:solidFill>
              <a:srgbClr val="5B7F8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Rett linje 10">
            <a:extLst>
              <a:ext uri="{FF2B5EF4-FFF2-40B4-BE49-F238E27FC236}">
                <a16:creationId xmlns:a16="http://schemas.microsoft.com/office/drawing/2014/main" id="{96CA0932-605B-4E71-B8D3-C72AAAA4A91A}"/>
              </a:ext>
            </a:extLst>
          </p:cNvPr>
          <p:cNvCxnSpPr/>
          <p:nvPr userDrawn="1"/>
        </p:nvCxnSpPr>
        <p:spPr>
          <a:xfrm>
            <a:off x="1219359" y="5253391"/>
            <a:ext cx="9651619" cy="0"/>
          </a:xfrm>
          <a:prstGeom prst="line">
            <a:avLst/>
          </a:prstGeom>
          <a:ln w="6350">
            <a:solidFill>
              <a:srgbClr val="5B7F8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Rett linje 11">
            <a:extLst>
              <a:ext uri="{FF2B5EF4-FFF2-40B4-BE49-F238E27FC236}">
                <a16:creationId xmlns:a16="http://schemas.microsoft.com/office/drawing/2014/main" id="{2DF21B92-9FD0-4B71-ACA2-7C1925BD0C2C}"/>
              </a:ext>
            </a:extLst>
          </p:cNvPr>
          <p:cNvCxnSpPr/>
          <p:nvPr userDrawn="1"/>
        </p:nvCxnSpPr>
        <p:spPr>
          <a:xfrm>
            <a:off x="1219359" y="3172376"/>
            <a:ext cx="9651619" cy="0"/>
          </a:xfrm>
          <a:prstGeom prst="line">
            <a:avLst/>
          </a:prstGeom>
          <a:ln w="6350">
            <a:solidFill>
              <a:srgbClr val="5B7F8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Rett linje 12">
            <a:extLst>
              <a:ext uri="{FF2B5EF4-FFF2-40B4-BE49-F238E27FC236}">
                <a16:creationId xmlns:a16="http://schemas.microsoft.com/office/drawing/2014/main" id="{91D61EF0-049D-489F-9607-DBC47717D8D1}"/>
              </a:ext>
            </a:extLst>
          </p:cNvPr>
          <p:cNvCxnSpPr/>
          <p:nvPr userDrawn="1"/>
        </p:nvCxnSpPr>
        <p:spPr>
          <a:xfrm>
            <a:off x="1219359" y="3866048"/>
            <a:ext cx="9651619" cy="0"/>
          </a:xfrm>
          <a:prstGeom prst="line">
            <a:avLst/>
          </a:prstGeom>
          <a:ln w="6350">
            <a:solidFill>
              <a:srgbClr val="5B7F8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Rett linje 13">
            <a:extLst>
              <a:ext uri="{FF2B5EF4-FFF2-40B4-BE49-F238E27FC236}">
                <a16:creationId xmlns:a16="http://schemas.microsoft.com/office/drawing/2014/main" id="{0C7BCC08-99D7-4973-9AB5-A63BAB7784DB}"/>
              </a:ext>
            </a:extLst>
          </p:cNvPr>
          <p:cNvCxnSpPr/>
          <p:nvPr userDrawn="1"/>
        </p:nvCxnSpPr>
        <p:spPr>
          <a:xfrm>
            <a:off x="1219359" y="4559720"/>
            <a:ext cx="9651619" cy="0"/>
          </a:xfrm>
          <a:prstGeom prst="line">
            <a:avLst/>
          </a:prstGeom>
          <a:ln w="6350">
            <a:solidFill>
              <a:srgbClr val="5B7F8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29136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esentasj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A3732E95-11BD-4ACF-B5AD-A1CC4F0DB8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1606" cy="1886934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A57E41EB-05AD-44D6-997C-D31E1B44F13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855" y="1883484"/>
            <a:ext cx="7418289" cy="27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1474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 rediger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410EA91D-3B36-4F01-BD03-074913EC30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31" name="Title 1"/>
          <p:cNvSpPr>
            <a:spLocks noGrp="1"/>
          </p:cNvSpPr>
          <p:nvPr>
            <p:ph type="ctrTitle" hasCustomPrompt="1"/>
          </p:nvPr>
        </p:nvSpPr>
        <p:spPr>
          <a:xfrm>
            <a:off x="1630018" y="2305881"/>
            <a:ext cx="8984972" cy="1709530"/>
          </a:xfrm>
          <a:ln>
            <a:noFill/>
          </a:ln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lang="nb-NO" sz="10000" b="1" i="0" u="none" strike="noStrike" baseline="0" smtClean="0"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</a:lstStyle>
          <a:p>
            <a:r>
              <a:rPr lang="nb-NO" noProof="0" dirty="0"/>
              <a:t>Takk!</a:t>
            </a:r>
          </a:p>
        </p:txBody>
      </p:sp>
    </p:spTree>
    <p:extLst>
      <p:ext uri="{BB962C8B-B14F-4D97-AF65-F5344CB8AC3E}">
        <p14:creationId xmlns:p14="http://schemas.microsoft.com/office/powerpoint/2010/main" val="2359149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/>
              <a:t>Klikk for å redigere tittelstil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B0DE3-8AB4-4283-AAF7-C599EB450E0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19359" y="1862176"/>
            <a:ext cx="9651619" cy="3978862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062420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kil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Et bilde som inneholder skjermbilde&#10;&#10;Beskrivelse som er generert med høy visshet">
            <a:extLst>
              <a:ext uri="{FF2B5EF4-FFF2-40B4-BE49-F238E27FC236}">
                <a16:creationId xmlns:a16="http://schemas.microsoft.com/office/drawing/2014/main" id="{82044551-1680-47B1-A9ED-E2CF3CEB21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"/>
            <a:ext cx="12192000" cy="6857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0991" y="2799917"/>
            <a:ext cx="9390018" cy="1015791"/>
          </a:xfrm>
          <a:ln>
            <a:noFill/>
          </a:ln>
        </p:spPr>
        <p:txBody>
          <a:bodyPr anchor="ctr" anchorCtr="0"/>
          <a:lstStyle>
            <a:lvl1pPr algn="ctr">
              <a:lnSpc>
                <a:spcPct val="100000"/>
              </a:lnSpc>
              <a:defRPr lang="nb-NO" sz="6001" b="1" i="0" u="none" strike="noStrike" baseline="0" smtClean="0"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5524F468-AFDE-4FA7-A336-BF521DA62E0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1606" cy="188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033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262" y="551048"/>
            <a:ext cx="5520737" cy="1477584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31725901-1B6A-4C45-8DFA-5AEEA34F55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9553" y="6349153"/>
            <a:ext cx="7230416" cy="298543"/>
          </a:xfrm>
        </p:spPr>
        <p:txBody>
          <a:bodyPr>
            <a:spAutoFit/>
          </a:bodyPr>
          <a:lstStyle>
            <a:lvl1pPr marL="0" indent="0">
              <a:buNone/>
              <a:defRPr sz="1000" spc="50" baseline="0">
                <a:latin typeface="+mn-lt"/>
              </a:defRPr>
            </a:lvl1pPr>
          </a:lstStyle>
          <a:p>
            <a:pPr lvl="0"/>
            <a:r>
              <a:rPr lang="nb-NO" dirty="0"/>
              <a:t>Fotokreditering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CC6CF-133F-4327-B59A-5E987B55A2C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11160" y="633486"/>
            <a:ext cx="5149886" cy="5279842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D7D4585-68D6-4C8C-9321-1D6936FE092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75264" y="2028632"/>
            <a:ext cx="5520737" cy="3884698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6950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, innhold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262" y="551048"/>
            <a:ext cx="5520737" cy="1477584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C1CF5FB5-3D6B-44D1-99CC-F0E11CB949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5263" y="2028632"/>
            <a:ext cx="5520737" cy="3884697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70F86513-61E2-4B24-BEA6-A699F2FC0AC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11160" y="633486"/>
            <a:ext cx="5149886" cy="5279842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31725901-1B6A-4C45-8DFA-5AEEA34F55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9553" y="6349153"/>
            <a:ext cx="7230416" cy="323165"/>
          </a:xfrm>
        </p:spPr>
        <p:txBody>
          <a:bodyPr>
            <a:spAutoFit/>
          </a:bodyPr>
          <a:lstStyle>
            <a:lvl1pPr marL="0" indent="0">
              <a:buNone/>
              <a:defRPr sz="1000" spc="50" baseline="0">
                <a:latin typeface="+mn-lt"/>
              </a:defRPr>
            </a:lvl1pPr>
          </a:lstStyle>
          <a:p>
            <a:pPr lvl="0"/>
            <a:r>
              <a:rPr lang="nb-NO" dirty="0"/>
              <a:t>Fotokreditering</a:t>
            </a:r>
          </a:p>
        </p:txBody>
      </p:sp>
    </p:spTree>
    <p:extLst>
      <p:ext uri="{BB962C8B-B14F-4D97-AF65-F5344CB8AC3E}">
        <p14:creationId xmlns:p14="http://schemas.microsoft.com/office/powerpoint/2010/main" val="4112122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valgfrie elemen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262" y="551048"/>
            <a:ext cx="10985784" cy="784958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09D88CB4-C128-4C0D-85AC-05363983D8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153" y="6349153"/>
            <a:ext cx="7230416" cy="298543"/>
          </a:xfrm>
        </p:spPr>
        <p:txBody>
          <a:bodyPr>
            <a:spAutoFit/>
          </a:bodyPr>
          <a:lstStyle>
            <a:lvl1pPr marL="0" indent="0">
              <a:buNone/>
              <a:defRPr sz="1000" spc="50" baseline="0">
                <a:latin typeface="+mn-lt"/>
              </a:defRPr>
            </a:lvl1pPr>
          </a:lstStyle>
          <a:p>
            <a:pPr lvl="0"/>
            <a:r>
              <a:rPr lang="nb-NO" dirty="0"/>
              <a:t>Fotokreditering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09D97-491E-4B44-B31E-075E94ECFD5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57154" y="1809960"/>
            <a:ext cx="5149886" cy="4103369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3B0EA0-EE56-4BC2-9A97-1C7D7797FA5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411160" y="1809960"/>
            <a:ext cx="5149886" cy="4103369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5992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bil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262" y="551048"/>
            <a:ext cx="10985784" cy="784958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70F86513-61E2-4B24-BEA6-A699F2FC0AC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11160" y="1809959"/>
            <a:ext cx="5149886" cy="4103369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5" name="Plassholder for bilde 5">
            <a:extLst>
              <a:ext uri="{FF2B5EF4-FFF2-40B4-BE49-F238E27FC236}">
                <a16:creationId xmlns:a16="http://schemas.microsoft.com/office/drawing/2014/main" id="{B9099586-714C-4DE3-816E-CD6982F9B3F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7154" y="1809959"/>
            <a:ext cx="5149886" cy="4103369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09D88CB4-C128-4C0D-85AC-05363983D8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153" y="6349153"/>
            <a:ext cx="7230416" cy="323165"/>
          </a:xfrm>
        </p:spPr>
        <p:txBody>
          <a:bodyPr>
            <a:spAutoFit/>
          </a:bodyPr>
          <a:lstStyle>
            <a:lvl1pPr marL="0" indent="0">
              <a:buNone/>
              <a:defRPr sz="1000" spc="50" baseline="0">
                <a:latin typeface="+mn-lt"/>
              </a:defRPr>
            </a:lvl1pPr>
          </a:lstStyle>
          <a:p>
            <a:pPr lvl="0"/>
            <a:r>
              <a:rPr lang="nb-NO" dirty="0"/>
              <a:t>Fotokreditering</a:t>
            </a:r>
          </a:p>
        </p:txBody>
      </p:sp>
    </p:spTree>
    <p:extLst>
      <p:ext uri="{BB962C8B-B14F-4D97-AF65-F5344CB8AC3E}">
        <p14:creationId xmlns:p14="http://schemas.microsoft.com/office/powerpoint/2010/main" val="641741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valgfrie elemen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09D88CB4-C128-4C0D-85AC-05363983D8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153" y="6349153"/>
            <a:ext cx="7230416" cy="298543"/>
          </a:xfrm>
        </p:spPr>
        <p:txBody>
          <a:bodyPr>
            <a:spAutoFit/>
          </a:bodyPr>
          <a:lstStyle>
            <a:lvl1pPr marL="0" indent="0">
              <a:buNone/>
              <a:defRPr sz="1000" spc="50" baseline="0">
                <a:latin typeface="+mn-lt"/>
              </a:defRPr>
            </a:lvl1pPr>
          </a:lstStyle>
          <a:p>
            <a:pPr lvl="0"/>
            <a:r>
              <a:rPr lang="nb-NO" dirty="0"/>
              <a:t>Fotokreditering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735B047-1C6C-4BB1-9AAC-35E8860EA5E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57154" y="619504"/>
            <a:ext cx="5149886" cy="5293824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7ABDC-D2D5-4A6E-B4C5-2E8F7BF4AC3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411160" y="619504"/>
            <a:ext cx="5149886" cy="5293824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2093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70F86513-61E2-4B24-BEA6-A699F2FC0AC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11160" y="619504"/>
            <a:ext cx="5149886" cy="529382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5" name="Plassholder for bilde 5">
            <a:extLst>
              <a:ext uri="{FF2B5EF4-FFF2-40B4-BE49-F238E27FC236}">
                <a16:creationId xmlns:a16="http://schemas.microsoft.com/office/drawing/2014/main" id="{B9099586-714C-4DE3-816E-CD6982F9B3F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7154" y="619504"/>
            <a:ext cx="5149886" cy="529382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09D88CB4-C128-4C0D-85AC-05363983D8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153" y="6349153"/>
            <a:ext cx="7230416" cy="323165"/>
          </a:xfrm>
        </p:spPr>
        <p:txBody>
          <a:bodyPr>
            <a:spAutoFit/>
          </a:bodyPr>
          <a:lstStyle>
            <a:lvl1pPr marL="0" indent="0">
              <a:buNone/>
              <a:defRPr sz="1000" spc="50" baseline="0">
                <a:latin typeface="+mn-lt"/>
              </a:defRPr>
            </a:lvl1pPr>
          </a:lstStyle>
          <a:p>
            <a:pPr lvl="0"/>
            <a:r>
              <a:rPr lang="nb-NO" dirty="0"/>
              <a:t>Fotokreditering</a:t>
            </a:r>
          </a:p>
        </p:txBody>
      </p:sp>
    </p:spTree>
    <p:extLst>
      <p:ext uri="{BB962C8B-B14F-4D97-AF65-F5344CB8AC3E}">
        <p14:creationId xmlns:p14="http://schemas.microsoft.com/office/powerpoint/2010/main" val="572055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359" y="551048"/>
            <a:ext cx="9651619" cy="1311128"/>
          </a:xfrm>
          <a:prstGeom prst="rect">
            <a:avLst/>
          </a:prstGeom>
        </p:spPr>
        <p:txBody>
          <a:bodyPr vert="horz" wrap="square" lIns="91440" tIns="0" rIns="91440" bIns="45720" rtlCol="0" anchor="ctr" anchorCtr="0">
            <a:normAutofit/>
          </a:bodyPr>
          <a:lstStyle/>
          <a:p>
            <a:r>
              <a:rPr lang="nb-NO" noProof="0" dirty="0"/>
              <a:t>Klikk for å redigere tittelstil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8" y="1862176"/>
            <a:ext cx="9651619" cy="39788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b-NO" noProof="0" dirty="0"/>
              <a:t>Rediger tekststiler i malen</a:t>
            </a:r>
          </a:p>
          <a:p>
            <a:pPr lvl="1"/>
            <a:r>
              <a:rPr lang="nb-NO" noProof="0" dirty="0"/>
              <a:t>Andre nivå</a:t>
            </a:r>
          </a:p>
          <a:p>
            <a:pPr lvl="2"/>
            <a:r>
              <a:rPr lang="nb-NO" noProof="0" dirty="0"/>
              <a:t>Tredje nivå</a:t>
            </a:r>
          </a:p>
          <a:p>
            <a:pPr lvl="3"/>
            <a:r>
              <a:rPr lang="nb-NO" noProof="0" dirty="0"/>
              <a:t>Fjerde nivå</a:t>
            </a:r>
          </a:p>
          <a:p>
            <a:pPr lvl="4"/>
            <a:r>
              <a:rPr lang="nb-NO" noProof="0" dirty="0"/>
              <a:t>Femte nivå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12E8B8B0-4BD5-4668-9018-913E276A5FE9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461" y="6071524"/>
            <a:ext cx="3025540" cy="78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548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90" r:id="rId5"/>
    <p:sldLayoutId id="2147483674" r:id="rId6"/>
    <p:sldLayoutId id="2147483691" r:id="rId7"/>
    <p:sldLayoutId id="2147483675" r:id="rId8"/>
    <p:sldLayoutId id="2147483692" r:id="rId9"/>
    <p:sldLayoutId id="2147483676" r:id="rId10"/>
    <p:sldLayoutId id="2147483666" r:id="rId11"/>
    <p:sldLayoutId id="2147483667" r:id="rId12"/>
    <p:sldLayoutId id="2147483694" r:id="rId13"/>
    <p:sldLayoutId id="2147483670" r:id="rId14"/>
    <p:sldLayoutId id="2147483695" r:id="rId15"/>
  </p:sldLayoutIdLst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274247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15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•"/>
        <a:defRPr sz="2400" kern="1200">
          <a:solidFill>
            <a:srgbClr val="274247"/>
          </a:solidFill>
          <a:latin typeface="+mn-lt"/>
          <a:ea typeface="+mn-ea"/>
          <a:cs typeface="+mn-cs"/>
        </a:defRPr>
      </a:lvl1pPr>
      <a:lvl2pPr marL="396079" indent="-144029" algn="l" defTabSz="914446" rtl="0" eaLnBrk="1" latinLnBrk="0" hangingPunct="1">
        <a:lnSpc>
          <a:spcPct val="150000"/>
        </a:lnSpc>
        <a:spcBef>
          <a:spcPts val="0"/>
        </a:spcBef>
        <a:spcAft>
          <a:spcPts val="600"/>
        </a:spcAft>
        <a:buSzPct val="100000"/>
        <a:buFont typeface="Arial" panose="020B0604020202020204" pitchFamily="34" charset="0"/>
        <a:buChar char="◦"/>
        <a:defRPr sz="1800" kern="1200">
          <a:solidFill>
            <a:srgbClr val="274247"/>
          </a:solidFill>
          <a:latin typeface="+mn-lt"/>
          <a:ea typeface="+mn-ea"/>
          <a:cs typeface="+mn-cs"/>
        </a:defRPr>
      </a:lvl2pPr>
      <a:lvl3pPr marL="522104" indent="-108022" algn="l" defTabSz="914446" rtl="0" eaLnBrk="1" latinLnBrk="0" hangingPunct="1">
        <a:lnSpc>
          <a:spcPct val="150000"/>
        </a:lnSpc>
        <a:spcBef>
          <a:spcPts val="300"/>
        </a:spcBef>
        <a:spcAft>
          <a:spcPts val="400"/>
        </a:spcAft>
        <a:buFont typeface="Open Sans" panose="020B0606030504020204" pitchFamily="34" charset="0"/>
        <a:buChar char="­"/>
        <a:defRPr sz="1400" kern="1200">
          <a:solidFill>
            <a:srgbClr val="274247"/>
          </a:solidFill>
          <a:latin typeface="+mn-lt"/>
          <a:ea typeface="+mn-ea"/>
          <a:cs typeface="+mn-cs"/>
        </a:defRPr>
      </a:lvl3pPr>
      <a:lvl4pPr marL="666133" indent="-99020" algn="l" defTabSz="914446" rtl="0" eaLnBrk="1" latinLnBrk="0" hangingPunct="1">
        <a:lnSpc>
          <a:spcPct val="150000"/>
        </a:lnSpc>
        <a:spcBef>
          <a:spcPts val="250"/>
        </a:spcBef>
        <a:buFont typeface="Open Sans" panose="020B0606030504020204" pitchFamily="34" charset="0"/>
        <a:buChar char="­"/>
        <a:defRPr sz="1050" kern="1200">
          <a:solidFill>
            <a:srgbClr val="274247"/>
          </a:solidFill>
          <a:latin typeface="+mn-lt"/>
          <a:ea typeface="+mn-ea"/>
          <a:cs typeface="+mn-cs"/>
        </a:defRPr>
      </a:lvl4pPr>
      <a:lvl5pPr marL="774155" indent="-90018" algn="l" defTabSz="914446" rtl="0" eaLnBrk="1" latinLnBrk="0" hangingPunct="1">
        <a:lnSpc>
          <a:spcPct val="150000"/>
        </a:lnSpc>
        <a:spcBef>
          <a:spcPts val="250"/>
        </a:spcBef>
        <a:buFont typeface="Open Sans" panose="020B0606030504020204" pitchFamily="34" charset="0"/>
        <a:buChar char="­"/>
        <a:defRPr sz="1000" kern="1200">
          <a:solidFill>
            <a:srgbClr val="274247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8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B419842-592E-434F-A9A0-9D056E8796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0991" y="1011382"/>
            <a:ext cx="9390018" cy="1368951"/>
          </a:xfrm>
        </p:spPr>
        <p:txBody>
          <a:bodyPr>
            <a:normAutofit fontScale="90000"/>
          </a:bodyPr>
          <a:lstStyle/>
          <a:p>
            <a:r>
              <a:rPr lang="en-GB" sz="4400" dirty="0"/>
              <a:t>Sustainability and adequacy of the old-age pension system in Norway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A0095F8-98D7-4910-A38E-D9915094E0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0991" y="3909549"/>
            <a:ext cx="9390018" cy="1786643"/>
          </a:xfrm>
        </p:spPr>
        <p:txBody>
          <a:bodyPr/>
          <a:lstStyle/>
          <a:p>
            <a:r>
              <a:rPr lang="en-GB" dirty="0"/>
              <a:t>Dennis </a:t>
            </a:r>
            <a:r>
              <a:rPr lang="en-GB" dirty="0" err="1"/>
              <a:t>fredriksen</a:t>
            </a:r>
            <a:r>
              <a:rPr lang="en-GB" dirty="0"/>
              <a:t>, </a:t>
            </a:r>
            <a:r>
              <a:rPr lang="en-GB" dirty="0" err="1"/>
              <a:t>elin</a:t>
            </a:r>
            <a:r>
              <a:rPr lang="en-GB" dirty="0"/>
              <a:t> </a:t>
            </a:r>
            <a:r>
              <a:rPr lang="en-GB" dirty="0" err="1"/>
              <a:t>halvorsen</a:t>
            </a:r>
            <a:r>
              <a:rPr lang="en-GB" dirty="0"/>
              <a:t> and </a:t>
            </a:r>
            <a:r>
              <a:rPr lang="en-GB" dirty="0" err="1"/>
              <a:t>nils</a:t>
            </a:r>
            <a:r>
              <a:rPr lang="en-GB" dirty="0"/>
              <a:t> martin </a:t>
            </a:r>
            <a:r>
              <a:rPr lang="en-GB" dirty="0" err="1"/>
              <a:t>stølen</a:t>
            </a:r>
            <a:endParaRPr lang="en-GB" dirty="0"/>
          </a:p>
          <a:p>
            <a:r>
              <a:rPr lang="en-GB" dirty="0"/>
              <a:t>Statistics </a:t>
            </a:r>
            <a:r>
              <a:rPr lang="en-GB" dirty="0" err="1"/>
              <a:t>norway</a:t>
            </a:r>
            <a:endParaRPr lang="en-GB" dirty="0"/>
          </a:p>
          <a:p>
            <a:endParaRPr lang="en-GB" dirty="0"/>
          </a:p>
          <a:p>
            <a:pPr algn="r"/>
            <a:r>
              <a:rPr lang="en-GB" dirty="0"/>
              <a:t>Ima 8th world congress, online December 1, 2021</a:t>
            </a:r>
          </a:p>
        </p:txBody>
      </p:sp>
    </p:spTree>
    <p:extLst>
      <p:ext uri="{BB962C8B-B14F-4D97-AF65-F5344CB8AC3E}">
        <p14:creationId xmlns:p14="http://schemas.microsoft.com/office/powerpoint/2010/main" val="429471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57812E4-D729-4973-A5FE-E1DBBE684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359" y="551048"/>
            <a:ext cx="9651619" cy="1311128"/>
          </a:xfrm>
        </p:spPr>
        <p:txBody>
          <a:bodyPr wrap="square" anchor="ctr">
            <a:normAutofit/>
          </a:bodyPr>
          <a:lstStyle/>
          <a:p>
            <a:r>
              <a:rPr lang="en-GB" dirty="0"/>
              <a:t>Indices of inequality and redistribution</a:t>
            </a:r>
          </a:p>
        </p:txBody>
      </p:sp>
      <p:graphicFrame>
        <p:nvGraphicFramePr>
          <p:cNvPr id="3" name="Tabell 2">
            <a:extLst>
              <a:ext uri="{FF2B5EF4-FFF2-40B4-BE49-F238E27FC236}">
                <a16:creationId xmlns:a16="http://schemas.microsoft.com/office/drawing/2014/main" id="{5CAEB432-77A2-486D-A788-2407758049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8235587"/>
              </p:ext>
            </p:extLst>
          </p:nvPr>
        </p:nvGraphicFramePr>
        <p:xfrm>
          <a:off x="1002383" y="2062474"/>
          <a:ext cx="9651622" cy="27320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16840">
                  <a:extLst>
                    <a:ext uri="{9D8B030D-6E8A-4147-A177-3AD203B41FA5}">
                      <a16:colId xmlns:a16="http://schemas.microsoft.com/office/drawing/2014/main" val="2158079834"/>
                    </a:ext>
                  </a:extLst>
                </a:gridCol>
                <a:gridCol w="1320184">
                  <a:extLst>
                    <a:ext uri="{9D8B030D-6E8A-4147-A177-3AD203B41FA5}">
                      <a16:colId xmlns:a16="http://schemas.microsoft.com/office/drawing/2014/main" val="3156927115"/>
                    </a:ext>
                  </a:extLst>
                </a:gridCol>
                <a:gridCol w="1279150">
                  <a:extLst>
                    <a:ext uri="{9D8B030D-6E8A-4147-A177-3AD203B41FA5}">
                      <a16:colId xmlns:a16="http://schemas.microsoft.com/office/drawing/2014/main" val="3601062460"/>
                    </a:ext>
                  </a:extLst>
                </a:gridCol>
                <a:gridCol w="1333862">
                  <a:extLst>
                    <a:ext uri="{9D8B030D-6E8A-4147-A177-3AD203B41FA5}">
                      <a16:colId xmlns:a16="http://schemas.microsoft.com/office/drawing/2014/main" val="871712812"/>
                    </a:ext>
                  </a:extLst>
                </a:gridCol>
                <a:gridCol w="1333862">
                  <a:extLst>
                    <a:ext uri="{9D8B030D-6E8A-4147-A177-3AD203B41FA5}">
                      <a16:colId xmlns:a16="http://schemas.microsoft.com/office/drawing/2014/main" val="4118999412"/>
                    </a:ext>
                  </a:extLst>
                </a:gridCol>
                <a:gridCol w="1333862">
                  <a:extLst>
                    <a:ext uri="{9D8B030D-6E8A-4147-A177-3AD203B41FA5}">
                      <a16:colId xmlns:a16="http://schemas.microsoft.com/office/drawing/2014/main" val="142823739"/>
                    </a:ext>
                  </a:extLst>
                </a:gridCol>
                <a:gridCol w="1333862">
                  <a:extLst>
                    <a:ext uri="{9D8B030D-6E8A-4147-A177-3AD203B41FA5}">
                      <a16:colId xmlns:a16="http://schemas.microsoft.com/office/drawing/2014/main" val="103742618"/>
                    </a:ext>
                  </a:extLst>
                </a:gridCol>
              </a:tblGrid>
              <a:tr h="819338">
                <a:tc>
                  <a:txBody>
                    <a:bodyPr/>
                    <a:lstStyle/>
                    <a:p>
                      <a:endParaRPr lang="nb-NO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28" marR="137128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800" dirty="0">
                          <a:effectLst/>
                        </a:rPr>
                        <a:t>Pension benefits</a:t>
                      </a:r>
                      <a:endParaRPr lang="nb-NO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28" marR="137128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800" dirty="0">
                          <a:effectLst/>
                        </a:rPr>
                        <a:t>Labour earnings</a:t>
                      </a:r>
                      <a:endParaRPr lang="nb-NO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28" marR="1371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800" dirty="0">
                          <a:effectLst/>
                        </a:rPr>
                        <a:t>Lifetime earnings</a:t>
                      </a:r>
                      <a:endParaRPr lang="nb-NO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28" marR="1371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nb-NO" sz="18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Redistribution</a:t>
                      </a:r>
                      <a:endParaRPr lang="nb-NO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28" marR="137128" marT="0" marB="0"/>
                </a:tc>
                <a:extLst>
                  <a:ext uri="{0D108BD9-81ED-4DB2-BD59-A6C34878D82A}">
                    <a16:rowId xmlns:a16="http://schemas.microsoft.com/office/drawing/2014/main" val="2405100180"/>
                  </a:ext>
                </a:extLst>
              </a:tr>
              <a:tr h="433858">
                <a:tc>
                  <a:txBody>
                    <a:bodyPr/>
                    <a:lstStyle/>
                    <a:p>
                      <a:endParaRPr lang="nb-NO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28" marR="1371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800">
                          <a:effectLst/>
                        </a:rPr>
                        <a:t>Gini(PB)</a:t>
                      </a:r>
                      <a:endParaRPr lang="nb-NO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28" marR="1371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800" dirty="0">
                          <a:effectLst/>
                        </a:rPr>
                        <a:t>p90/p10</a:t>
                      </a:r>
                      <a:endParaRPr lang="nb-NO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28" marR="1371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800" dirty="0">
                          <a:effectLst/>
                        </a:rPr>
                        <a:t>S20/S80</a:t>
                      </a:r>
                      <a:endParaRPr lang="nb-NO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28" marR="1371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800" dirty="0">
                          <a:effectLst/>
                        </a:rPr>
                        <a:t>Gini(LY)</a:t>
                      </a:r>
                      <a:endParaRPr lang="nb-NO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28" marR="1371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800" dirty="0">
                          <a:effectLst/>
                        </a:rPr>
                        <a:t>Gini(TY)</a:t>
                      </a:r>
                      <a:endParaRPr lang="nb-NO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28" marR="137128" marT="0" marB="0"/>
                </a:tc>
                <a:tc>
                  <a:txBody>
                    <a:bodyPr/>
                    <a:lstStyle/>
                    <a:p>
                      <a:pPr marL="0" marR="0" lvl="0" indent="0" algn="l" defTabSz="914446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effectLst/>
                          <a:latin typeface="+mn-lt"/>
                        </a:rPr>
                        <a:t>G(LY) -G(TY)</a:t>
                      </a:r>
                      <a:endParaRPr lang="nb-NO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28" marR="137128" marT="0" marB="0"/>
                </a:tc>
                <a:extLst>
                  <a:ext uri="{0D108BD9-81ED-4DB2-BD59-A6C34878D82A}">
                    <a16:rowId xmlns:a16="http://schemas.microsoft.com/office/drawing/2014/main" val="211671666"/>
                  </a:ext>
                </a:extLst>
              </a:tr>
              <a:tr h="4338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800">
                          <a:effectLst/>
                        </a:rPr>
                        <a:t>No reform</a:t>
                      </a:r>
                      <a:endParaRPr lang="nb-NO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28" marR="1371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800">
                          <a:effectLst/>
                        </a:rPr>
                        <a:t>0.332</a:t>
                      </a:r>
                      <a:endParaRPr lang="nb-NO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28" marR="1371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800">
                          <a:effectLst/>
                        </a:rPr>
                        <a:t>5.482</a:t>
                      </a:r>
                      <a:endParaRPr lang="nb-NO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28" marR="1371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effectLst/>
                        </a:rPr>
                        <a:t>0.673</a:t>
                      </a:r>
                      <a:endParaRPr lang="nb-NO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28" marR="1371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800" dirty="0">
                          <a:effectLst/>
                        </a:rPr>
                        <a:t>0.269</a:t>
                      </a:r>
                      <a:endParaRPr lang="nb-NO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28" marR="1371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800" dirty="0">
                          <a:effectLst/>
                        </a:rPr>
                        <a:t>0.253</a:t>
                      </a:r>
                      <a:endParaRPr lang="nb-NO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28" marR="1371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nb-NO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0.016</a:t>
                      </a:r>
                    </a:p>
                  </a:txBody>
                  <a:tcPr marL="137128" marR="137128" marT="0" marB="0" anchor="ctr"/>
                </a:tc>
                <a:extLst>
                  <a:ext uri="{0D108BD9-81ED-4DB2-BD59-A6C34878D82A}">
                    <a16:rowId xmlns:a16="http://schemas.microsoft.com/office/drawing/2014/main" val="1011535338"/>
                  </a:ext>
                </a:extLst>
              </a:tr>
              <a:tr h="4338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800">
                          <a:effectLst/>
                        </a:rPr>
                        <a:t>2011-reform</a:t>
                      </a:r>
                      <a:endParaRPr lang="nb-NO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28" marR="1371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800">
                          <a:effectLst/>
                        </a:rPr>
                        <a:t>0.314</a:t>
                      </a:r>
                      <a:endParaRPr lang="nb-NO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28" marR="1371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800">
                          <a:effectLst/>
                        </a:rPr>
                        <a:t>4.744</a:t>
                      </a:r>
                      <a:endParaRPr lang="nb-NO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28" marR="1371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effectLst/>
                        </a:rPr>
                        <a:t>0.643</a:t>
                      </a:r>
                      <a:endParaRPr lang="nb-NO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28" marR="1371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800">
                          <a:effectLst/>
                        </a:rPr>
                        <a:t>0.272</a:t>
                      </a:r>
                      <a:endParaRPr lang="nb-NO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28" marR="1371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800" dirty="0">
                          <a:effectLst/>
                        </a:rPr>
                        <a:t>0.253</a:t>
                      </a:r>
                      <a:endParaRPr lang="nb-NO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28" marR="1371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nb-NO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0.019</a:t>
                      </a:r>
                    </a:p>
                  </a:txBody>
                  <a:tcPr marL="137128" marR="137128" marT="0" marB="0" anchor="ctr"/>
                </a:tc>
                <a:extLst>
                  <a:ext uri="{0D108BD9-81ED-4DB2-BD59-A6C34878D82A}">
                    <a16:rowId xmlns:a16="http://schemas.microsoft.com/office/drawing/2014/main" val="298003629"/>
                  </a:ext>
                </a:extLst>
              </a:tr>
              <a:tr h="4338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800">
                          <a:effectLst/>
                        </a:rPr>
                        <a:t>Full reform</a:t>
                      </a:r>
                      <a:endParaRPr lang="nb-NO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28" marR="1371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800">
                          <a:effectLst/>
                        </a:rPr>
                        <a:t>0.324</a:t>
                      </a:r>
                      <a:endParaRPr lang="nb-NO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28" marR="1371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800">
                          <a:effectLst/>
                        </a:rPr>
                        <a:t>5.061</a:t>
                      </a:r>
                      <a:endParaRPr lang="nb-NO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28" marR="1371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effectLst/>
                        </a:rPr>
                        <a:t>0.664</a:t>
                      </a:r>
                      <a:endParaRPr lang="nb-NO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28" marR="1371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800">
                          <a:effectLst/>
                        </a:rPr>
                        <a:t>0.271</a:t>
                      </a:r>
                      <a:endParaRPr lang="nb-NO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28" marR="1371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800" dirty="0">
                          <a:effectLst/>
                        </a:rPr>
                        <a:t>0.256</a:t>
                      </a:r>
                      <a:endParaRPr lang="nb-NO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28" marR="1371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nb-NO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0.015</a:t>
                      </a:r>
                    </a:p>
                  </a:txBody>
                  <a:tcPr marL="137128" marR="137128" marT="0" marB="0" anchor="ctr"/>
                </a:tc>
                <a:extLst>
                  <a:ext uri="{0D108BD9-81ED-4DB2-BD59-A6C34878D82A}">
                    <a16:rowId xmlns:a16="http://schemas.microsoft.com/office/drawing/2014/main" val="35162911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0825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DDFBBB5-69DE-4515-9957-22E3684A2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Total life-time old-age benefits relative to lifelong earnings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9E58760-87D4-4A8F-9590-011931965A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F4C5C0E-4D3E-4E40-ACA8-8EA559A51ED3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sz="2000" dirty="0"/>
              <a:t>Redistribution from high to low incomes</a:t>
            </a:r>
          </a:p>
          <a:p>
            <a:pPr>
              <a:lnSpc>
                <a:spcPct val="100000"/>
              </a:lnSpc>
            </a:pPr>
            <a:r>
              <a:rPr lang="en-GB" sz="2000" dirty="0"/>
              <a:t>Also redistribution from men to women</a:t>
            </a:r>
          </a:p>
          <a:p>
            <a:pPr>
              <a:lnSpc>
                <a:spcPct val="100000"/>
              </a:lnSpc>
            </a:pPr>
            <a:r>
              <a:rPr lang="en-GB" sz="2000" dirty="0"/>
              <a:t>Tightening of benefits for all levels of incomes caused by the pension reform</a:t>
            </a:r>
          </a:p>
          <a:p>
            <a:pPr>
              <a:lnSpc>
                <a:spcPct val="100000"/>
              </a:lnSpc>
            </a:pPr>
            <a:r>
              <a:rPr lang="en-GB" sz="2000" dirty="0"/>
              <a:t>Less tightening in the first two deciles</a:t>
            </a:r>
          </a:p>
          <a:p>
            <a:pPr>
              <a:lnSpc>
                <a:spcPct val="100000"/>
              </a:lnSpc>
            </a:pPr>
            <a:r>
              <a:rPr lang="en-GB" sz="2000" dirty="0"/>
              <a:t>Main redistributive properties remain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BF1FDA11-AF13-4B06-9AEA-6840C2442A2E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6A443768-A280-4E4E-8CAC-9629A274E8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9679283"/>
              </p:ext>
            </p:extLst>
          </p:nvPr>
        </p:nvGraphicFramePr>
        <p:xfrm>
          <a:off x="6549705" y="1809960"/>
          <a:ext cx="5123686" cy="3876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81417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011FE484-3EDD-47F4-8AFB-A61DE3834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200" dirty="0"/>
              <a:t>Total life-time benefits for NIS old-age pensions relative to total life-time earnings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84A3AACC-F725-42C4-8C49-B93B7F7122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103BC76D-A69A-4516-B123-E064D0F19D2E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GB" sz="1600" dirty="0"/>
              <a:t>Main distributional effects follow from old-age pensions in NIS</a:t>
            </a:r>
          </a:p>
          <a:p>
            <a:r>
              <a:rPr lang="en-GB" sz="1600" dirty="0"/>
              <a:t>Tightening of benefits for all levels of incomes caused by the reform of 2011</a:t>
            </a:r>
          </a:p>
          <a:p>
            <a:r>
              <a:rPr lang="en-GB" sz="1600" dirty="0"/>
              <a:t>Less tightening in the first two deciles</a:t>
            </a:r>
          </a:p>
          <a:p>
            <a:r>
              <a:rPr lang="en-GB" sz="1600" dirty="0"/>
              <a:t>Redistribution slightly reduced by the reform for above median incomes</a:t>
            </a:r>
          </a:p>
          <a:p>
            <a:endParaRPr lang="en-GB" sz="1600" dirty="0"/>
          </a:p>
        </p:txBody>
      </p:sp>
      <p:graphicFrame>
        <p:nvGraphicFramePr>
          <p:cNvPr id="8" name="Plassholder for innhold 7">
            <a:extLst>
              <a:ext uri="{FF2B5EF4-FFF2-40B4-BE49-F238E27FC236}">
                <a16:creationId xmlns:a16="http://schemas.microsoft.com/office/drawing/2014/main" id="{71C5CB5D-F3DB-446B-B0AA-4CA4CEFAE4A3}"/>
              </a:ext>
            </a:extLst>
          </p:cNvPr>
          <p:cNvGraphicFramePr>
            <a:graphicFrameLocks noGrp="1"/>
          </p:cNvGraphicFramePr>
          <p:nvPr>
            <p:ph sz="quarter" idx="15"/>
          </p:nvPr>
        </p:nvGraphicFramePr>
        <p:xfrm>
          <a:off x="6411913" y="1809750"/>
          <a:ext cx="5149850" cy="4103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021914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CFD9EED-7980-4FD4-AA42-77B933B3E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200" dirty="0"/>
              <a:t>Total life-time benefits from early retirement schemes relative to total life-time earnings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EAD9B6D-72FC-40EA-A7E5-6E08EA2D1C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FE258567-3C51-4C67-9FA6-FA98F9302AB1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GB" sz="1600" dirty="0"/>
              <a:t>Difference between No-reform to 2011-reform represents the reform in the private sector</a:t>
            </a:r>
          </a:p>
          <a:p>
            <a:r>
              <a:rPr lang="en-GB" sz="1600" dirty="0"/>
              <a:t>Difference between from 2011-reform to Full reform represents the reform in the public sector.</a:t>
            </a:r>
          </a:p>
          <a:p>
            <a:r>
              <a:rPr lang="en-GB" sz="1600" dirty="0"/>
              <a:t>Old-system regressive up to 4</a:t>
            </a:r>
            <a:r>
              <a:rPr lang="en-GB" sz="1600" baseline="30000" dirty="0"/>
              <a:t>th</a:t>
            </a:r>
            <a:r>
              <a:rPr lang="en-GB" sz="1600" dirty="0"/>
              <a:t> decile for men and 7</a:t>
            </a:r>
            <a:r>
              <a:rPr lang="en-GB" sz="1600" baseline="30000" dirty="0"/>
              <a:t>th</a:t>
            </a:r>
            <a:r>
              <a:rPr lang="en-GB" sz="1600" dirty="0"/>
              <a:t> for women</a:t>
            </a:r>
          </a:p>
          <a:p>
            <a:r>
              <a:rPr lang="en-GB" sz="1600" dirty="0"/>
              <a:t>Men with low incomes and low life-expectancy in the private sector are most hurt by the reform</a:t>
            </a:r>
          </a:p>
          <a:p>
            <a:r>
              <a:rPr lang="en-GB" sz="1600" dirty="0"/>
              <a:t>Women with high incomes and high life-expectancy in the public sector gain most</a:t>
            </a:r>
          </a:p>
          <a:p>
            <a:endParaRPr lang="en-GB" sz="1600" dirty="0"/>
          </a:p>
        </p:txBody>
      </p:sp>
      <p:graphicFrame>
        <p:nvGraphicFramePr>
          <p:cNvPr id="6" name="Plassholder for innhold 5">
            <a:extLst>
              <a:ext uri="{FF2B5EF4-FFF2-40B4-BE49-F238E27FC236}">
                <a16:creationId xmlns:a16="http://schemas.microsoft.com/office/drawing/2014/main" id="{020F6484-B266-4721-98CA-F3ADF1968968}"/>
              </a:ext>
            </a:extLst>
          </p:cNvPr>
          <p:cNvGraphicFramePr>
            <a:graphicFrameLocks noGrp="1"/>
          </p:cNvGraphicFramePr>
          <p:nvPr>
            <p:ph sz="quarter" idx="15"/>
          </p:nvPr>
        </p:nvGraphicFramePr>
        <p:xfrm>
          <a:off x="6411913" y="1809750"/>
          <a:ext cx="5149850" cy="4103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41765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327C4CF-1EB9-42B9-8EFC-D7734B627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200" dirty="0"/>
              <a:t>Total life-time benefits from occupational pensions in the public sector relative to total life-time earnings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62BC474-7B19-4CC9-A4C4-88B2D86F1B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20E7196-83AB-4FB9-AFB5-CD57713EF0DE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GB" sz="1600" dirty="0"/>
              <a:t>Occupational pensions in the public sector are regressive for both men and women</a:t>
            </a:r>
          </a:p>
          <a:p>
            <a:r>
              <a:rPr lang="en-GB" sz="1600" dirty="0"/>
              <a:t>Occupational pensions in the public sector more strongly tightened than NIS old-age pensions</a:t>
            </a:r>
          </a:p>
          <a:p>
            <a:r>
              <a:rPr lang="en-GB" sz="1600" dirty="0"/>
              <a:t>Persons in different deciles almost equally relatively hurt by the tightening of public-sector old-age occupational pensions</a:t>
            </a:r>
          </a:p>
        </p:txBody>
      </p:sp>
      <p:graphicFrame>
        <p:nvGraphicFramePr>
          <p:cNvPr id="6" name="Plassholder for innhold 5">
            <a:extLst>
              <a:ext uri="{FF2B5EF4-FFF2-40B4-BE49-F238E27FC236}">
                <a16:creationId xmlns:a16="http://schemas.microsoft.com/office/drawing/2014/main" id="{2228D5BA-C517-49A3-8F10-CCAA3F2E499B}"/>
              </a:ext>
            </a:extLst>
          </p:cNvPr>
          <p:cNvGraphicFramePr>
            <a:graphicFrameLocks noGrp="1"/>
          </p:cNvGraphicFramePr>
          <p:nvPr>
            <p:ph sz="quarter" idx="15"/>
          </p:nvPr>
        </p:nvGraphicFramePr>
        <p:xfrm>
          <a:off x="6411913" y="1809750"/>
          <a:ext cx="5149850" cy="4103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912891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E96165B-EFAE-4E76-A232-C5618C1BF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359" y="551048"/>
            <a:ext cx="9651619" cy="488043"/>
          </a:xfrm>
        </p:spPr>
        <p:txBody>
          <a:bodyPr>
            <a:normAutofit/>
          </a:bodyPr>
          <a:lstStyle/>
          <a:p>
            <a:r>
              <a:rPr lang="en-GB" sz="3200" dirty="0"/>
              <a:t>Main conclusions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6816E5D-BFA6-46AD-B03F-B5045356DEE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19359" y="1205346"/>
            <a:ext cx="9651619" cy="4935352"/>
          </a:xfrm>
        </p:spPr>
        <p:txBody>
          <a:bodyPr/>
          <a:lstStyle/>
          <a:p>
            <a:r>
              <a:rPr lang="en-GB" sz="2000" dirty="0"/>
              <a:t>Observed and probably rising labour supply effects from the reform</a:t>
            </a:r>
          </a:p>
          <a:p>
            <a:r>
              <a:rPr lang="en-GB" sz="2000" dirty="0"/>
              <a:t>Improved fiscal sustainability</a:t>
            </a:r>
          </a:p>
          <a:p>
            <a:pPr lvl="1"/>
            <a:r>
              <a:rPr lang="en-GB" dirty="0"/>
              <a:t>Mainly via higher revenues in the short run</a:t>
            </a:r>
          </a:p>
          <a:p>
            <a:pPr lvl="1"/>
            <a:r>
              <a:rPr lang="en-GB" dirty="0"/>
              <a:t>About 50/50 effects from higher revenues and reduced expenditures in the long run</a:t>
            </a:r>
          </a:p>
          <a:p>
            <a:r>
              <a:rPr lang="en-GB" sz="2000" dirty="0"/>
              <a:t>Main distributional effects remain</a:t>
            </a:r>
          </a:p>
          <a:p>
            <a:pPr lvl="1"/>
            <a:r>
              <a:rPr lang="en-GB" dirty="0"/>
              <a:t>Mainly caused by old-age pensions in NIS</a:t>
            </a:r>
          </a:p>
          <a:p>
            <a:pPr lvl="1"/>
            <a:r>
              <a:rPr lang="en-GB" dirty="0"/>
              <a:t>Early retirement schemes: More regressive as a result of the 2011-reform (Private sector) and the agreement from 2018 (Public sector)</a:t>
            </a:r>
          </a:p>
          <a:p>
            <a:pPr lvl="1"/>
            <a:r>
              <a:rPr lang="en-GB" dirty="0"/>
              <a:t>Occupational pensions in the Public sector: Regressive before and after the 2018-agreement</a:t>
            </a:r>
          </a:p>
        </p:txBody>
      </p:sp>
    </p:spTree>
    <p:extLst>
      <p:ext uri="{BB962C8B-B14F-4D97-AF65-F5344CB8AC3E}">
        <p14:creationId xmlns:p14="http://schemas.microsoft.com/office/powerpoint/2010/main" val="3834966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4632189E-0C85-466E-8062-F4139B9CB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359" y="551049"/>
            <a:ext cx="9651619" cy="1014516"/>
          </a:xfrm>
        </p:spPr>
        <p:txBody>
          <a:bodyPr>
            <a:normAutofit/>
          </a:bodyPr>
          <a:lstStyle/>
          <a:p>
            <a:r>
              <a:rPr lang="en-GB" sz="3200" dirty="0"/>
              <a:t>Main goals of the Norwegian pension reform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EE970C6A-ADB2-4F64-934B-FDB02A6E63D7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457200" indent="-457200" algn="just">
              <a:buFont typeface="+mj-lt"/>
              <a:buAutoNum type="arabicPeriod"/>
            </a:pPr>
            <a:r>
              <a:rPr lang="en-GB" dirty="0"/>
              <a:t>Improve long run fiscal sustainability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GB" dirty="0"/>
              <a:t>Particular emphasis on strengthening labour supply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GB" dirty="0"/>
              <a:t>Maintain much of the redistributive effects in the former system</a:t>
            </a:r>
          </a:p>
        </p:txBody>
      </p:sp>
    </p:spTree>
    <p:extLst>
      <p:ext uri="{BB962C8B-B14F-4D97-AF65-F5344CB8AC3E}">
        <p14:creationId xmlns:p14="http://schemas.microsoft.com/office/powerpoint/2010/main" val="1339375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85EFE7F-E31B-4EFA-8706-848B1A190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358" y="398648"/>
            <a:ext cx="9651619" cy="792843"/>
          </a:xfrm>
        </p:spPr>
        <p:txBody>
          <a:bodyPr>
            <a:normAutofit/>
          </a:bodyPr>
          <a:lstStyle/>
          <a:p>
            <a:r>
              <a:rPr lang="en-GB" sz="3200" dirty="0"/>
              <a:t>Reforms of the old-age pension system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F8CA876-096C-4217-90F0-164CF527027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19359" y="1343891"/>
            <a:ext cx="9651619" cy="4849091"/>
          </a:xfrm>
        </p:spPr>
        <p:txBody>
          <a:bodyPr/>
          <a:lstStyle/>
          <a:p>
            <a:r>
              <a:rPr lang="en-GB" sz="2000" b="1" dirty="0"/>
              <a:t>2011:</a:t>
            </a:r>
            <a:r>
              <a:rPr lang="en-GB" sz="2000" dirty="0"/>
              <a:t> System for old-age pensions in the </a:t>
            </a:r>
            <a:r>
              <a:rPr lang="en-GB" sz="2000" u="sng" dirty="0"/>
              <a:t>National Insurance System</a:t>
            </a:r>
            <a:r>
              <a:rPr lang="en-GB" sz="2000" dirty="0"/>
              <a:t> transferred from Defined Benefits to Non-financial Defined Contributions</a:t>
            </a:r>
            <a:endParaRPr lang="en-GB" sz="1600" dirty="0"/>
          </a:p>
          <a:p>
            <a:pPr lvl="1"/>
            <a:r>
              <a:rPr lang="en-GB" sz="1600" dirty="0"/>
              <a:t>Flexible withdrawal between the age of 62 and 75 with actuarial adjustments.</a:t>
            </a:r>
          </a:p>
          <a:p>
            <a:pPr lvl="1"/>
            <a:r>
              <a:rPr lang="en-GB" sz="1600" dirty="0"/>
              <a:t>Annual pension benefits adjusted with number of expected years as retired.</a:t>
            </a:r>
          </a:p>
          <a:p>
            <a:pPr lvl="1">
              <a:buFont typeface="Arial" panose="020B0604020202020204" pitchFamily="34" charset="0"/>
              <a:buChar char="+"/>
            </a:pPr>
            <a:r>
              <a:rPr lang="en-GB" sz="1600" dirty="0"/>
              <a:t>Reform of </a:t>
            </a:r>
            <a:r>
              <a:rPr lang="en-GB" sz="1600" u="sng" dirty="0"/>
              <a:t>early retirement scheme in the private sector</a:t>
            </a:r>
            <a:r>
              <a:rPr lang="en-GB" sz="1600" dirty="0"/>
              <a:t>.</a:t>
            </a:r>
          </a:p>
          <a:p>
            <a:r>
              <a:rPr lang="en-GB" sz="2000" b="1" dirty="0"/>
              <a:t>2018-agreement:</a:t>
            </a:r>
            <a:r>
              <a:rPr lang="en-GB" sz="2000" dirty="0"/>
              <a:t> Early retirement and </a:t>
            </a:r>
            <a:r>
              <a:rPr lang="en-GB" sz="2000" u="sng" dirty="0"/>
              <a:t>occupational pensions in the public sector</a:t>
            </a:r>
            <a:r>
              <a:rPr lang="en-GB" sz="2000" dirty="0"/>
              <a:t> will be adapted to the new system from the 1963-cohort.</a:t>
            </a:r>
          </a:p>
          <a:p>
            <a:pPr lvl="1"/>
            <a:r>
              <a:rPr lang="en-GB" sz="1600" dirty="0"/>
              <a:t>Effective from 2025 when the 1963-cohort reach the age of 62</a:t>
            </a:r>
          </a:p>
        </p:txBody>
      </p:sp>
    </p:spTree>
    <p:extLst>
      <p:ext uri="{BB962C8B-B14F-4D97-AF65-F5344CB8AC3E}">
        <p14:creationId xmlns:p14="http://schemas.microsoft.com/office/powerpoint/2010/main" val="2466440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E690954-E482-42CE-8E2A-8ECBC6F2A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359" y="551048"/>
            <a:ext cx="9651619" cy="571170"/>
          </a:xfrm>
        </p:spPr>
        <p:txBody>
          <a:bodyPr>
            <a:normAutofit/>
          </a:bodyPr>
          <a:lstStyle/>
          <a:p>
            <a:r>
              <a:rPr lang="en-GB" sz="3200" dirty="0"/>
              <a:t>Methodology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40FC9BF-99D4-45A2-8064-62566DD3578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19359" y="1246909"/>
            <a:ext cx="9651619" cy="4862946"/>
          </a:xfrm>
        </p:spPr>
        <p:txBody>
          <a:bodyPr/>
          <a:lstStyle/>
          <a:p>
            <a:r>
              <a:rPr lang="en-GB" sz="2000" dirty="0"/>
              <a:t>Dynamic microsimulation model </a:t>
            </a:r>
            <a:r>
              <a:rPr lang="en-GB" sz="2000" dirty="0" err="1"/>
              <a:t>Mosart</a:t>
            </a:r>
            <a:r>
              <a:rPr lang="en-GB" sz="2000" dirty="0"/>
              <a:t> used for analyses of effects on:</a:t>
            </a:r>
          </a:p>
          <a:p>
            <a:pPr lvl="1"/>
            <a:r>
              <a:rPr lang="en-GB" sz="1600" dirty="0"/>
              <a:t>Labour supply</a:t>
            </a:r>
          </a:p>
          <a:p>
            <a:pPr lvl="1"/>
            <a:r>
              <a:rPr lang="en-GB" sz="1600" dirty="0"/>
              <a:t>Pension expenditures including early retirement for old-age pensions in NIS and occupational pensions in the public sector</a:t>
            </a:r>
          </a:p>
          <a:p>
            <a:pPr lvl="1"/>
            <a:r>
              <a:rPr lang="en-GB" sz="1600" dirty="0"/>
              <a:t>Distributional effects including all the above mentioned benefits</a:t>
            </a:r>
          </a:p>
          <a:p>
            <a:r>
              <a:rPr lang="en-GB" sz="2000" dirty="0"/>
              <a:t>A macroeconomic model (</a:t>
            </a:r>
            <a:r>
              <a:rPr lang="en-GB" sz="2000" dirty="0" err="1"/>
              <a:t>Demec</a:t>
            </a:r>
            <a:r>
              <a:rPr lang="en-GB" sz="2000" dirty="0"/>
              <a:t>) is necessary to include effects on indirect and corporate taxes and total fiscal sustainability</a:t>
            </a:r>
          </a:p>
          <a:p>
            <a:r>
              <a:rPr lang="en-GB" sz="2000" dirty="0"/>
              <a:t>A combination of approaches used in assessing distributional effects</a:t>
            </a:r>
          </a:p>
          <a:p>
            <a:pPr lvl="1"/>
            <a:r>
              <a:rPr lang="en-GB" sz="1600" dirty="0"/>
              <a:t>Standard indices for inequality and redistribution</a:t>
            </a:r>
          </a:p>
          <a:p>
            <a:pPr lvl="1"/>
            <a:r>
              <a:rPr lang="en-GB" sz="1600" dirty="0"/>
              <a:t>Plot total lifetime benefits relative to total life-time earnings by income deciles</a:t>
            </a:r>
          </a:p>
        </p:txBody>
      </p:sp>
    </p:spTree>
    <p:extLst>
      <p:ext uri="{BB962C8B-B14F-4D97-AF65-F5344CB8AC3E}">
        <p14:creationId xmlns:p14="http://schemas.microsoft.com/office/powerpoint/2010/main" val="851634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70A0F7F-8681-4B57-98B5-607F5AC2C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359" y="551048"/>
            <a:ext cx="9651619" cy="828716"/>
          </a:xfrm>
        </p:spPr>
        <p:txBody>
          <a:bodyPr>
            <a:normAutofit/>
          </a:bodyPr>
          <a:lstStyle/>
          <a:p>
            <a:r>
              <a:rPr lang="en-GB" sz="3200" dirty="0"/>
              <a:t>The dynamic microsimulation model MOSART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462ADB5-43B4-4ECF-B9AB-C41394D2A7E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19359" y="1439569"/>
            <a:ext cx="9651619" cy="4365238"/>
          </a:xfrm>
        </p:spPr>
        <p:txBody>
          <a:bodyPr/>
          <a:lstStyle/>
          <a:p>
            <a:r>
              <a:rPr lang="en-GB" sz="2000" dirty="0"/>
              <a:t>Based on administrative data for the Norwegian population back to 1966</a:t>
            </a:r>
          </a:p>
          <a:p>
            <a:r>
              <a:rPr lang="en-GB" sz="2000" dirty="0"/>
              <a:t>Simulates the further life-course for the entire population</a:t>
            </a:r>
          </a:p>
          <a:p>
            <a:r>
              <a:rPr lang="en-GB" sz="2000" dirty="0"/>
              <a:t>Transition probabilities</a:t>
            </a:r>
          </a:p>
          <a:p>
            <a:r>
              <a:rPr lang="en-GB" sz="2000" dirty="0"/>
              <a:t>Events included: Births, deaths, migration, marriages, divorces, education, labour force participation, retirement, income and wealth</a:t>
            </a:r>
          </a:p>
          <a:p>
            <a:r>
              <a:rPr lang="en-GB" sz="2000" dirty="0"/>
              <a:t>Rules for NIS old-age, disability and survival pensions, early retirement schemes in private sector and early retirement scheme and occupational pensions in the public sector are incorporated</a:t>
            </a:r>
          </a:p>
        </p:txBody>
      </p:sp>
    </p:spTree>
    <p:extLst>
      <p:ext uri="{BB962C8B-B14F-4D97-AF65-F5344CB8AC3E}">
        <p14:creationId xmlns:p14="http://schemas.microsoft.com/office/powerpoint/2010/main" val="1285951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5F3891F-3049-4136-BC50-1BA16705E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359" y="551048"/>
            <a:ext cx="9651619" cy="709716"/>
          </a:xfrm>
        </p:spPr>
        <p:txBody>
          <a:bodyPr>
            <a:normAutofit/>
          </a:bodyPr>
          <a:lstStyle/>
          <a:p>
            <a:r>
              <a:rPr lang="en-GB" sz="3200" dirty="0"/>
              <a:t>Labour supply effects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E08FEDD-1C3F-4EC7-807F-11F0A615171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19359" y="1371600"/>
            <a:ext cx="9651619" cy="4469438"/>
          </a:xfrm>
        </p:spPr>
        <p:txBody>
          <a:bodyPr/>
          <a:lstStyle/>
          <a:p>
            <a:r>
              <a:rPr lang="en-GB" sz="2000" dirty="0"/>
              <a:t>Labour supply incentives before retirement caused by a closer connection between labour incomes and accumulation of entitlements </a:t>
            </a:r>
          </a:p>
          <a:p>
            <a:r>
              <a:rPr lang="en-GB" sz="2000" dirty="0"/>
              <a:t>Direct effects from the 2011 reform on postponed retirement</a:t>
            </a:r>
          </a:p>
          <a:p>
            <a:r>
              <a:rPr lang="en-GB" sz="2000" dirty="0"/>
              <a:t>Further effects on postponed retirement for new cohorts caused by growth in life-expectancy</a:t>
            </a:r>
          </a:p>
        </p:txBody>
      </p:sp>
    </p:spTree>
    <p:extLst>
      <p:ext uri="{BB962C8B-B14F-4D97-AF65-F5344CB8AC3E}">
        <p14:creationId xmlns:p14="http://schemas.microsoft.com/office/powerpoint/2010/main" val="1195599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8F10D40-147D-4923-B441-CBFC6FE46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359" y="551048"/>
            <a:ext cx="9651619" cy="1311128"/>
          </a:xfrm>
        </p:spPr>
        <p:txBody>
          <a:bodyPr wrap="square" anchor="ctr">
            <a:normAutofit/>
          </a:bodyPr>
          <a:lstStyle/>
          <a:p>
            <a:r>
              <a:rPr lang="en-GB" sz="3200" dirty="0"/>
              <a:t>Effects on supply of man-years compared with No reform. Per cent</a:t>
            </a:r>
          </a:p>
        </p:txBody>
      </p:sp>
      <p:graphicFrame>
        <p:nvGraphicFramePr>
          <p:cNvPr id="3" name="Tabell 2">
            <a:extLst>
              <a:ext uri="{FF2B5EF4-FFF2-40B4-BE49-F238E27FC236}">
                <a16:creationId xmlns:a16="http://schemas.microsoft.com/office/drawing/2014/main" id="{E05CB420-19FE-4696-9CF5-9F3DD5DF88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6211888"/>
              </p:ext>
            </p:extLst>
          </p:nvPr>
        </p:nvGraphicFramePr>
        <p:xfrm>
          <a:off x="2635692" y="2351035"/>
          <a:ext cx="5046348" cy="30011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01140">
                  <a:extLst>
                    <a:ext uri="{9D8B030D-6E8A-4147-A177-3AD203B41FA5}">
                      <a16:colId xmlns:a16="http://schemas.microsoft.com/office/drawing/2014/main" val="1859896805"/>
                    </a:ext>
                  </a:extLst>
                </a:gridCol>
                <a:gridCol w="1772604">
                  <a:extLst>
                    <a:ext uri="{9D8B030D-6E8A-4147-A177-3AD203B41FA5}">
                      <a16:colId xmlns:a16="http://schemas.microsoft.com/office/drawing/2014/main" val="351917498"/>
                    </a:ext>
                  </a:extLst>
                </a:gridCol>
                <a:gridCol w="1772604">
                  <a:extLst>
                    <a:ext uri="{9D8B030D-6E8A-4147-A177-3AD203B41FA5}">
                      <a16:colId xmlns:a16="http://schemas.microsoft.com/office/drawing/2014/main" val="1441771161"/>
                    </a:ext>
                  </a:extLst>
                </a:gridCol>
              </a:tblGrid>
              <a:tr h="11500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nb-NO" sz="2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350" marR="1333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nb-NO" sz="2800" dirty="0">
                          <a:effectLst/>
                        </a:rPr>
                        <a:t>2011-reform</a:t>
                      </a:r>
                      <a:endParaRPr lang="nb-NO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3350" marR="1333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nb-NO" sz="2800">
                          <a:effectLst/>
                        </a:rPr>
                        <a:t>Full reform</a:t>
                      </a:r>
                      <a:endParaRPr lang="nb-NO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3350" marR="133350" marT="0" marB="0" anchor="b"/>
                </a:tc>
                <a:extLst>
                  <a:ext uri="{0D108BD9-81ED-4DB2-BD59-A6C34878D82A}">
                    <a16:rowId xmlns:a16="http://schemas.microsoft.com/office/drawing/2014/main" val="428009797"/>
                  </a:ext>
                </a:extLst>
              </a:tr>
              <a:tr h="617031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nb-NO" sz="2800">
                          <a:effectLst/>
                        </a:rPr>
                        <a:t>2020</a:t>
                      </a:r>
                      <a:endParaRPr lang="nb-NO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3350" marR="1333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nb-NO" sz="2800" dirty="0">
                          <a:effectLst/>
                        </a:rPr>
                        <a:t>3.4</a:t>
                      </a:r>
                      <a:endParaRPr lang="nb-NO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3350" marR="1333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nb-NO" sz="2800" dirty="0">
                          <a:effectLst/>
                        </a:rPr>
                        <a:t>3.4</a:t>
                      </a:r>
                      <a:endParaRPr lang="nb-NO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3350" marR="133350" marT="0" marB="0" anchor="b"/>
                </a:tc>
                <a:extLst>
                  <a:ext uri="{0D108BD9-81ED-4DB2-BD59-A6C34878D82A}">
                    <a16:rowId xmlns:a16="http://schemas.microsoft.com/office/drawing/2014/main" val="346247114"/>
                  </a:ext>
                </a:extLst>
              </a:tr>
              <a:tr h="617031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nb-NO" sz="2800">
                          <a:effectLst/>
                        </a:rPr>
                        <a:t>2040</a:t>
                      </a:r>
                      <a:endParaRPr lang="nb-NO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3350" marR="1333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nb-NO" sz="2800" dirty="0">
                          <a:effectLst/>
                        </a:rPr>
                        <a:t>6.2</a:t>
                      </a:r>
                      <a:endParaRPr lang="nb-NO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3350" marR="1333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nb-NO" sz="2800" dirty="0">
                          <a:effectLst/>
                        </a:rPr>
                        <a:t>7.0</a:t>
                      </a:r>
                      <a:endParaRPr lang="nb-NO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3350" marR="133350" marT="0" marB="0" anchor="b"/>
                </a:tc>
                <a:extLst>
                  <a:ext uri="{0D108BD9-81ED-4DB2-BD59-A6C34878D82A}">
                    <a16:rowId xmlns:a16="http://schemas.microsoft.com/office/drawing/2014/main" val="3574342778"/>
                  </a:ext>
                </a:extLst>
              </a:tr>
              <a:tr h="617031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nb-NO" sz="2800">
                          <a:effectLst/>
                        </a:rPr>
                        <a:t>2060</a:t>
                      </a:r>
                      <a:endParaRPr lang="nb-NO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3350" marR="1333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nb-NO" sz="2800" dirty="0">
                          <a:effectLst/>
                        </a:rPr>
                        <a:t>7.9</a:t>
                      </a:r>
                      <a:endParaRPr lang="nb-NO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3350" marR="1333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nb-NO" sz="2800" dirty="0">
                          <a:effectLst/>
                        </a:rPr>
                        <a:t>9.4</a:t>
                      </a:r>
                      <a:endParaRPr lang="nb-NO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3350" marR="133350" marT="0" marB="0" anchor="b"/>
                </a:tc>
                <a:extLst>
                  <a:ext uri="{0D108BD9-81ED-4DB2-BD59-A6C34878D82A}">
                    <a16:rowId xmlns:a16="http://schemas.microsoft.com/office/drawing/2014/main" val="37301461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3066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D0BEA9B-7DBD-4786-9F92-04BBD3694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359" y="551048"/>
            <a:ext cx="9651619" cy="1311128"/>
          </a:xfrm>
        </p:spPr>
        <p:txBody>
          <a:bodyPr wrap="square" anchor="ctr">
            <a:normAutofit/>
          </a:bodyPr>
          <a:lstStyle/>
          <a:p>
            <a:r>
              <a:rPr lang="en-GB" sz="2800"/>
              <a:t>Effects from Full reform compared to No reform on Government revenues and expenditures</a:t>
            </a:r>
            <a:br>
              <a:rPr lang="en-GB" sz="2800"/>
            </a:br>
            <a:r>
              <a:rPr lang="en-GB" sz="2800"/>
              <a:t>In per cent of No-reform revenues</a:t>
            </a:r>
          </a:p>
        </p:txBody>
      </p:sp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981FB698-A436-4B58-A408-5C2CC70C99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9860212"/>
              </p:ext>
            </p:extLst>
          </p:nvPr>
        </p:nvGraphicFramePr>
        <p:xfrm>
          <a:off x="1219359" y="1868447"/>
          <a:ext cx="9651620" cy="39663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04141">
                  <a:extLst>
                    <a:ext uri="{9D8B030D-6E8A-4147-A177-3AD203B41FA5}">
                      <a16:colId xmlns:a16="http://schemas.microsoft.com/office/drawing/2014/main" val="484191840"/>
                    </a:ext>
                  </a:extLst>
                </a:gridCol>
                <a:gridCol w="2273652">
                  <a:extLst>
                    <a:ext uri="{9D8B030D-6E8A-4147-A177-3AD203B41FA5}">
                      <a16:colId xmlns:a16="http://schemas.microsoft.com/office/drawing/2014/main" val="3653371467"/>
                    </a:ext>
                  </a:extLst>
                </a:gridCol>
                <a:gridCol w="2073827">
                  <a:extLst>
                    <a:ext uri="{9D8B030D-6E8A-4147-A177-3AD203B41FA5}">
                      <a16:colId xmlns:a16="http://schemas.microsoft.com/office/drawing/2014/main" val="1314169101"/>
                    </a:ext>
                  </a:extLst>
                </a:gridCol>
              </a:tblGrid>
              <a:tr h="3605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nb-NO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3965" marR="1139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800">
                          <a:effectLst/>
                        </a:rPr>
                        <a:t>2030</a:t>
                      </a:r>
                      <a:endParaRPr lang="nb-NO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3965" marR="1139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800">
                          <a:effectLst/>
                        </a:rPr>
                        <a:t>2060</a:t>
                      </a:r>
                      <a:endParaRPr lang="nb-NO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3965" marR="113965" marT="0" marB="0"/>
                </a:tc>
                <a:extLst>
                  <a:ext uri="{0D108BD9-81ED-4DB2-BD59-A6C34878D82A}">
                    <a16:rowId xmlns:a16="http://schemas.microsoft.com/office/drawing/2014/main" val="919038485"/>
                  </a:ext>
                </a:extLst>
              </a:tr>
              <a:tr h="3605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800">
                          <a:effectLst/>
                        </a:rPr>
                        <a:t>Government revenues</a:t>
                      </a:r>
                      <a:endParaRPr lang="nb-NO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3965" marR="1139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800" dirty="0">
                          <a:effectLst/>
                        </a:rPr>
                        <a:t>4.7</a:t>
                      </a:r>
                      <a:endParaRPr lang="nb-NO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3965" marR="1139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800" dirty="0">
                          <a:effectLst/>
                        </a:rPr>
                        <a:t>8.6</a:t>
                      </a:r>
                      <a:endParaRPr lang="nb-NO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3965" marR="113965" marT="0" marB="0"/>
                </a:tc>
                <a:extLst>
                  <a:ext uri="{0D108BD9-81ED-4DB2-BD59-A6C34878D82A}">
                    <a16:rowId xmlns:a16="http://schemas.microsoft.com/office/drawing/2014/main" val="1756285128"/>
                  </a:ext>
                </a:extLst>
              </a:tr>
              <a:tr h="3605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800">
                          <a:effectLst/>
                        </a:rPr>
                        <a:t> Indirect taxes</a:t>
                      </a:r>
                      <a:endParaRPr lang="nb-NO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3965" marR="1139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800" dirty="0">
                          <a:effectLst/>
                        </a:rPr>
                        <a:t>1.5</a:t>
                      </a:r>
                      <a:endParaRPr lang="nb-NO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3965" marR="1139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800" dirty="0">
                          <a:effectLst/>
                        </a:rPr>
                        <a:t>2.3</a:t>
                      </a:r>
                      <a:endParaRPr lang="nb-NO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3965" marR="113965" marT="0" marB="0"/>
                </a:tc>
                <a:extLst>
                  <a:ext uri="{0D108BD9-81ED-4DB2-BD59-A6C34878D82A}">
                    <a16:rowId xmlns:a16="http://schemas.microsoft.com/office/drawing/2014/main" val="2852024566"/>
                  </a:ext>
                </a:extLst>
              </a:tr>
              <a:tr h="3605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800">
                          <a:effectLst/>
                        </a:rPr>
                        <a:t> Direct taxes, persons</a:t>
                      </a:r>
                      <a:endParaRPr lang="nb-NO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3965" marR="1139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800" dirty="0">
                          <a:effectLst/>
                        </a:rPr>
                        <a:t>2.1</a:t>
                      </a:r>
                      <a:endParaRPr lang="nb-NO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3965" marR="1139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800" dirty="0">
                          <a:effectLst/>
                        </a:rPr>
                        <a:t>4.1</a:t>
                      </a:r>
                      <a:endParaRPr lang="nb-NO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3965" marR="113965" marT="0" marB="0"/>
                </a:tc>
                <a:extLst>
                  <a:ext uri="{0D108BD9-81ED-4DB2-BD59-A6C34878D82A}">
                    <a16:rowId xmlns:a16="http://schemas.microsoft.com/office/drawing/2014/main" val="18926541"/>
                  </a:ext>
                </a:extLst>
              </a:tr>
              <a:tr h="3605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800" dirty="0">
                          <a:effectLst/>
                        </a:rPr>
                        <a:t> Corporate and payroll taxes</a:t>
                      </a:r>
                      <a:endParaRPr lang="nb-NO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3965" marR="1139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800" dirty="0">
                          <a:effectLst/>
                        </a:rPr>
                        <a:t>1.1</a:t>
                      </a:r>
                      <a:endParaRPr lang="nb-NO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3965" marR="1139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800" dirty="0">
                          <a:effectLst/>
                        </a:rPr>
                        <a:t>2.0</a:t>
                      </a:r>
                      <a:endParaRPr lang="nb-NO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3965" marR="113965" marT="0" marB="0"/>
                </a:tc>
                <a:extLst>
                  <a:ext uri="{0D108BD9-81ED-4DB2-BD59-A6C34878D82A}">
                    <a16:rowId xmlns:a16="http://schemas.microsoft.com/office/drawing/2014/main" val="331975475"/>
                  </a:ext>
                </a:extLst>
              </a:tr>
              <a:tr h="3605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800" dirty="0">
                          <a:effectLst/>
                        </a:rPr>
                        <a:t>Government expenditures</a:t>
                      </a:r>
                      <a:endParaRPr lang="nb-NO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3965" marR="1139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800" dirty="0">
                          <a:effectLst/>
                        </a:rPr>
                        <a:t>-0.8</a:t>
                      </a:r>
                      <a:endParaRPr lang="nb-NO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3965" marR="1139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800" dirty="0">
                          <a:effectLst/>
                        </a:rPr>
                        <a:t>-8.6</a:t>
                      </a:r>
                      <a:endParaRPr lang="nb-NO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3965" marR="113965" marT="0" marB="0"/>
                </a:tc>
                <a:extLst>
                  <a:ext uri="{0D108BD9-81ED-4DB2-BD59-A6C34878D82A}">
                    <a16:rowId xmlns:a16="http://schemas.microsoft.com/office/drawing/2014/main" val="1787137487"/>
                  </a:ext>
                </a:extLst>
              </a:tr>
              <a:tr h="3605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800" dirty="0">
                          <a:effectLst/>
                        </a:rPr>
                        <a:t> Old-age pensions, NIS</a:t>
                      </a:r>
                      <a:endParaRPr lang="nb-NO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3965" marR="1139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800" dirty="0">
                          <a:effectLst/>
                        </a:rPr>
                        <a:t>-1.1</a:t>
                      </a:r>
                      <a:endParaRPr lang="nb-NO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3965" marR="1139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800" dirty="0">
                          <a:effectLst/>
                        </a:rPr>
                        <a:t>-7.9</a:t>
                      </a:r>
                      <a:endParaRPr lang="nb-NO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3965" marR="113965" marT="0" marB="0"/>
                </a:tc>
                <a:extLst>
                  <a:ext uri="{0D108BD9-81ED-4DB2-BD59-A6C34878D82A}">
                    <a16:rowId xmlns:a16="http://schemas.microsoft.com/office/drawing/2014/main" val="1373759181"/>
                  </a:ext>
                </a:extLst>
              </a:tr>
              <a:tr h="3605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800" dirty="0">
                          <a:effectLst/>
                        </a:rPr>
                        <a:t> Disability pension</a:t>
                      </a:r>
                      <a:endParaRPr lang="nb-NO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3965" marR="1139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800" dirty="0">
                          <a:effectLst/>
                        </a:rPr>
                        <a:t>1.1</a:t>
                      </a:r>
                      <a:endParaRPr lang="nb-NO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3965" marR="1139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800" dirty="0">
                          <a:effectLst/>
                        </a:rPr>
                        <a:t>1.2</a:t>
                      </a:r>
                      <a:endParaRPr lang="nb-NO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3965" marR="113965" marT="0" marB="0"/>
                </a:tc>
                <a:extLst>
                  <a:ext uri="{0D108BD9-81ED-4DB2-BD59-A6C34878D82A}">
                    <a16:rowId xmlns:a16="http://schemas.microsoft.com/office/drawing/2014/main" val="1160209042"/>
                  </a:ext>
                </a:extLst>
              </a:tr>
              <a:tr h="3605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800" dirty="0">
                          <a:effectLst/>
                        </a:rPr>
                        <a:t> Occupational pensions, gov. sector</a:t>
                      </a:r>
                      <a:endParaRPr lang="nb-NO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3965" marR="1139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800" dirty="0">
                          <a:effectLst/>
                        </a:rPr>
                        <a:t>-1.2</a:t>
                      </a:r>
                      <a:endParaRPr lang="nb-NO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3965" marR="1139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800" dirty="0">
                          <a:effectLst/>
                        </a:rPr>
                        <a:t>-2.6</a:t>
                      </a:r>
                      <a:endParaRPr lang="nb-NO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3965" marR="113965" marT="0" marB="0"/>
                </a:tc>
                <a:extLst>
                  <a:ext uri="{0D108BD9-81ED-4DB2-BD59-A6C34878D82A}">
                    <a16:rowId xmlns:a16="http://schemas.microsoft.com/office/drawing/2014/main" val="78045148"/>
                  </a:ext>
                </a:extLst>
              </a:tr>
              <a:tr h="3605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800" dirty="0">
                          <a:effectLst/>
                        </a:rPr>
                        <a:t> Other expenditures</a:t>
                      </a:r>
                      <a:endParaRPr lang="nb-NO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3965" marR="1139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800" dirty="0">
                          <a:effectLst/>
                        </a:rPr>
                        <a:t>0.5</a:t>
                      </a:r>
                      <a:endParaRPr lang="nb-NO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3965" marR="1139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800" dirty="0">
                          <a:effectLst/>
                        </a:rPr>
                        <a:t>1.2</a:t>
                      </a:r>
                      <a:endParaRPr lang="nb-NO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3965" marR="113965" marT="0" marB="0"/>
                </a:tc>
                <a:extLst>
                  <a:ext uri="{0D108BD9-81ED-4DB2-BD59-A6C34878D82A}">
                    <a16:rowId xmlns:a16="http://schemas.microsoft.com/office/drawing/2014/main" val="2281615661"/>
                  </a:ext>
                </a:extLst>
              </a:tr>
              <a:tr h="3605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800" dirty="0">
                          <a:effectLst/>
                        </a:rPr>
                        <a:t>Net expenditures</a:t>
                      </a:r>
                      <a:endParaRPr lang="nb-NO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3965" marR="1139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800" dirty="0">
                          <a:effectLst/>
                        </a:rPr>
                        <a:t>-5.5</a:t>
                      </a:r>
                      <a:endParaRPr lang="nb-NO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3965" marR="1139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800" dirty="0">
                          <a:effectLst/>
                        </a:rPr>
                        <a:t>-17.2</a:t>
                      </a:r>
                      <a:endParaRPr lang="nb-NO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3965" marR="113965" marT="0" marB="0"/>
                </a:tc>
                <a:extLst>
                  <a:ext uri="{0D108BD9-81ED-4DB2-BD59-A6C34878D82A}">
                    <a16:rowId xmlns:a16="http://schemas.microsoft.com/office/drawing/2014/main" val="40263949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4395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F19F922-DECC-4AA3-B7FC-4A0A81D81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359" y="551048"/>
            <a:ext cx="9651619" cy="654297"/>
          </a:xfrm>
        </p:spPr>
        <p:txBody>
          <a:bodyPr>
            <a:normAutofit/>
          </a:bodyPr>
          <a:lstStyle/>
          <a:p>
            <a:r>
              <a:rPr lang="en-GB" sz="3200" dirty="0"/>
              <a:t>Distributional effects of the old-age pension system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4599AB1-6285-4339-9317-4F8364CA766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19359" y="1205345"/>
            <a:ext cx="9651619" cy="4635693"/>
          </a:xfrm>
        </p:spPr>
        <p:txBody>
          <a:bodyPr/>
          <a:lstStyle/>
          <a:p>
            <a:r>
              <a:rPr lang="en-GB" dirty="0"/>
              <a:t>Total life-time benefits for old-age pensions relative to total life-time earnings by gender and income decile</a:t>
            </a:r>
          </a:p>
          <a:p>
            <a:r>
              <a:rPr lang="en-GB" dirty="0"/>
              <a:t> Simplification: Population from the 1963-cohort earning pension entitlements for at least 20 years and alive at 61</a:t>
            </a:r>
          </a:p>
          <a:p>
            <a:r>
              <a:rPr lang="en-GB" dirty="0"/>
              <a:t>Decomposed in contributions from:</a:t>
            </a:r>
          </a:p>
          <a:p>
            <a:pPr lvl="1"/>
            <a:r>
              <a:rPr lang="en-GB" dirty="0"/>
              <a:t>Old-age pensions in the National Insurance System</a:t>
            </a:r>
          </a:p>
          <a:p>
            <a:pPr lvl="1"/>
            <a:r>
              <a:rPr lang="en-GB" dirty="0"/>
              <a:t>Early retirement schemes in private and public sector</a:t>
            </a:r>
          </a:p>
          <a:p>
            <a:pPr lvl="1"/>
            <a:r>
              <a:rPr lang="en-GB" dirty="0"/>
              <a:t>Occupational pensions in public sector</a:t>
            </a:r>
          </a:p>
        </p:txBody>
      </p:sp>
    </p:spTree>
    <p:extLst>
      <p:ext uri="{BB962C8B-B14F-4D97-AF65-F5344CB8AC3E}">
        <p14:creationId xmlns:p14="http://schemas.microsoft.com/office/powerpoint/2010/main" val="14731020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SSB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A9D49"/>
      </a:accent1>
      <a:accent2>
        <a:srgbClr val="274247"/>
      </a:accent2>
      <a:accent3>
        <a:srgbClr val="9582BB"/>
      </a:accent3>
      <a:accent4>
        <a:srgbClr val="3396D2"/>
      </a:accent4>
      <a:accent5>
        <a:srgbClr val="D2BC2A"/>
      </a:accent5>
      <a:accent6>
        <a:srgbClr val="8CA9AA"/>
      </a:accent6>
      <a:hlink>
        <a:srgbClr val="0563C1"/>
      </a:hlink>
      <a:folHlink>
        <a:srgbClr val="954F72"/>
      </a:folHlink>
    </a:clrScheme>
    <a:fontScheme name="SSB">
      <a:majorFont>
        <a:latin typeface="Roboto Condensed"/>
        <a:ea typeface=""/>
        <a:cs typeface=""/>
      </a:majorFont>
      <a:minorFont>
        <a:latin typeface="Open Sans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sbmal_2018" id="{92A294CA-BE87-42C6-B512-F00FB0E96E5E}" vid="{7A2D0B94-E503-4A73-A9A9-B2AA82C364F6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14C7EF7DA17C4C842950F82EA203DF" ma:contentTypeVersion="6" ma:contentTypeDescription="Create a new document." ma:contentTypeScope="" ma:versionID="d5be15cced762bfb1b63cca064299286">
  <xsd:schema xmlns:xsd="http://www.w3.org/2001/XMLSchema" xmlns:xs="http://www.w3.org/2001/XMLSchema" xmlns:p="http://schemas.microsoft.com/office/2006/metadata/properties" xmlns:ns2="74da3df6-f4aa-478a-a5d8-aa90ad35bd94" xmlns:ns3="2bf0940c-1ce9-4c89-931e-efbf8864587d" targetNamespace="http://schemas.microsoft.com/office/2006/metadata/properties" ma:root="true" ma:fieldsID="f11b347883791869ef8c9687a31b6429" ns2:_="" ns3:_="">
    <xsd:import namespace="74da3df6-f4aa-478a-a5d8-aa90ad35bd94"/>
    <xsd:import namespace="2bf0940c-1ce9-4c89-931e-efbf8864587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da3df6-f4aa-478a-a5d8-aa90ad35bd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f0940c-1ce9-4c89-931e-efbf8864587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65D3BE3-1CE7-41D3-9337-90392CFC62B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6CCE774-0355-4511-9A60-1E73315D86ED}">
  <ds:schemaRefs>
    <ds:schemaRef ds:uri="http://purl.org/dc/elements/1.1/"/>
    <ds:schemaRef ds:uri="http://schemas.openxmlformats.org/package/2006/metadata/core-properties"/>
    <ds:schemaRef ds:uri="2bf0940c-1ce9-4c89-931e-efbf8864587d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74da3df6-f4aa-478a-a5d8-aa90ad35bd94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3174B5E8-683F-47A2-9934-E6028B5582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da3df6-f4aa-478a-a5d8-aa90ad35bd94"/>
    <ds:schemaRef ds:uri="2bf0940c-1ce9-4c89-931e-efbf886458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ssbmal_2018</Template>
  <TotalTime>374</TotalTime>
  <Words>944</Words>
  <Application>Microsoft Office PowerPoint</Application>
  <PresentationFormat>Widescreen</PresentationFormat>
  <Paragraphs>157</Paragraphs>
  <Slides>15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15</vt:i4>
      </vt:variant>
    </vt:vector>
  </HeadingPairs>
  <TitlesOfParts>
    <vt:vector size="20" baseType="lpstr">
      <vt:lpstr>Arial</vt:lpstr>
      <vt:lpstr>Open Sans</vt:lpstr>
      <vt:lpstr>Roboto Condensed</vt:lpstr>
      <vt:lpstr>Calibri</vt:lpstr>
      <vt:lpstr>Office-tema</vt:lpstr>
      <vt:lpstr>Sustainability and adequacy of the old-age pension system in Norway</vt:lpstr>
      <vt:lpstr>Main goals of the Norwegian pension reform</vt:lpstr>
      <vt:lpstr>Reforms of the old-age pension system</vt:lpstr>
      <vt:lpstr>Methodology</vt:lpstr>
      <vt:lpstr>The dynamic microsimulation model MOSART</vt:lpstr>
      <vt:lpstr>Labour supply effects</vt:lpstr>
      <vt:lpstr>Effects on supply of man-years compared with No reform. Per cent</vt:lpstr>
      <vt:lpstr>Effects from Full reform compared to No reform on Government revenues and expenditures In per cent of No-reform revenues</vt:lpstr>
      <vt:lpstr>Distributional effects of the old-age pension system</vt:lpstr>
      <vt:lpstr>Indices of inequality and redistribution</vt:lpstr>
      <vt:lpstr>Total life-time old-age benefits relative to lifelong earnings</vt:lpstr>
      <vt:lpstr>Total life-time benefits for NIS old-age pensions relative to total life-time earnings</vt:lpstr>
      <vt:lpstr>Total life-time benefits from early retirement schemes relative to total life-time earnings</vt:lpstr>
      <vt:lpstr>Total life-time benefits from occupational pensions in the public sector relative to total life-time earnings</vt:lpstr>
      <vt:lpstr>Main 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Sustainability and adequacy of the old-age pension system in Norway</dc:title>
  <dc:creator>Stølen, Nils Martin</dc:creator>
  <cp:lastModifiedBy>Oddny Viljugrein</cp:lastModifiedBy>
  <cp:revision>5</cp:revision>
  <cp:lastPrinted>2021-11-25T14:21:05Z</cp:lastPrinted>
  <dcterms:created xsi:type="dcterms:W3CDTF">2021-11-19T12:22:26Z</dcterms:created>
  <dcterms:modified xsi:type="dcterms:W3CDTF">2021-12-07T17:40:41Z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bb1e25a-de7b-40d6-a859-76fe2317f0af_Enabled">
    <vt:lpwstr>True</vt:lpwstr>
  </property>
  <property fmtid="{D5CDD505-2E9C-101B-9397-08002B2CF9AE}" pid="3" name="MSIP_Label_ebb1e25a-de7b-40d6-a859-76fe2317f0af_SiteId">
    <vt:lpwstr>c7217092-b240-4e1d-bd61-fa97ba975cbc</vt:lpwstr>
  </property>
  <property fmtid="{D5CDD505-2E9C-101B-9397-08002B2CF9AE}" pid="4" name="MSIP_Label_ebb1e25a-de7b-40d6-a859-76fe2317f0af_Owner">
    <vt:lpwstr>thb@ssb.no</vt:lpwstr>
  </property>
  <property fmtid="{D5CDD505-2E9C-101B-9397-08002B2CF9AE}" pid="5" name="MSIP_Label_ebb1e25a-de7b-40d6-a859-76fe2317f0af_SetDate">
    <vt:lpwstr>2019-01-10T08:15:32.1166307Z</vt:lpwstr>
  </property>
  <property fmtid="{D5CDD505-2E9C-101B-9397-08002B2CF9AE}" pid="6" name="MSIP_Label_ebb1e25a-de7b-40d6-a859-76fe2317f0af_Name">
    <vt:lpwstr>Åpent</vt:lpwstr>
  </property>
  <property fmtid="{D5CDD505-2E9C-101B-9397-08002B2CF9AE}" pid="7" name="MSIP_Label_ebb1e25a-de7b-40d6-a859-76fe2317f0af_Application">
    <vt:lpwstr>Microsoft Azure Information Protection</vt:lpwstr>
  </property>
  <property fmtid="{D5CDD505-2E9C-101B-9397-08002B2CF9AE}" pid="8" name="MSIP_Label_ebb1e25a-de7b-40d6-a859-76fe2317f0af_Extended_MSFT_Method">
    <vt:lpwstr>Automatic</vt:lpwstr>
  </property>
  <property fmtid="{D5CDD505-2E9C-101B-9397-08002B2CF9AE}" pid="9" name="Sensitivity">
    <vt:lpwstr>Åpent</vt:lpwstr>
  </property>
  <property fmtid="{D5CDD505-2E9C-101B-9397-08002B2CF9AE}" pid="10" name="ContentTypeId">
    <vt:lpwstr>0x0101006014C7EF7DA17C4C842950F82EA203DF</vt:lpwstr>
  </property>
</Properties>
</file>