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1" r:id="rId1"/>
  </p:sldMasterIdLst>
  <p:notesMasterIdLst>
    <p:notesMasterId r:id="rId17"/>
  </p:notesMasterIdLst>
  <p:sldIdLst>
    <p:sldId id="256" r:id="rId2"/>
    <p:sldId id="257" r:id="rId3"/>
    <p:sldId id="302" r:id="rId4"/>
    <p:sldId id="303" r:id="rId5"/>
    <p:sldId id="353" r:id="rId6"/>
    <p:sldId id="305" r:id="rId7"/>
    <p:sldId id="304" r:id="rId8"/>
    <p:sldId id="354" r:id="rId9"/>
    <p:sldId id="308" r:id="rId10"/>
    <p:sldId id="363" r:id="rId11"/>
    <p:sldId id="362" r:id="rId12"/>
    <p:sldId id="358" r:id="rId13"/>
    <p:sldId id="365" r:id="rId14"/>
    <p:sldId id="330" r:id="rId15"/>
    <p:sldId id="350" r:id="rId1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Lucida Sans" panose="020B0602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78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3BC072-AC25-4021-A2BD-06DABD8C8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063159-9E10-4354-9936-2E4F0C88BBB7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A3C01-4261-4CA5-874E-638D1995A83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7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A3C01-4261-4CA5-874E-638D1995A83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9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A3C01-4261-4CA5-874E-638D1995A83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681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155DC6-C715-4E01-925E-D0646841B0B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361B8-2A31-474E-BCE2-EA0D9AE9A6C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AC6D6E-C004-4E3A-B4A6-F4699FFA9E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0BCBC-E928-4A65-B86E-7A72693D0FA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EE98D-4609-4A30-BD76-36E7299DB8A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4149D7-E284-467E-9BCD-D5967027D47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4149D7-E284-467E-9BCD-D5967027D47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0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A3C01-4261-4CA5-874E-638D1995A83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EA3C01-4261-4CA5-874E-638D1995A83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27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24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245 w 5740"/>
                <a:gd name="T7" fmla="*/ 0 h 4316"/>
                <a:gd name="T8" fmla="*/ 6245 w 5740"/>
                <a:gd name="T9" fmla="*/ 0 h 4316"/>
                <a:gd name="T10" fmla="*/ 624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6 w 382"/>
                  <a:gd name="T19" fmla="*/ 96 h 96"/>
                  <a:gd name="T20" fmla="*/ 290 w 382"/>
                  <a:gd name="T21" fmla="*/ 90 h 96"/>
                  <a:gd name="T22" fmla="*/ 338 w 382"/>
                  <a:gd name="T23" fmla="*/ 84 h 96"/>
                  <a:gd name="T24" fmla="*/ 379 w 382"/>
                  <a:gd name="T25" fmla="*/ 66 h 96"/>
                  <a:gd name="T26" fmla="*/ 409 w 382"/>
                  <a:gd name="T27" fmla="*/ 42 h 96"/>
                  <a:gd name="T28" fmla="*/ 403 w 382"/>
                  <a:gd name="T29" fmla="*/ 42 h 96"/>
                  <a:gd name="T30" fmla="*/ 373 w 382"/>
                  <a:gd name="T31" fmla="*/ 66 h 96"/>
                  <a:gd name="T32" fmla="*/ 332 w 382"/>
                  <a:gd name="T33" fmla="*/ 78 h 96"/>
                  <a:gd name="T34" fmla="*/ 290 w 382"/>
                  <a:gd name="T35" fmla="*/ 90 h 96"/>
                  <a:gd name="T36" fmla="*/ 236 w 382"/>
                  <a:gd name="T37" fmla="*/ 96 h 96"/>
                  <a:gd name="T38" fmla="*/ 23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6 w 185"/>
                  <a:gd name="T5" fmla="*/ 36 h 210"/>
                  <a:gd name="T6" fmla="*/ 182 w 185"/>
                  <a:gd name="T7" fmla="*/ 72 h 210"/>
                  <a:gd name="T8" fmla="*/ 188 w 185"/>
                  <a:gd name="T9" fmla="*/ 90 h 210"/>
                  <a:gd name="T10" fmla="*/ 194 w 185"/>
                  <a:gd name="T11" fmla="*/ 114 h 210"/>
                  <a:gd name="T12" fmla="*/ 188 w 185"/>
                  <a:gd name="T13" fmla="*/ 138 h 210"/>
                  <a:gd name="T14" fmla="*/ 176 w 185"/>
                  <a:gd name="T15" fmla="*/ 162 h 210"/>
                  <a:gd name="T16" fmla="*/ 146 w 185"/>
                  <a:gd name="T17" fmla="*/ 180 h 210"/>
                  <a:gd name="T18" fmla="*/ 90 w 185"/>
                  <a:gd name="T19" fmla="*/ 198 h 210"/>
                  <a:gd name="T20" fmla="*/ 123 w 185"/>
                  <a:gd name="T21" fmla="*/ 210 h 210"/>
                  <a:gd name="T22" fmla="*/ 158 w 185"/>
                  <a:gd name="T23" fmla="*/ 192 h 210"/>
                  <a:gd name="T24" fmla="*/ 188 w 185"/>
                  <a:gd name="T25" fmla="*/ 168 h 210"/>
                  <a:gd name="T26" fmla="*/ 206 w 185"/>
                  <a:gd name="T27" fmla="*/ 144 h 210"/>
                  <a:gd name="T28" fmla="*/ 212 w 185"/>
                  <a:gd name="T29" fmla="*/ 114 h 210"/>
                  <a:gd name="T30" fmla="*/ 206 w 185"/>
                  <a:gd name="T31" fmla="*/ 90 h 210"/>
                  <a:gd name="T32" fmla="*/ 200 w 185"/>
                  <a:gd name="T33" fmla="*/ 66 h 210"/>
                  <a:gd name="T34" fmla="*/ 182 w 185"/>
                  <a:gd name="T35" fmla="*/ 48 h 210"/>
                  <a:gd name="T36" fmla="*/ 15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</p:grpSp>
        </p:grpSp>
      </p:grpSp>
      <p:sp>
        <p:nvSpPr>
          <p:cNvPr id="604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8F51-4D94-4FFD-85CC-FA52A22CB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71D1-D632-4FE5-B20A-58B20054E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DAA0-F136-467C-AA48-4085916DB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3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7813"/>
            <a:ext cx="70104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CA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E859-4ACC-4C7E-AF46-A3C4303C5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08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7813"/>
            <a:ext cx="10080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5000"/>
              </a:lnSpc>
              <a:spcAft>
                <a:spcPts val="800"/>
              </a:spcAft>
              <a:buSzPct val="110000"/>
              <a:buFont typeface="Arial" panose="020B0604020202020204" pitchFamily="34" charset="0"/>
              <a:buChar char="●"/>
              <a:defRPr/>
            </a:lvl1pPr>
            <a:lvl2pPr marL="742950" indent="-285750">
              <a:lnSpc>
                <a:spcPct val="95000"/>
              </a:lnSpc>
              <a:spcAft>
                <a:spcPts val="800"/>
              </a:spcAft>
              <a:buSzPct val="110000"/>
              <a:buFont typeface="Arial" panose="020B0604020202020204" pitchFamily="34" charset="0"/>
              <a:buChar char="●"/>
              <a:defRPr/>
            </a:lvl2pPr>
            <a:lvl3pPr marL="1143000" indent="-228600">
              <a:lnSpc>
                <a:spcPct val="95000"/>
              </a:lnSpc>
              <a:spcAft>
                <a:spcPts val="800"/>
              </a:spcAft>
              <a:buSzPct val="110000"/>
              <a:buFont typeface="Arial" panose="020B0604020202020204" pitchFamily="34" charset="0"/>
              <a:buChar char="●"/>
              <a:defRPr/>
            </a:lvl3pPr>
            <a:lvl4pPr marL="1600200" indent="-228600">
              <a:lnSpc>
                <a:spcPct val="95000"/>
              </a:lnSpc>
              <a:spcAft>
                <a:spcPts val="800"/>
              </a:spcAft>
              <a:buSzPct val="110000"/>
              <a:buFont typeface="Arial" panose="020B0604020202020204" pitchFamily="34" charset="0"/>
              <a:buChar char="●"/>
              <a:defRPr/>
            </a:lvl4pPr>
            <a:lvl5pPr marL="2057400" indent="-228600">
              <a:lnSpc>
                <a:spcPct val="95000"/>
              </a:lnSpc>
              <a:spcAft>
                <a:spcPts val="800"/>
              </a:spcAft>
              <a:buSzPct val="110000"/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8362-960D-42C7-BBDF-AB55BBFAC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A489-7AA9-478B-B2BC-D4CD0E6C2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67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8336-C010-407F-A158-B64673B1C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79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9F9A-1B37-4BCB-8B72-C61FC3CA0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FEDFA-96B4-4630-9CA9-EBE7D380C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6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239E-B743-43A9-8A3C-A9A69702A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44DD-513A-4294-87C0-AC6F4DC0F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E9DF-DBCC-4104-AD55-6C00D35B1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24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245 w 5740"/>
                <a:gd name="T7" fmla="*/ 0 h 4316"/>
                <a:gd name="T8" fmla="*/ 6245 w 5740"/>
                <a:gd name="T9" fmla="*/ 0 h 4316"/>
                <a:gd name="T10" fmla="*/ 624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93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3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94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94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  <p:sp>
            <p:nvSpPr>
              <p:cNvPr id="594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charset="0"/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6 w 382"/>
                  <a:gd name="T19" fmla="*/ 96 h 96"/>
                  <a:gd name="T20" fmla="*/ 290 w 382"/>
                  <a:gd name="T21" fmla="*/ 90 h 96"/>
                  <a:gd name="T22" fmla="*/ 338 w 382"/>
                  <a:gd name="T23" fmla="*/ 84 h 96"/>
                  <a:gd name="T24" fmla="*/ 379 w 382"/>
                  <a:gd name="T25" fmla="*/ 66 h 96"/>
                  <a:gd name="T26" fmla="*/ 409 w 382"/>
                  <a:gd name="T27" fmla="*/ 42 h 96"/>
                  <a:gd name="T28" fmla="*/ 403 w 382"/>
                  <a:gd name="T29" fmla="*/ 42 h 96"/>
                  <a:gd name="T30" fmla="*/ 373 w 382"/>
                  <a:gd name="T31" fmla="*/ 66 h 96"/>
                  <a:gd name="T32" fmla="*/ 332 w 382"/>
                  <a:gd name="T33" fmla="*/ 78 h 96"/>
                  <a:gd name="T34" fmla="*/ 290 w 382"/>
                  <a:gd name="T35" fmla="*/ 90 h 96"/>
                  <a:gd name="T36" fmla="*/ 236 w 382"/>
                  <a:gd name="T37" fmla="*/ 96 h 96"/>
                  <a:gd name="T38" fmla="*/ 23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6 w 185"/>
                  <a:gd name="T5" fmla="*/ 36 h 210"/>
                  <a:gd name="T6" fmla="*/ 182 w 185"/>
                  <a:gd name="T7" fmla="*/ 72 h 210"/>
                  <a:gd name="T8" fmla="*/ 188 w 185"/>
                  <a:gd name="T9" fmla="*/ 90 h 210"/>
                  <a:gd name="T10" fmla="*/ 194 w 185"/>
                  <a:gd name="T11" fmla="*/ 114 h 210"/>
                  <a:gd name="T12" fmla="*/ 188 w 185"/>
                  <a:gd name="T13" fmla="*/ 138 h 210"/>
                  <a:gd name="T14" fmla="*/ 176 w 185"/>
                  <a:gd name="T15" fmla="*/ 162 h 210"/>
                  <a:gd name="T16" fmla="*/ 146 w 185"/>
                  <a:gd name="T17" fmla="*/ 180 h 210"/>
                  <a:gd name="T18" fmla="*/ 90 w 185"/>
                  <a:gd name="T19" fmla="*/ 198 h 210"/>
                  <a:gd name="T20" fmla="*/ 123 w 185"/>
                  <a:gd name="T21" fmla="*/ 210 h 210"/>
                  <a:gd name="T22" fmla="*/ 158 w 185"/>
                  <a:gd name="T23" fmla="*/ 192 h 210"/>
                  <a:gd name="T24" fmla="*/ 188 w 185"/>
                  <a:gd name="T25" fmla="*/ 168 h 210"/>
                  <a:gd name="T26" fmla="*/ 206 w 185"/>
                  <a:gd name="T27" fmla="*/ 144 h 210"/>
                  <a:gd name="T28" fmla="*/ 212 w 185"/>
                  <a:gd name="T29" fmla="*/ 114 h 210"/>
                  <a:gd name="T30" fmla="*/ 206 w 185"/>
                  <a:gd name="T31" fmla="*/ 90 h 210"/>
                  <a:gd name="T32" fmla="*/ 200 w 185"/>
                  <a:gd name="T33" fmla="*/ 66 h 210"/>
                  <a:gd name="T34" fmla="*/ 182 w 185"/>
                  <a:gd name="T35" fmla="*/ 48 h 210"/>
                  <a:gd name="T36" fmla="*/ 15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</p:grpSp>
        </p:grpSp>
      </p:grpSp>
      <p:sp>
        <p:nvSpPr>
          <p:cNvPr id="594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7813"/>
            <a:ext cx="7010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4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96FBB3E-6AF2-42EE-A1E4-9E70FC3D0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Line 72"/>
          <p:cNvSpPr>
            <a:spLocks noChangeShapeType="1"/>
          </p:cNvSpPr>
          <p:nvPr/>
        </p:nvSpPr>
        <p:spPr bwMode="auto">
          <a:xfrm>
            <a:off x="1295400" y="1524000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34" name="Picture 73" descr="RuthenGraphic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540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jay.morrison@gmail.com" TargetMode="External"/><Relationship Id="rId2" Type="http://schemas.openxmlformats.org/officeDocument/2006/relationships/hyperlink" Target="mailto:marvin_avery@yahoo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488832" cy="1224136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Strategy, Meet Policy; </a:t>
            </a:r>
            <a:br>
              <a:rPr lang="en-CA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CA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Policy, Meet Strategy</a:t>
            </a:r>
            <a:r>
              <a:rPr lang="en-CA" sz="29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br>
              <a:rPr lang="en-CA" sz="29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CA" sz="28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48880"/>
            <a:ext cx="7786687" cy="377728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b="1" dirty="0">
                <a:latin typeface="Times New Roman" pitchFamily="18" charset="0"/>
              </a:rPr>
              <a:t>Marvin Avery &amp;</a:t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3600" b="1" dirty="0">
                <a:latin typeface="Times New Roman" pitchFamily="18" charset="0"/>
              </a:rPr>
              <a:t>Richard J. Morrison</a:t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3600" b="1" dirty="0">
                <a:solidFill>
                  <a:srgbClr val="92D050"/>
                </a:solidFill>
                <a:latin typeface="+mj-lt"/>
              </a:rPr>
              <a:t>The Ruthen Team</a:t>
            </a:r>
          </a:p>
          <a:p>
            <a:pPr algn="ctr" eaLnBrk="1" hangingPunct="1">
              <a:defRPr/>
            </a:pPr>
            <a:endParaRPr lang="en-US" sz="800" b="1" dirty="0">
              <a:solidFill>
                <a:srgbClr val="92D050"/>
              </a:solidFill>
              <a:latin typeface="+mj-lt"/>
            </a:endParaRPr>
          </a:p>
          <a:p>
            <a:pPr algn="ctr" eaLnBrk="1" hangingPunct="1">
              <a:defRPr/>
            </a:pPr>
            <a:endParaRPr lang="en-US" sz="1200" b="1" dirty="0">
              <a:solidFill>
                <a:srgbClr val="92D05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b="1" dirty="0">
                <a:latin typeface="Arial" charset="0"/>
              </a:rPr>
              <a:t>International Microsimulation Association On-line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December 1 – 3,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2656"/>
            <a:ext cx="7283450" cy="108498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Ruthen-2 Policy Applications - 1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6BA4D02-0353-4AD6-8D61-B8E7280C3CE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104D-826C-4F7D-B700-60DBAEE4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628800"/>
            <a:ext cx="8568952" cy="4896544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b="1" dirty="0">
                <a:solidFill>
                  <a:srgbClr val="92D050"/>
                </a:solidFill>
              </a:rPr>
              <a:t>Ruthen as a complement to, </a:t>
            </a:r>
            <a:r>
              <a:rPr lang="en-CA" sz="2800" b="1" u="sng" dirty="0">
                <a:solidFill>
                  <a:srgbClr val="92D050"/>
                </a:solidFill>
              </a:rPr>
              <a:t>not</a:t>
            </a:r>
            <a:r>
              <a:rPr lang="en-CA" sz="2800" b="1" dirty="0">
                <a:solidFill>
                  <a:srgbClr val="92D050"/>
                </a:solidFill>
              </a:rPr>
              <a:t> substitute for, traditional longitudinal dynamic models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b="1" dirty="0"/>
              <a:t>Individual, and government, internal rates of return on private, voluntary saving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b="1" dirty="0"/>
              <a:t>Individual, and government, internal rates of return on mandatory public pensions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b="1" dirty="0"/>
              <a:t>Consumption impacts of early and delayed take-up of public retirement pensions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b="1" dirty="0"/>
              <a:t>Public pension enhancements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50145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2656"/>
            <a:ext cx="6769050" cy="108498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Ruthen-2 Policy Applications 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6BA4D02-0353-4AD6-8D61-B8E7280C3CE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104D-826C-4F7D-B700-60DBAEE4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425355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Example generation for communications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Choosing desirable financial strategies – sensitivity to tax/transfer systems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Marriage tax – capacity to include survivor pensions &amp; impact of tax treatment of capital gains in housing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More generally: Identifying unintended side effects of proposed policies</a:t>
            </a:r>
          </a:p>
        </p:txBody>
      </p:sp>
    </p:spTree>
    <p:extLst>
      <p:ext uri="{BB962C8B-B14F-4D97-AF65-F5344CB8AC3E}">
        <p14:creationId xmlns:p14="http://schemas.microsoft.com/office/powerpoint/2010/main" val="183505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2656"/>
            <a:ext cx="7283450" cy="108498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Ruthen-3 Extensions – for Planning and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6BA4D02-0353-4AD6-8D61-B8E7280C3CE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104D-826C-4F7D-B700-60DBAEE4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496944" cy="4752528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Allow more people, children, and family units in a model, for easier comparisons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Generalize private pensions, and the accumulation of entitlements (DC &amp; DB)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Additional data structures for modeling ease, and greater output customization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Debug facility – breakpoints, inspection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Strategy optimization, using genetic algorithms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934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2656"/>
            <a:ext cx="7283450" cy="1084982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/>
              <a:t>Ignoring Incentives –</a:t>
            </a:r>
            <a:br>
              <a:rPr lang="en-US" sz="4200" dirty="0"/>
            </a:br>
            <a:r>
              <a:rPr lang="en-US" sz="4200" dirty="0"/>
              <a:t>Why, and When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6BA4D02-0353-4AD6-8D61-B8E7280C3CE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104D-826C-4F7D-B700-60DBAEE4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8721"/>
            <a:ext cx="8496944" cy="4536504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“It’s too complicated, and too expensive, to use the necessary systems perspective. I’m only paid to work on my program.”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“When we want the money, we’ll take it.”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“We don’t have to worry about that. They can’t do the calculations.”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3000" dirty="0"/>
              <a:t>Result: recurring complaints that the public is not using programs and provisions as intended</a:t>
            </a:r>
          </a:p>
        </p:txBody>
      </p:sp>
    </p:spTree>
    <p:extLst>
      <p:ext uri="{BB962C8B-B14F-4D97-AF65-F5344CB8AC3E}">
        <p14:creationId xmlns:p14="http://schemas.microsoft.com/office/powerpoint/2010/main" val="182427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2421"/>
            <a:ext cx="7427912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Why Would One Use Ruthen in Policy Development?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4B87A35-6650-4639-8D15-92FC1803638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637E3-D82D-4BD5-AE34-27DE10E7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25144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dirty="0"/>
              <a:t>Build realistic custom longitudinal examples for communications strategies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dirty="0"/>
              <a:t>Explore meaningful policy consequences for key or sensitive groups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dirty="0"/>
              <a:t>Compare alternative policies, and conduct sensitivity analyses at individual level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dirty="0"/>
              <a:t>Identify, and understand, perverse effects and incentives – glass box, not black box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sz="2800" dirty="0"/>
              <a:t>Identify, &amp; confirm or refute, potential attacks on existing or proposed policies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5508"/>
            <a:ext cx="6552728" cy="1139825"/>
          </a:xfrm>
        </p:spPr>
        <p:txBody>
          <a:bodyPr/>
          <a:lstStyle/>
          <a:p>
            <a:pPr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Strategy, Meet Policy;</a:t>
            </a:r>
            <a:br>
              <a:rPr lang="en-CA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CA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Policy, Meet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C7742-DFC9-47AE-A9E4-DCDFF6F3A86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46651" y="1760331"/>
            <a:ext cx="814014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250000"/>
              <a:buChar char="•"/>
              <a:defRPr sz="3200">
                <a:solidFill>
                  <a:schemeClr val="tx1"/>
                </a:solidFill>
                <a:latin typeface="Lucida San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800" dirty="0">
                <a:solidFill>
                  <a:srgbClr val="FFFF00"/>
                </a:solidFill>
                <a:latin typeface="Arial" panose="020B0604020202020204" pitchFamily="34" charset="0"/>
              </a:rPr>
              <a:t>Thanks for your attention!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sz="1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dirty="0">
                <a:latin typeface="Arial" panose="020B0604020202020204" pitchFamily="34" charset="0"/>
              </a:rPr>
              <a:t>A paper is available for this presentation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dirty="0">
                <a:latin typeface="Arial" panose="020B0604020202020204" pitchFamily="34" charset="0"/>
              </a:rPr>
              <a:t>Marvin Avery</a:t>
            </a:r>
            <a:br>
              <a:rPr lang="en-CA" altLang="en-US" dirty="0">
                <a:latin typeface="Arial" panose="020B0604020202020204" pitchFamily="34" charset="0"/>
              </a:rPr>
            </a:br>
            <a:r>
              <a:rPr lang="en-CA" altLang="en-US" dirty="0">
                <a:latin typeface="Arial" panose="020B0604020202020204" pitchFamily="34" charset="0"/>
                <a:hlinkClick r:id="rId2"/>
              </a:rPr>
              <a:t>marvin_avery@yahoo.com</a:t>
            </a:r>
            <a:br>
              <a:rPr lang="en-CA" altLang="en-US" dirty="0">
                <a:latin typeface="Arial" panose="020B0604020202020204" pitchFamily="34" charset="0"/>
              </a:rPr>
            </a:br>
            <a:r>
              <a:rPr lang="en-CA" altLang="en-US" dirty="0">
                <a:latin typeface="Arial" panose="020B0604020202020204" pitchFamily="34" charset="0"/>
              </a:rPr>
              <a:t>Rick Morrison: </a:t>
            </a:r>
            <a:r>
              <a:rPr lang="en-CA" altLang="en-US" dirty="0">
                <a:latin typeface="Arial" panose="020B0604020202020204" pitchFamily="34" charset="0"/>
                <a:hlinkClick r:id="rId3"/>
              </a:rPr>
              <a:t>richard.jay.morrison@gmail.com</a:t>
            </a:r>
            <a:endParaRPr lang="en-CA" altLang="en-US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sz="12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CA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Ruthen Team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sz="4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CA" altLang="en-US" sz="4400" dirty="0">
              <a:latin typeface="Arial" panose="020B0604020202020204" pitchFamily="34" charset="0"/>
            </a:endParaRPr>
          </a:p>
        </p:txBody>
      </p:sp>
      <p:pic>
        <p:nvPicPr>
          <p:cNvPr id="4813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7813"/>
            <a:ext cx="12954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E95FCE6-3E3B-4B87-A3F8-E025E2221A2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784032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Presentation Overview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824"/>
            <a:ext cx="8458200" cy="4536504"/>
          </a:xfrm>
        </p:spPr>
        <p:txBody>
          <a:bodyPr/>
          <a:lstStyle/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Importance of incentives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Contributions of traditional longitudinal dynamic microsimulation modeling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Ruthen, software for financial planning, and policy analysis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Using Ruthen-2 for policy applications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Ruthen-3: Extensions and relevance for policy analysis – why you’d want to use it</a:t>
            </a:r>
          </a:p>
          <a:p>
            <a:pPr eaLnBrk="1" hangingPunct="1"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72064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Incentives: Perverse Results When Programs Don’t Play Well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126"/>
            <a:ext cx="8229600" cy="4545012"/>
          </a:xfrm>
        </p:spPr>
        <p:txBody>
          <a:bodyPr/>
          <a:lstStyle/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Welfare traps – not worth working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Marriage penalties – better off not marrying, or even divorcing if married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Black and gray labour markets, and crime as a career choice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000" dirty="0"/>
              <a:t>Encouraging early retirement</a:t>
            </a:r>
          </a:p>
          <a:p>
            <a:pPr eaLnBrk="1" hangingPunct="1">
              <a:defRPr/>
            </a:pPr>
            <a:r>
              <a:rPr lang="en-US" sz="3000" dirty="0"/>
              <a:t>Discouraging saving</a:t>
            </a:r>
          </a:p>
          <a:p>
            <a:pPr eaLnBrk="1" hangingPunct="1">
              <a:defRPr/>
            </a:pPr>
            <a:endParaRPr lang="en-US" sz="3000" dirty="0"/>
          </a:p>
          <a:p>
            <a:pPr eaLnBrk="1" hangingPunct="1">
              <a:defRPr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98EDD5D-3610-461F-83C9-EF0BB811855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7813"/>
            <a:ext cx="6911975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Traditional Longitudinal Dynamic Microsimulation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39D626C-7BC7-44CE-9D33-C69B37E3640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4224"/>
            <a:ext cx="8229600" cy="4121001"/>
          </a:xfrm>
        </p:spPr>
        <p:txBody>
          <a:bodyPr/>
          <a:lstStyle/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CA" sz="2800" dirty="0">
                <a:effectLst/>
              </a:rPr>
              <a:t>Many models, many foci, regular feature of conferences since IMA’s inception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CA" sz="2800" dirty="0">
                <a:effectLst/>
              </a:rPr>
              <a:t>Increasing proficiency in capturing demographics, pensions, tax/transfer systems, wealth, and behavioral effects</a:t>
            </a:r>
            <a:endParaRPr lang="en-CA" sz="2800" u="sng" dirty="0">
              <a:effectLst/>
            </a:endParaRP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CA" sz="2800" dirty="0">
                <a:effectLst/>
              </a:rPr>
              <a:t>Address aggregate impacts, adequacy, sustainability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CA" sz="2800" dirty="0">
                <a:effectLst/>
              </a:rPr>
              <a:t>Sub-population breakouts, winners/losers analyses, identification of extreme cases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CE32-4A99-40A5-ABD9-407A5DE1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640"/>
            <a:ext cx="7056784" cy="1139825"/>
          </a:xfrm>
        </p:spPr>
        <p:txBody>
          <a:bodyPr/>
          <a:lstStyle/>
          <a:p>
            <a:r>
              <a:rPr lang="en-CA" sz="3200" dirty="0"/>
              <a:t>Traditional Models Face Challenges Regarding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2050-EEB5-4AB1-AC48-999A3FCA8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2076450"/>
            <a:ext cx="8568952" cy="4645025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Data limitations </a:t>
            </a:r>
            <a:r>
              <a:rPr lang="en-CA" dirty="0" err="1"/>
              <a:t>wrt</a:t>
            </a:r>
            <a:r>
              <a:rPr lang="en-CA" dirty="0"/>
              <a:t> assets, saving &amp; dissaving, and personal preferences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Complexity of asset &amp; debt portfolios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Voluntary saving and DC pensions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Decumulation, and drawdowns during working/accumulation phase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End of life expenses, estate disposition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695FB-B9F7-46C7-BBF7-7B9D0603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08362-960D-42C7-BBDF-AB55BBFACB7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0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88913"/>
            <a:ext cx="6120779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Ruthen – What It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400" dirty="0"/>
              <a:t>Microsimulation package for consequences of financial strategies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400" dirty="0"/>
              <a:t>Purpose-built language for financial planning objects and actions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400" dirty="0"/>
              <a:t>Ruthen program executes models written in </a:t>
            </a:r>
            <a:r>
              <a:rPr lang="en-US" sz="3400"/>
              <a:t>the Ruthen language</a:t>
            </a:r>
            <a:endParaRPr lang="en-US" sz="3400" dirty="0"/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400" dirty="0"/>
              <a:t>Includes risks, realistic tax/benefits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sz="3400" dirty="0"/>
              <a:t>Emphasis on flexible outputs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632B7D8-0E76-4827-A58B-AA878DDBD67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7813"/>
            <a:ext cx="7488237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/>
              <a:t>Ruthen-2 –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31" y="1780729"/>
            <a:ext cx="8856538" cy="4464496"/>
          </a:xfrm>
        </p:spPr>
        <p:txBody>
          <a:bodyPr/>
          <a:lstStyle/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A model describes subject, tax/transfer system, risks, financial instruments, e.g., assets &amp; incomes, and financial strategy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Independent execution of model and strategy many times, e.g., a million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Flexible accumulators record results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Variety of output formats for standard and customized consequences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448804C-93E7-4CAD-8B29-B26BFECD355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40490"/>
            <a:ext cx="7488237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Ruthen-2 – Major Features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700807"/>
            <a:ext cx="8784530" cy="4879379"/>
          </a:xfrm>
        </p:spPr>
        <p:txBody>
          <a:bodyPr/>
          <a:lstStyle/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Systems perspective necessary – can’t get realistic, meaningful results without it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Meaningful measures, e.g., transactions, net worth, &amp; consumption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Supports paired “apples to apples” comparisons for twinned units</a:t>
            </a:r>
          </a:p>
          <a:p>
            <a:pPr eaLnBrk="1" hangingPunct="1">
              <a:buSzPct val="120000"/>
              <a:buFont typeface="Arial" panose="020B0604020202020204" pitchFamily="34" charset="0"/>
              <a:buChar char="●"/>
              <a:defRPr/>
            </a:pPr>
            <a:r>
              <a:rPr lang="en-US" dirty="0"/>
              <a:t>Generalizability through parameterized language objects and functions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448804C-93E7-4CAD-8B29-B26BFECD355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23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2656"/>
            <a:ext cx="7283450" cy="108498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Ruthen-2 – Financial Planning Applications: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6BA4D02-0353-4AD6-8D61-B8E7280C3CE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104D-826C-4F7D-B700-60DBAEE4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40769"/>
            <a:ext cx="8363272" cy="4536504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Accumulation and decumulation strategies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Stress tests on planning assumptions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End of life costs and after-tax estates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Risk-sharing financial instruments, e.g., tontines</a:t>
            </a:r>
          </a:p>
          <a:p>
            <a:pPr>
              <a:buSzPct val="120000"/>
              <a:buFont typeface="Arial" panose="020B0604020202020204" pitchFamily="34" charset="0"/>
              <a:buChar char="●"/>
            </a:pPr>
            <a:r>
              <a:rPr lang="en-CA" dirty="0"/>
              <a:t>Changes in standard of living upon survivorship or divorce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rrison-Ruthen-1_Retirement Savings and Retirement Consumption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Morrison-Ruthen-1_Retirement Savings and Retirement Consumption</Template>
  <TotalTime>21461</TotalTime>
  <Words>793</Words>
  <Application>Microsoft Office PowerPoint</Application>
  <PresentationFormat>On-screen Show (4:3)</PresentationFormat>
  <Paragraphs>115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Lucida Sans</vt:lpstr>
      <vt:lpstr>Wingdings</vt:lpstr>
      <vt:lpstr>Calibri Light</vt:lpstr>
      <vt:lpstr>Arial</vt:lpstr>
      <vt:lpstr>Morrison-Ruthen-1_Retirement Savings and Retirement Consumption</vt:lpstr>
      <vt:lpstr>Strategy, Meet Policy;  Policy, Meet Strategy: </vt:lpstr>
      <vt:lpstr>Presentation Overview</vt:lpstr>
      <vt:lpstr>Incentives: Perverse Results When Programs Don’t Play Well Together</vt:lpstr>
      <vt:lpstr>Traditional Longitudinal Dynamic Microsimulation</vt:lpstr>
      <vt:lpstr>Traditional Models Face Challenges Regarding Incentives</vt:lpstr>
      <vt:lpstr>Ruthen – What It Is</vt:lpstr>
      <vt:lpstr>Ruthen-2 – How It Works</vt:lpstr>
      <vt:lpstr>Ruthen-2 – Major Features</vt:lpstr>
      <vt:lpstr>Ruthen-2 – Financial Planning Applications:</vt:lpstr>
      <vt:lpstr>Ruthen-2 Policy Applications - 1</vt:lpstr>
      <vt:lpstr>Ruthen-2 Policy Applications - 2</vt:lpstr>
      <vt:lpstr>Ruthen-3 Extensions – for Planning and Policy</vt:lpstr>
      <vt:lpstr>Ignoring Incentives – Why, and When</vt:lpstr>
      <vt:lpstr>Why Would One Use Ruthen in Policy Development?</vt:lpstr>
      <vt:lpstr>Strategy, Meet Policy; Policy, Meet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Retirement Savings and Retirement Consumption</dc:title>
  <dc:creator>Rick Morrison</dc:creator>
  <cp:lastModifiedBy>Richard Morrison</cp:lastModifiedBy>
  <cp:revision>350</cp:revision>
  <dcterms:created xsi:type="dcterms:W3CDTF">2013-11-14T18:36:04Z</dcterms:created>
  <dcterms:modified xsi:type="dcterms:W3CDTF">2021-12-13T03:40:47Z</dcterms:modified>
</cp:coreProperties>
</file>