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2" r:id="rId6"/>
    <p:sldId id="263" r:id="rId7"/>
    <p:sldId id="261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0F12"/>
    <a:srgbClr val="0004A2"/>
    <a:srgbClr val="000140"/>
    <a:srgbClr val="4330BE"/>
    <a:srgbClr val="211E60"/>
    <a:srgbClr val="3F3F3F"/>
    <a:srgbClr val="CC0000"/>
    <a:srgbClr val="990000"/>
    <a:srgbClr val="D6511C"/>
    <a:srgbClr val="646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40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9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1D9EB-71B2-4D15-9185-171A7360E6C9}" type="datetimeFigureOut">
              <a:rPr lang="en-AU" smtClean="0"/>
              <a:t>1/12/2021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0685F-ACBC-4E72-8297-F8A032A4C3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2307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0685F-ACBC-4E72-8297-F8A032A4C34C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738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9541" y="4169526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3F3F3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3DC01-003A-4F0E-B275-DEB19C576655}" type="datetime1">
              <a:rPr lang="en-US" smtClean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www.niesr.ac.uk    -    www.simdynamics.org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69430" y="1822454"/>
            <a:ext cx="12526531" cy="28343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2604" y="3829054"/>
            <a:ext cx="12529705" cy="28343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940916" y="5758721"/>
            <a:ext cx="664275" cy="66413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8211E-A958-4828-B6EC-5C4731291423}" type="datetime1">
              <a:rPr lang="en-US" smtClean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www.niesr.ac.uk    -    www.simdynamics.org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D198E8EB-519A-4F2C-A761-5B7A3D2E01DE}" type="datetime1">
              <a:rPr lang="en-US" smtClean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r>
              <a:rPr lang="en-US"/>
              <a:t>www.niesr.ac.uk    -    www.simdynamics.org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1645920"/>
            <a:ext cx="9784080" cy="4581236"/>
          </a:xfrm>
        </p:spPr>
        <p:txBody>
          <a:bodyPr/>
          <a:lstStyle>
            <a:lvl3pPr>
              <a:defRPr sz="20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1A9D-3CD5-4395-80FE-7BD88E0EBE35}" type="datetime1">
              <a:rPr lang="en-US" smtClean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www.niesr.ac.uk    -    www.simdynamics.org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6B79A7-C2A2-4FAA-8F3E-61C118243D0B}" type="datetime1">
              <a:rPr lang="en-US" smtClean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www.niesr.ac.uk    -    www.simdynamics.org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40916" y="5756188"/>
            <a:ext cx="664275" cy="664133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1630680"/>
            <a:ext cx="4754880" cy="4587239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1630680"/>
            <a:ext cx="4754880" cy="4587239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1BD8-E8E1-489B-AAFF-D8D5BEEB1037}" type="datetime1">
              <a:rPr lang="en-US" smtClean="0"/>
              <a:t>12/1/2021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www.niesr.ac.uk    -    www.simdynamics.org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675228"/>
            <a:ext cx="4754880" cy="636430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316480"/>
            <a:ext cx="4754880" cy="390624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675228"/>
            <a:ext cx="4754880" cy="636430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316478"/>
            <a:ext cx="4754880" cy="390624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116E-E5E9-4EDE-A0ED-819F58026DFB}" type="datetime1">
              <a:rPr lang="en-US" smtClean="0"/>
              <a:t>12/1/2021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www.niesr.ac.uk    -    www.simdynamics.org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0B4B7-E2B3-4C12-BB86-2A2053C1D932}" type="datetime1">
              <a:rPr lang="en-US" smtClean="0"/>
              <a:t>12/1/2021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www.niesr.ac.uk    -    www.simdynamics.org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766B-B0F5-4F84-A731-828F63E2246E}" type="datetime1">
              <a:rPr lang="en-US" smtClean="0"/>
              <a:t>12/1/2021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www.niesr.ac.uk    -    www.simdynamics.org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1691640"/>
            <a:ext cx="6126480" cy="454321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1675565"/>
            <a:ext cx="3200400" cy="3904242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6FBE-CAED-4144-87B6-9868280D75CF}" type="datetime1">
              <a:rPr lang="en-US" smtClean="0"/>
              <a:t>12/1/2021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www.niesr.ac.uk    -    www.simdynamics.org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1562100"/>
            <a:ext cx="6126480" cy="4581314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1584290"/>
            <a:ext cx="3200400" cy="3995332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6775D-AB54-477D-8574-A1D4E92502E4}" type="datetime1">
              <a:rPr lang="en-US" smtClean="0"/>
              <a:t>12/1/2021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www.niesr.ac.uk    -    www.simdynamics.org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9059"/>
            <a:ext cx="12188952" cy="138794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20980"/>
            <a:ext cx="9784080" cy="972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1539241"/>
            <a:ext cx="9784080" cy="4706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rgbClr val="6464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C0DD3F71-205B-4A94-9325-76F1A550EF03}" type="datetime1">
              <a:rPr lang="en-US" smtClean="0"/>
              <a:t>12/1/2021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33702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646464"/>
                </a:solidFill>
              </a:defRPr>
            </a:lvl1pPr>
          </a:lstStyle>
          <a:p>
            <a:r>
              <a:rPr lang="en-US"/>
              <a:t>www.niesr.ac.uk    -    www.simdynamics.org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78142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rgbClr val="646464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986999" y="5553787"/>
            <a:ext cx="664275" cy="6641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-166543" y="1166763"/>
            <a:ext cx="12529705" cy="283436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800" kern="1200">
          <a:solidFill>
            <a:srgbClr val="3F3F3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600" kern="1200">
          <a:solidFill>
            <a:srgbClr val="3F3F3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400" kern="1200">
          <a:solidFill>
            <a:srgbClr val="3F3F3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200" kern="1200">
          <a:solidFill>
            <a:srgbClr val="3F3F3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rgbClr val="3F3F3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Document.doc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200" dirty="0"/>
              <a:t>Dynamic Microsimulation of tax and benefit payments by Database Imputation</a:t>
            </a:r>
            <a:endParaRPr lang="en-AU" sz="5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8th World Congress of the International Microsimulation Association</a:t>
            </a:r>
            <a:endParaRPr lang="en-GB" dirty="0"/>
          </a:p>
          <a:p>
            <a:endParaRPr lang="en-GB" dirty="0"/>
          </a:p>
          <a:p>
            <a:r>
              <a:rPr lang="en-GB" dirty="0"/>
              <a:t>Patryk Bronka, Matteo Richiardi and Justin van de Ven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01/12/2021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www.essex.ac.uk    -    www.simdynamics.org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3C1418-19A4-4FB5-A61D-81F90450B2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0486" y="5408760"/>
            <a:ext cx="1379219" cy="137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058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38D94-36D7-47F4-9F06-427167359A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830" y="2404574"/>
            <a:ext cx="9197665" cy="38272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Practical Example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www.essex.ac.uk    -    www.simdynamics.org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F8CE21-B656-47E0-8920-DFB31B5A48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1521" y="5212080"/>
            <a:ext cx="1379219" cy="137921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EBD543C-F4EA-45E6-9F9C-BDEAFECB99A4}"/>
              </a:ext>
            </a:extLst>
          </p:cNvPr>
          <p:cNvSpPr txBox="1"/>
          <p:nvPr/>
        </p:nvSpPr>
        <p:spPr>
          <a:xfrm>
            <a:off x="683440" y="1573577"/>
            <a:ext cx="10823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Consumption responses to a 10 percentage point increase in income tax rates, by method of transfer payment imputation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80331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A2B33E0-1F31-4880-A672-D1BB8429A9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500" y="2400592"/>
            <a:ext cx="9097054" cy="38255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Practical Example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www.essex.ac.uk    -    www.simdynamics.org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F8CE21-B656-47E0-8920-DFB31B5A48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1521" y="5212080"/>
            <a:ext cx="1379219" cy="137921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EBD543C-F4EA-45E6-9F9C-BDEAFECB99A4}"/>
              </a:ext>
            </a:extLst>
          </p:cNvPr>
          <p:cNvSpPr txBox="1"/>
          <p:nvPr/>
        </p:nvSpPr>
        <p:spPr>
          <a:xfrm>
            <a:off x="683440" y="1573577"/>
            <a:ext cx="10823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Private pension saving responses to a 10 percentage point increase in income tax rates, by method of transfer payment imputation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4112875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A725D87-232D-49EB-97DA-6B2D4938B3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2919" y="2404963"/>
            <a:ext cx="8888775" cy="37452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Practical Example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www.essex.ac.uk    -    www.simdynamics.org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F8CE21-B656-47E0-8920-DFB31B5A48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1521" y="5212080"/>
            <a:ext cx="1379219" cy="137921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EBD543C-F4EA-45E6-9F9C-BDEAFECB99A4}"/>
              </a:ext>
            </a:extLst>
          </p:cNvPr>
          <p:cNvSpPr txBox="1"/>
          <p:nvPr/>
        </p:nvSpPr>
        <p:spPr>
          <a:xfrm>
            <a:off x="683440" y="1573577"/>
            <a:ext cx="10823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Non-pension saving responses to a 10 percentage point increase in income tax rates, by method of transfer payment imputation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917226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4" y="1443318"/>
            <a:ext cx="10910047" cy="5193702"/>
          </a:xfrm>
        </p:spPr>
        <p:txBody>
          <a:bodyPr>
            <a:normAutofit/>
          </a:bodyPr>
          <a:lstStyle/>
          <a:p>
            <a:r>
              <a:rPr lang="en-GB" dirty="0"/>
              <a:t>Database methods for integrating static and dynamic microsimulation models work</a:t>
            </a:r>
          </a:p>
          <a:p>
            <a:pPr lvl="1"/>
            <a:r>
              <a:rPr lang="en-GB" dirty="0"/>
              <a:t>Qualitatively similar projections</a:t>
            </a:r>
          </a:p>
          <a:p>
            <a:pPr lvl="1"/>
            <a:r>
              <a:rPr lang="en-GB" dirty="0"/>
              <a:t>In similar computational time-frames</a:t>
            </a:r>
          </a:p>
          <a:p>
            <a:r>
              <a:rPr lang="en-GB" dirty="0"/>
              <a:t>Caveats of approach</a:t>
            </a:r>
          </a:p>
          <a:p>
            <a:pPr lvl="1"/>
            <a:r>
              <a:rPr lang="en-GB" dirty="0"/>
              <a:t>Matching methods endogenous to policy margins of interest</a:t>
            </a:r>
          </a:p>
          <a:p>
            <a:pPr lvl="2"/>
            <a:r>
              <a:rPr lang="en-GB" dirty="0"/>
              <a:t>Consideration of health policy would require that health be included in matching routines</a:t>
            </a:r>
          </a:p>
          <a:p>
            <a:pPr lvl="1"/>
            <a:r>
              <a:rPr lang="en-GB" dirty="0"/>
              <a:t>Results highlight endogeneity of the assumed policy context and model projections</a:t>
            </a:r>
          </a:p>
          <a:p>
            <a:r>
              <a:rPr lang="en-GB" dirty="0"/>
              <a:t>Associated program code is available upon request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www.essex.ac.uk    -    www.simdynamics.org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F8CE21-B656-47E0-8920-DFB31B5A4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1521" y="5212080"/>
            <a:ext cx="1379219" cy="137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134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4" y="1443318"/>
            <a:ext cx="10910047" cy="5193702"/>
          </a:xfrm>
        </p:spPr>
        <p:txBody>
          <a:bodyPr>
            <a:normAutofit/>
          </a:bodyPr>
          <a:lstStyle/>
          <a:p>
            <a:r>
              <a:rPr lang="en-GB" dirty="0"/>
              <a:t>Motivation and objectives</a:t>
            </a:r>
          </a:p>
          <a:p>
            <a:r>
              <a:rPr lang="en-GB" dirty="0"/>
              <a:t>Proposed methodology</a:t>
            </a:r>
          </a:p>
          <a:p>
            <a:pPr lvl="1"/>
            <a:r>
              <a:rPr lang="en-GB" dirty="0"/>
              <a:t>Reference database</a:t>
            </a:r>
          </a:p>
          <a:p>
            <a:pPr lvl="1"/>
            <a:r>
              <a:rPr lang="en-GB" dirty="0"/>
              <a:t>Matching methods</a:t>
            </a:r>
          </a:p>
          <a:p>
            <a:pPr lvl="1"/>
            <a:r>
              <a:rPr lang="en-GB" dirty="0"/>
              <a:t>Imputation of transfer payments</a:t>
            </a:r>
          </a:p>
          <a:p>
            <a:r>
              <a:rPr lang="en-GB" dirty="0"/>
              <a:t>Practical example</a:t>
            </a:r>
          </a:p>
          <a:p>
            <a:pPr lvl="1"/>
            <a:r>
              <a:rPr lang="en-GB" dirty="0"/>
              <a:t>Implementation</a:t>
            </a:r>
          </a:p>
          <a:p>
            <a:pPr lvl="1"/>
            <a:r>
              <a:rPr lang="en-GB" dirty="0"/>
              <a:t>Policy counterfactual</a:t>
            </a:r>
          </a:p>
          <a:p>
            <a:pPr lvl="1"/>
            <a:r>
              <a:rPr lang="en-GB" dirty="0"/>
              <a:t>Results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www.essex.ac.uk    -    www.simdynamics.org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F8CE21-B656-47E0-8920-DFB31B5A4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1521" y="5212080"/>
            <a:ext cx="1379219" cy="137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959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Motivation and 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4" y="1443318"/>
            <a:ext cx="10910047" cy="5193702"/>
          </a:xfrm>
        </p:spPr>
        <p:txBody>
          <a:bodyPr>
            <a:normAutofit/>
          </a:bodyPr>
          <a:lstStyle/>
          <a:p>
            <a:r>
              <a:rPr lang="en-GB" dirty="0"/>
              <a:t>Motivation:</a:t>
            </a:r>
          </a:p>
          <a:p>
            <a:pPr lvl="1"/>
            <a:r>
              <a:rPr lang="en-GB" dirty="0"/>
              <a:t>Modern tax and benefits systems are complex and subject to constant reform</a:t>
            </a:r>
          </a:p>
          <a:p>
            <a:pPr lvl="2"/>
            <a:r>
              <a:rPr lang="en-GB" dirty="0"/>
              <a:t>Poses significant challenges to static and dynamic modelling</a:t>
            </a:r>
          </a:p>
          <a:p>
            <a:pPr lvl="1"/>
            <a:r>
              <a:rPr lang="en-GB" dirty="0"/>
              <a:t>Increasing numbers of well-supported static models of tax and benefits policy now exist</a:t>
            </a:r>
          </a:p>
          <a:p>
            <a:pPr lvl="2"/>
            <a:r>
              <a:rPr lang="en-GB" dirty="0"/>
              <a:t>EUROMOD/UKMOD, IGOTM, PSM, TAXBEN…</a:t>
            </a:r>
          </a:p>
          <a:p>
            <a:r>
              <a:rPr lang="en-GB" dirty="0"/>
              <a:t>Objectives:</a:t>
            </a:r>
          </a:p>
          <a:p>
            <a:pPr lvl="1"/>
            <a:r>
              <a:rPr lang="en-GB" dirty="0"/>
              <a:t>Use an existing static microsimulation model to project taxes and benefits in a dynamic microsimulation model</a:t>
            </a:r>
          </a:p>
          <a:p>
            <a:pPr lvl="2"/>
            <a:r>
              <a:rPr lang="en-GB" dirty="0"/>
              <a:t>Flexibility</a:t>
            </a:r>
          </a:p>
          <a:p>
            <a:pPr lvl="2"/>
            <a:r>
              <a:rPr lang="en-GB" dirty="0"/>
              <a:t>Computational efficiency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www.essex.ac.uk    -    www.simdynamics.org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F8CE21-B656-47E0-8920-DFB31B5A4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1521" y="5212080"/>
            <a:ext cx="1379219" cy="137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238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Proposed methodology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4" y="1443318"/>
            <a:ext cx="10910047" cy="5193702"/>
          </a:xfrm>
        </p:spPr>
        <p:txBody>
          <a:bodyPr>
            <a:normAutofit/>
          </a:bodyPr>
          <a:lstStyle/>
          <a:p>
            <a:r>
              <a:rPr lang="en-GB" dirty="0"/>
              <a:t>Formal integration of alternative model structures</a:t>
            </a:r>
          </a:p>
          <a:p>
            <a:pPr lvl="1"/>
            <a:r>
              <a:rPr lang="en-GB" dirty="0"/>
              <a:t>e.g. </a:t>
            </a:r>
            <a:r>
              <a:rPr lang="en-GB" dirty="0" err="1"/>
              <a:t>Liégeois</a:t>
            </a:r>
            <a:r>
              <a:rPr lang="en-GB" dirty="0"/>
              <a:t> (2021), </a:t>
            </a:r>
            <a:r>
              <a:rPr lang="en-GB" dirty="0" err="1"/>
              <a:t>InGRID</a:t>
            </a:r>
            <a:endParaRPr lang="en-GB" dirty="0"/>
          </a:p>
          <a:p>
            <a:pPr lvl="1"/>
            <a:r>
              <a:rPr lang="en-GB" dirty="0"/>
              <a:t>Computational burden of model communications</a:t>
            </a:r>
          </a:p>
          <a:p>
            <a:pPr lvl="2"/>
            <a:r>
              <a:rPr lang="en-GB" dirty="0"/>
              <a:t>EUROMOD AND LIAM2</a:t>
            </a:r>
          </a:p>
          <a:p>
            <a:pPr lvl="1"/>
            <a:r>
              <a:rPr lang="en-GB" dirty="0"/>
              <a:t>Reduced flexibility switching between alternative static models</a:t>
            </a:r>
          </a:p>
          <a:p>
            <a:r>
              <a:rPr lang="en-GB" dirty="0"/>
              <a:t>Database approach</a:t>
            </a:r>
          </a:p>
          <a:p>
            <a:pPr lvl="1"/>
            <a:r>
              <a:rPr lang="en-GB" dirty="0"/>
              <a:t>Use static model to generate a reference database</a:t>
            </a:r>
          </a:p>
          <a:p>
            <a:pPr lvl="1"/>
            <a:r>
              <a:rPr lang="en-GB" dirty="0"/>
              <a:t>Use matching methods to identify observations from the database, which allows the database to be used as a look-up table</a:t>
            </a:r>
          </a:p>
          <a:p>
            <a:pPr lvl="1"/>
            <a:r>
              <a:rPr lang="en-GB" dirty="0"/>
              <a:t>Imputation of tax and benefit payments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www.essex.ac.uk    -    www.simdynamics.org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F8CE21-B656-47E0-8920-DFB31B5A4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1521" y="5212080"/>
            <a:ext cx="1379219" cy="137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9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Proposed methodology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4" y="1443318"/>
            <a:ext cx="10874189" cy="4979536"/>
          </a:xfrm>
        </p:spPr>
        <p:txBody>
          <a:bodyPr>
            <a:normAutofit lnSpcReduction="10000"/>
          </a:bodyPr>
          <a:lstStyle/>
          <a:p>
            <a:r>
              <a:rPr lang="en-GB" dirty="0"/>
              <a:t>Specification of a reference database</a:t>
            </a:r>
          </a:p>
          <a:p>
            <a:pPr lvl="1"/>
            <a:r>
              <a:rPr lang="en-GB" dirty="0"/>
              <a:t>Accommodate generic multi-level microdata</a:t>
            </a:r>
          </a:p>
          <a:p>
            <a:pPr lvl="1"/>
            <a:r>
              <a:rPr lang="en-GB" dirty="0"/>
              <a:t>Typical output from static microsimulation models of taxes and benefits</a:t>
            </a:r>
          </a:p>
          <a:p>
            <a:pPr lvl="2"/>
            <a:r>
              <a:rPr lang="en-GB" dirty="0"/>
              <a:t>Facilitates switching between alternative static models</a:t>
            </a:r>
          </a:p>
          <a:p>
            <a:pPr lvl="2"/>
            <a:r>
              <a:rPr lang="en-GB" dirty="0"/>
              <a:t>Allows the method to draw directly from commonly available survey micro-data</a:t>
            </a:r>
          </a:p>
          <a:p>
            <a:r>
              <a:rPr lang="en-GB" dirty="0"/>
              <a:t>Matching method: coarsened-exact matching followed by weighted nearest neighbour matching</a:t>
            </a:r>
          </a:p>
          <a:p>
            <a:pPr lvl="1"/>
            <a:r>
              <a:rPr lang="en-GB" dirty="0"/>
              <a:t>Coarsened-exact matching:</a:t>
            </a:r>
          </a:p>
          <a:p>
            <a:pPr lvl="2"/>
            <a:r>
              <a:rPr lang="en-GB" dirty="0"/>
              <a:t>over income and demographic characteristics</a:t>
            </a:r>
          </a:p>
          <a:p>
            <a:pPr lvl="2"/>
            <a:r>
              <a:rPr lang="en-GB" dirty="0"/>
              <a:t>adapted to balance precision against completeness</a:t>
            </a:r>
          </a:p>
          <a:p>
            <a:pPr lvl="1"/>
            <a:r>
              <a:rPr lang="en-GB" dirty="0"/>
              <a:t>Weighted nearest neighbour matching with respect to private income</a:t>
            </a:r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www.essex.ac.uk    -    www.simdynamics.org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F8CE21-B656-47E0-8920-DFB31B5A4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1521" y="5212080"/>
            <a:ext cx="1379219" cy="137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510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Proposed methodology</a:t>
            </a:r>
            <a:endParaRPr lang="en-A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18564" y="1443318"/>
                <a:ext cx="10874189" cy="4979536"/>
              </a:xfrm>
            </p:spPr>
            <p:txBody>
              <a:bodyPr>
                <a:normAutofit/>
              </a:bodyPr>
              <a:lstStyle/>
              <a:p>
                <a:r>
                  <a:rPr lang="en-GB" dirty="0"/>
                  <a:t>Imputing taxes and benefits for a point in time</a:t>
                </a:r>
              </a:p>
              <a:p>
                <a:pPr lvl="1"/>
                <a:r>
                  <a:rPr lang="en-GB" dirty="0"/>
                  <a:t>Imputations generally based on average effective tax rates</a:t>
                </a:r>
              </a:p>
              <a:p>
                <a:pPr marL="2286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AU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sz="1800" i="1">
                              <a:solidFill>
                                <a:srgbClr val="40404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𝑡</m:t>
                          </m:r>
                        </m:e>
                        <m:sub>
                          <m:r>
                            <a:rPr lang="en-AU" sz="1800" i="1">
                              <a:solidFill>
                                <a:srgbClr val="40404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𝑠𝑖𝑚</m:t>
                          </m:r>
                        </m:sub>
                      </m:sSub>
                      <m:r>
                        <a:rPr lang="en-AU" sz="1800" i="1">
                          <a:solidFill>
                            <a:srgbClr val="40404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AU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sz="1800" i="1">
                                  <a:solidFill>
                                    <a:srgbClr val="40404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AU" sz="1800" i="1">
                                  <a:solidFill>
                                    <a:srgbClr val="40404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𝑑𝑏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AU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sz="1800" i="1">
                                  <a:solidFill>
                                    <a:srgbClr val="40404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AU" sz="1800" i="1">
                                  <a:solidFill>
                                    <a:srgbClr val="40404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𝑑𝑏</m:t>
                              </m:r>
                            </m:sub>
                          </m:sSub>
                        </m:den>
                      </m:f>
                      <m:r>
                        <a:rPr lang="en-AU" sz="1800" i="1">
                          <a:solidFill>
                            <a:srgbClr val="40404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.</m:t>
                      </m:r>
                      <m:sSub>
                        <m:sSubPr>
                          <m:ctrlPr>
                            <a:rPr lang="en-AU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sz="1800" i="1">
                              <a:solidFill>
                                <a:srgbClr val="40404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n-AU" sz="1800" i="1">
                              <a:solidFill>
                                <a:srgbClr val="40404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𝑠𝑖𝑚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  <a:p>
                <a:pPr lvl="1"/>
                <a:r>
                  <a:rPr lang="en-GB" dirty="0"/>
                  <a:t>At low incomes, imputations based on observed payments</a:t>
                </a:r>
              </a:p>
              <a:p>
                <a:r>
                  <a:rPr lang="en-GB" dirty="0"/>
                  <a:t>Imputing taxes and benefits through time</a:t>
                </a:r>
              </a:p>
              <a:p>
                <a:pPr lvl="1"/>
                <a:r>
                  <a:rPr lang="en-GB" dirty="0"/>
                  <a:t>Threshold trend variation reflected by matching on discounted income</a:t>
                </a:r>
              </a:p>
              <a:p>
                <a:pPr lvl="1"/>
                <a:r>
                  <a:rPr lang="en-GB" dirty="0"/>
                  <a:t>More generally, require separate database for alternative points in time</a:t>
                </a:r>
              </a:p>
              <a:p>
                <a:pPr lvl="2"/>
                <a:r>
                  <a:rPr lang="en-GB" dirty="0"/>
                  <a:t>Most flexible if there is a separate database for each simulated year</a:t>
                </a:r>
              </a:p>
              <a:p>
                <a:pPr lvl="2"/>
                <a:r>
                  <a:rPr lang="en-GB" dirty="0"/>
                  <a:t>Can use interpolation methods between disparate years</a:t>
                </a:r>
              </a:p>
              <a:p>
                <a:pPr lvl="2"/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8564" y="1443318"/>
                <a:ext cx="10874189" cy="4979536"/>
              </a:xfrm>
              <a:blipFill>
                <a:blip r:embed="rId2"/>
                <a:stretch>
                  <a:fillRect l="-953" t="-2203" r="-897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www.essex.ac.uk    -    www.simdynamics.org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F8CE21-B656-47E0-8920-DFB31B5A48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1521" y="5212080"/>
            <a:ext cx="1379219" cy="137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603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Practical Example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4" y="1443318"/>
            <a:ext cx="10910047" cy="5193702"/>
          </a:xfrm>
        </p:spPr>
        <p:txBody>
          <a:bodyPr>
            <a:normAutofit/>
          </a:bodyPr>
          <a:lstStyle/>
          <a:p>
            <a:r>
              <a:rPr lang="en-GB" dirty="0"/>
              <a:t>LINDA and IGOTM</a:t>
            </a:r>
          </a:p>
          <a:p>
            <a:r>
              <a:rPr lang="en-GB" dirty="0"/>
              <a:t>Matching method:</a:t>
            </a:r>
          </a:p>
          <a:p>
            <a:pPr lvl="2"/>
            <a:r>
              <a:rPr lang="en-US" dirty="0"/>
              <a:t>three age categories:  under 45 (child-rearing), under 66 (pre-pension), and 66+ (post-pension);</a:t>
            </a:r>
          </a:p>
          <a:p>
            <a:pPr lvl="2"/>
            <a:r>
              <a:rPr lang="en-US" dirty="0"/>
              <a:t>relationship status of the benefit unit: single, couple;</a:t>
            </a:r>
          </a:p>
          <a:p>
            <a:pPr lvl="2"/>
            <a:r>
              <a:rPr lang="en-US" dirty="0"/>
              <a:t>number of children under 5 (schooling age) in the benefit unit (maximum 2);</a:t>
            </a:r>
          </a:p>
          <a:p>
            <a:pPr lvl="2"/>
            <a:r>
              <a:rPr lang="en-US" dirty="0"/>
              <a:t>number of children of aged 5+ in the benefit unit (maximum 3);</a:t>
            </a:r>
          </a:p>
          <a:p>
            <a:pPr lvl="2"/>
            <a:r>
              <a:rPr lang="en-US" dirty="0"/>
              <a:t>three </a:t>
            </a:r>
            <a:r>
              <a:rPr lang="en-US" dirty="0" err="1"/>
              <a:t>labour</a:t>
            </a:r>
            <a:r>
              <a:rPr lang="en-US" dirty="0"/>
              <a:t> categories for each adult in the benefit unit (not employed, part-time employed, full-time employed);</a:t>
            </a:r>
          </a:p>
          <a:p>
            <a:pPr lvl="2"/>
            <a:r>
              <a:rPr lang="en-US" dirty="0"/>
              <a:t>and, three private income categories: under £225 per week (low), under £710 per week (middle), £710+ per week (high).</a:t>
            </a:r>
          </a:p>
          <a:p>
            <a:r>
              <a:rPr lang="en-GB" dirty="0"/>
              <a:t>Policy environment fixed in real terms (simple)</a:t>
            </a:r>
          </a:p>
          <a:p>
            <a:r>
              <a:rPr lang="en-GB" dirty="0"/>
              <a:t>Counterfactual 10% increase in all income tax rates</a:t>
            </a:r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www.essex.ac.uk    -    www.simdynamics.org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F8CE21-B656-47E0-8920-DFB31B5A4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1521" y="5212080"/>
            <a:ext cx="1379219" cy="137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992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Practical Example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4" y="1443318"/>
            <a:ext cx="10910047" cy="5193702"/>
          </a:xfrm>
        </p:spPr>
        <p:txBody>
          <a:bodyPr>
            <a:normAutofit/>
          </a:bodyPr>
          <a:lstStyle/>
          <a:p>
            <a:r>
              <a:rPr lang="en-GB" dirty="0"/>
              <a:t>Simulation run-times increased by 5-10% relative to functional projections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www.essex.ac.uk    -    www.simdynamics.org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F8CE21-B656-47E0-8920-DFB31B5A48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1521" y="5212080"/>
            <a:ext cx="1379219" cy="1379219"/>
          </a:xfrm>
          <a:prstGeom prst="rect">
            <a:avLst/>
          </a:prstGeom>
        </p:spPr>
      </p:pic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DFBDF93-0908-431A-9893-34CE771661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6695950"/>
              </p:ext>
            </p:extLst>
          </p:nvPr>
        </p:nvGraphicFramePr>
        <p:xfrm>
          <a:off x="67594" y="2715302"/>
          <a:ext cx="11305803" cy="43888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Document" r:id="rId4" imgW="5728906" imgH="2224024" progId="Word.Document.12">
                  <p:embed/>
                </p:oleObj>
              </mc:Choice>
              <mc:Fallback>
                <p:oleObj name="Document" r:id="rId4" imgW="5728906" imgH="222402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594" y="2715302"/>
                        <a:ext cx="11305803" cy="43888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1695D4D-20D5-45C1-B98F-4F66A79382F2}"/>
              </a:ext>
            </a:extLst>
          </p:cNvPr>
          <p:cNvSpPr txBox="1"/>
          <p:nvPr/>
        </p:nvSpPr>
        <p:spPr>
          <a:xfrm>
            <a:off x="0" y="222835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Simulation run-times by policy scenario and method of transfer payment imputation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854622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Practical Example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www.essex.ac.uk    -    www.simdynamics.org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D8B042B-57A7-4C99-91AD-94423392C2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622" y="2295646"/>
            <a:ext cx="9616247" cy="395275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0F8CE21-B656-47E0-8920-DFB31B5A48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1521" y="5212080"/>
            <a:ext cx="1379219" cy="137921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EBD543C-F4EA-45E6-9F9C-BDEAFECB99A4}"/>
              </a:ext>
            </a:extLst>
          </p:cNvPr>
          <p:cNvSpPr txBox="1"/>
          <p:nvPr/>
        </p:nvSpPr>
        <p:spPr>
          <a:xfrm>
            <a:off x="683440" y="1573577"/>
            <a:ext cx="10823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Labour</a:t>
            </a:r>
            <a:r>
              <a:rPr lang="en-US" sz="2400" dirty="0"/>
              <a:t> supply responses to a 10 percentage point increase in income tax rates, by method of transfer payment imputation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7266606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2">
      <a:dk1>
        <a:srgbClr val="FFFFFF"/>
      </a:dk1>
      <a:lt1>
        <a:srgbClr val="000140"/>
      </a:lt1>
      <a:dk2>
        <a:srgbClr val="FFFFFF"/>
      </a:dk2>
      <a:lt2>
        <a:srgbClr val="3F3F3F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mdynamics.potx" id="{7946986D-F0B6-4091-945E-D5A79518734E}" vid="{8A75B36F-D4BB-4F65-8A2D-4DAA0812CF1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5899</TotalTime>
  <Words>831</Words>
  <Application>Microsoft Office PowerPoint</Application>
  <PresentationFormat>Widescreen</PresentationFormat>
  <Paragraphs>114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Calibri</vt:lpstr>
      <vt:lpstr>Cambria Math</vt:lpstr>
      <vt:lpstr>Corbel</vt:lpstr>
      <vt:lpstr>Open Sans</vt:lpstr>
      <vt:lpstr>Open Sans Light</vt:lpstr>
      <vt:lpstr>Wingdings</vt:lpstr>
      <vt:lpstr>Banded</vt:lpstr>
      <vt:lpstr>Document</vt:lpstr>
      <vt:lpstr>Dynamic Microsimulation of tax and benefit payments by Database Imputation</vt:lpstr>
      <vt:lpstr>Outline</vt:lpstr>
      <vt:lpstr>Motivation and objectives</vt:lpstr>
      <vt:lpstr>Proposed methodology</vt:lpstr>
      <vt:lpstr>Proposed methodology</vt:lpstr>
      <vt:lpstr>Proposed methodology</vt:lpstr>
      <vt:lpstr>Practical Example</vt:lpstr>
      <vt:lpstr>Practical Example</vt:lpstr>
      <vt:lpstr>Practical Example</vt:lpstr>
      <vt:lpstr>Practical Example</vt:lpstr>
      <vt:lpstr>Practical Example</vt:lpstr>
      <vt:lpstr>Practical Example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Justin van de Ven</dc:creator>
  <cp:lastModifiedBy>Justin van de Ven</cp:lastModifiedBy>
  <cp:revision>117</cp:revision>
  <dcterms:created xsi:type="dcterms:W3CDTF">2016-07-21T15:39:49Z</dcterms:created>
  <dcterms:modified xsi:type="dcterms:W3CDTF">2021-12-01T16:19:52Z</dcterms:modified>
</cp:coreProperties>
</file>