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2" r:id="rId2"/>
    <p:sldId id="276" r:id="rId3"/>
    <p:sldId id="270" r:id="rId4"/>
    <p:sldId id="364" r:id="rId5"/>
    <p:sldId id="291" r:id="rId6"/>
    <p:sldId id="277" r:id="rId7"/>
    <p:sldId id="298" r:id="rId8"/>
    <p:sldId id="269" r:id="rId9"/>
    <p:sldId id="372" r:id="rId10"/>
    <p:sldId id="378" r:id="rId11"/>
    <p:sldId id="381" r:id="rId12"/>
    <p:sldId id="342" r:id="rId13"/>
    <p:sldId id="377" r:id="rId14"/>
    <p:sldId id="387" r:id="rId15"/>
    <p:sldId id="388" r:id="rId16"/>
    <p:sldId id="391" r:id="rId17"/>
    <p:sldId id="310" r:id="rId18"/>
    <p:sldId id="354" r:id="rId19"/>
    <p:sldId id="360" r:id="rId20"/>
    <p:sldId id="362" r:id="rId21"/>
    <p:sldId id="363" r:id="rId22"/>
    <p:sldId id="384" r:id="rId23"/>
    <p:sldId id="365" r:id="rId24"/>
    <p:sldId id="383" r:id="rId25"/>
    <p:sldId id="386" r:id="rId26"/>
    <p:sldId id="366" r:id="rId27"/>
    <p:sldId id="373" r:id="rId28"/>
    <p:sldId id="375" r:id="rId29"/>
    <p:sldId id="376" r:id="rId30"/>
    <p:sldId id="369" r:id="rId31"/>
    <p:sldId id="370" r:id="rId32"/>
    <p:sldId id="371" r:id="rId33"/>
    <p:sldId id="389" r:id="rId34"/>
    <p:sldId id="3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EC018C"/>
    <a:srgbClr val="01447B"/>
    <a:srgbClr val="76CEDA"/>
    <a:srgbClr val="75CEDA"/>
    <a:srgbClr val="76C5BF"/>
    <a:srgbClr val="FCE9F2"/>
    <a:srgbClr val="00447B"/>
    <a:srgbClr val="003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820" autoAdjust="0"/>
  </p:normalViewPr>
  <p:slideViewPr>
    <p:cSldViewPr snapToGrid="0" snapToObjects="1">
      <p:cViewPr varScale="1">
        <p:scale>
          <a:sx n="75" d="100"/>
          <a:sy n="75" d="100"/>
        </p:scale>
        <p:origin x="840" y="72"/>
      </p:cViewPr>
      <p:guideLst/>
    </p:cSldViewPr>
  </p:slideViewPr>
  <p:outlineViewPr>
    <p:cViewPr>
      <p:scale>
        <a:sx n="33" d="100"/>
        <a:sy n="33" d="100"/>
      </p:scale>
      <p:origin x="0" y="-575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herault\Dropbox\Taf\LS%20decomposition\data\OECD_Oz%20men_women25-54%20lfp_emp_pt%201994-20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208858926079062E-2"/>
          <c:y val="3.6213991769547323E-2"/>
          <c:w val="0.89307876649198115"/>
          <c:h val="0.88741311039823723"/>
        </c:manualLayout>
      </c:layout>
      <c:lineChart>
        <c:grouping val="standard"/>
        <c:varyColors val="0"/>
        <c:ser>
          <c:idx val="0"/>
          <c:order val="0"/>
          <c:tx>
            <c:v>Australia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'Labour force participation rate'!$F$6:$AG$6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'Labour force participation rate'!$F$9:$AG$9</c:f>
              <c:numCache>
                <c:formatCode>#,##0.0_ ;\-#,##0.0\ </c:formatCode>
                <c:ptCount val="28"/>
                <c:pt idx="0">
                  <c:v>66.787000000000006</c:v>
                </c:pt>
                <c:pt idx="1">
                  <c:v>67.058999999999997</c:v>
                </c:pt>
                <c:pt idx="2">
                  <c:v>67.284999999999997</c:v>
                </c:pt>
                <c:pt idx="3">
                  <c:v>67.135999999999996</c:v>
                </c:pt>
                <c:pt idx="4">
                  <c:v>67.742000000000004</c:v>
                </c:pt>
                <c:pt idx="5">
                  <c:v>69.013999999999996</c:v>
                </c:pt>
                <c:pt idx="6">
                  <c:v>69.031999999999996</c:v>
                </c:pt>
                <c:pt idx="7">
                  <c:v>69.317999999999998</c:v>
                </c:pt>
                <c:pt idx="8">
                  <c:v>69.317999999999998</c:v>
                </c:pt>
                <c:pt idx="9">
                  <c:v>69.381</c:v>
                </c:pt>
                <c:pt idx="10">
                  <c:v>70.462000000000003</c:v>
                </c:pt>
                <c:pt idx="11">
                  <c:v>71.119</c:v>
                </c:pt>
                <c:pt idx="12">
                  <c:v>71.563000000000002</c:v>
                </c:pt>
                <c:pt idx="13">
                  <c:v>72.491</c:v>
                </c:pt>
                <c:pt idx="14">
                  <c:v>71.858999999999995</c:v>
                </c:pt>
                <c:pt idx="15">
                  <c:v>73.677000000000007</c:v>
                </c:pt>
                <c:pt idx="16">
                  <c:v>74.213999999999999</c:v>
                </c:pt>
                <c:pt idx="17">
                  <c:v>74.787000000000006</c:v>
                </c:pt>
                <c:pt idx="18">
                  <c:v>75.38</c:v>
                </c:pt>
                <c:pt idx="19">
                  <c:v>75.548000000000002</c:v>
                </c:pt>
                <c:pt idx="20">
                  <c:v>75.147000000000006</c:v>
                </c:pt>
                <c:pt idx="21">
                  <c:v>75.637</c:v>
                </c:pt>
                <c:pt idx="22">
                  <c:v>75.566999999999993</c:v>
                </c:pt>
                <c:pt idx="23">
                  <c:v>75.802999999999997</c:v>
                </c:pt>
                <c:pt idx="24">
                  <c:v>75.87</c:v>
                </c:pt>
                <c:pt idx="25">
                  <c:v>76.576999999999998</c:v>
                </c:pt>
                <c:pt idx="26">
                  <c:v>76.875</c:v>
                </c:pt>
                <c:pt idx="27">
                  <c:v>77.688000000000002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88-44F1-8BC4-171F808D5395}"/>
            </c:ext>
          </c:extLst>
        </c:ser>
        <c:ser>
          <c:idx val="1"/>
          <c:order val="1"/>
          <c:tx>
            <c:v>Germany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'Labour force participation rate'!$F$6:$AG$6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'Labour force participation rate'!$F$29:$AG$29</c:f>
              <c:numCache>
                <c:formatCode>#,##0.0_ ;\-#,##0.0\ </c:formatCode>
                <c:ptCount val="28"/>
                <c:pt idx="1">
                  <c:v>72.108000000000004</c:v>
                </c:pt>
                <c:pt idx="2">
                  <c:v>72.188999999999993</c:v>
                </c:pt>
                <c:pt idx="3">
                  <c:v>72.516000000000005</c:v>
                </c:pt>
                <c:pt idx="4">
                  <c:v>72.582999999999998</c:v>
                </c:pt>
                <c:pt idx="5">
                  <c:v>73.105000000000004</c:v>
                </c:pt>
                <c:pt idx="6">
                  <c:v>73.813999999999993</c:v>
                </c:pt>
                <c:pt idx="7">
                  <c:v>74.757999999999996</c:v>
                </c:pt>
                <c:pt idx="8">
                  <c:v>75.927999999999997</c:v>
                </c:pt>
                <c:pt idx="9">
                  <c:v>76.578000000000003</c:v>
                </c:pt>
                <c:pt idx="10">
                  <c:v>76.944000000000003</c:v>
                </c:pt>
                <c:pt idx="11">
                  <c:v>77.423000000000002</c:v>
                </c:pt>
                <c:pt idx="12">
                  <c:v>78.122</c:v>
                </c:pt>
                <c:pt idx="13">
                  <c:v>78.908000000000001</c:v>
                </c:pt>
                <c:pt idx="14">
                  <c:v>79.748000000000005</c:v>
                </c:pt>
                <c:pt idx="15">
                  <c:v>79.05</c:v>
                </c:pt>
                <c:pt idx="16">
                  <c:v>80.313000000000002</c:v>
                </c:pt>
                <c:pt idx="17">
                  <c:v>80.608000000000004</c:v>
                </c:pt>
                <c:pt idx="18">
                  <c:v>80.504999999999995</c:v>
                </c:pt>
                <c:pt idx="19">
                  <c:v>81</c:v>
                </c:pt>
                <c:pt idx="20">
                  <c:v>81.340999999999994</c:v>
                </c:pt>
                <c:pt idx="21">
                  <c:v>82.144000000000005</c:v>
                </c:pt>
                <c:pt idx="22">
                  <c:v>82.244</c:v>
                </c:pt>
                <c:pt idx="23">
                  <c:v>82.43</c:v>
                </c:pt>
                <c:pt idx="24">
                  <c:v>82.442999999999998</c:v>
                </c:pt>
                <c:pt idx="25">
                  <c:v>82.54</c:v>
                </c:pt>
                <c:pt idx="26">
                  <c:v>82.694000000000003</c:v>
                </c:pt>
                <c:pt idx="27">
                  <c:v>82.548000000000002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88-44F1-8BC4-171F808D5395}"/>
            </c:ext>
          </c:extLst>
        </c:ser>
        <c:ser>
          <c:idx val="2"/>
          <c:order val="2"/>
          <c:tx>
            <c:v>New Zealand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'Labour force participation rate'!$F$6:$AG$6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'Labour force participation rate'!$F$57:$AG$57</c:f>
              <c:numCache>
                <c:formatCode>#,##0.0_ ;\-#,##0.0\ </c:formatCode>
                <c:ptCount val="28"/>
                <c:pt idx="0">
                  <c:v>68.971999999999994</c:v>
                </c:pt>
                <c:pt idx="1">
                  <c:v>69.900000000000006</c:v>
                </c:pt>
                <c:pt idx="2">
                  <c:v>70.073999999999998</c:v>
                </c:pt>
                <c:pt idx="3">
                  <c:v>69.813999999999993</c:v>
                </c:pt>
                <c:pt idx="4">
                  <c:v>70.805999999999997</c:v>
                </c:pt>
                <c:pt idx="5">
                  <c:v>71.564999999999998</c:v>
                </c:pt>
                <c:pt idx="6">
                  <c:v>72.945999999999998</c:v>
                </c:pt>
                <c:pt idx="7">
                  <c:v>72.289000000000001</c:v>
                </c:pt>
                <c:pt idx="8">
                  <c:v>72.204999999999998</c:v>
                </c:pt>
                <c:pt idx="9">
                  <c:v>73.206999999999994</c:v>
                </c:pt>
                <c:pt idx="10">
                  <c:v>73.433999999999997</c:v>
                </c:pt>
                <c:pt idx="11">
                  <c:v>74.180000000000007</c:v>
                </c:pt>
                <c:pt idx="12">
                  <c:v>74.653999999999996</c:v>
                </c:pt>
                <c:pt idx="13">
                  <c:v>74.543999999999997</c:v>
                </c:pt>
                <c:pt idx="14">
                  <c:v>74.83</c:v>
                </c:pt>
                <c:pt idx="15">
                  <c:v>75.947000000000003</c:v>
                </c:pt>
                <c:pt idx="16">
                  <c:v>76.225999999999999</c:v>
                </c:pt>
                <c:pt idx="17">
                  <c:v>76.498000000000005</c:v>
                </c:pt>
                <c:pt idx="18">
                  <c:v>77.272999999999996</c:v>
                </c:pt>
                <c:pt idx="19">
                  <c:v>77.462000000000003</c:v>
                </c:pt>
                <c:pt idx="20">
                  <c:v>76.798000000000002</c:v>
                </c:pt>
                <c:pt idx="21">
                  <c:v>77.786000000000001</c:v>
                </c:pt>
                <c:pt idx="22">
                  <c:v>77.733999999999995</c:v>
                </c:pt>
                <c:pt idx="23">
                  <c:v>78.525000000000006</c:v>
                </c:pt>
                <c:pt idx="24">
                  <c:v>79.290000000000006</c:v>
                </c:pt>
                <c:pt idx="25">
                  <c:v>79.135999999999996</c:v>
                </c:pt>
                <c:pt idx="26">
                  <c:v>80.47</c:v>
                </c:pt>
                <c:pt idx="27">
                  <c:v>81.617000000000004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88-44F1-8BC4-171F808D5395}"/>
            </c:ext>
          </c:extLst>
        </c:ser>
        <c:ser>
          <c:idx val="3"/>
          <c:order val="3"/>
          <c:tx>
            <c:v>UK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'Labour force participation rate'!$F$6:$AG$6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'Labour force participation rate'!$F$77:$AG$77</c:f>
              <c:numCache>
                <c:formatCode>#,##0.0_ ;\-#,##0.0\ </c:formatCode>
                <c:ptCount val="28"/>
                <c:pt idx="0">
                  <c:v>72.954999999999998</c:v>
                </c:pt>
                <c:pt idx="1">
                  <c:v>72.867999999999995</c:v>
                </c:pt>
                <c:pt idx="2">
                  <c:v>73.486999999999995</c:v>
                </c:pt>
                <c:pt idx="3">
                  <c:v>73.837000000000003</c:v>
                </c:pt>
                <c:pt idx="4">
                  <c:v>74.051000000000002</c:v>
                </c:pt>
                <c:pt idx="5">
                  <c:v>74.003</c:v>
                </c:pt>
                <c:pt idx="6">
                  <c:v>74.504000000000005</c:v>
                </c:pt>
                <c:pt idx="7">
                  <c:v>75.088999999999999</c:v>
                </c:pt>
                <c:pt idx="8">
                  <c:v>75.066000000000003</c:v>
                </c:pt>
                <c:pt idx="9">
                  <c:v>75.98</c:v>
                </c:pt>
                <c:pt idx="10">
                  <c:v>76.131</c:v>
                </c:pt>
                <c:pt idx="11">
                  <c:v>76.296999999999997</c:v>
                </c:pt>
                <c:pt idx="12">
                  <c:v>76.683000000000007</c:v>
                </c:pt>
                <c:pt idx="13">
                  <c:v>76.492999999999995</c:v>
                </c:pt>
                <c:pt idx="14">
                  <c:v>76.801000000000002</c:v>
                </c:pt>
                <c:pt idx="15">
                  <c:v>77.167000000000002</c:v>
                </c:pt>
                <c:pt idx="16">
                  <c:v>77.832999999999998</c:v>
                </c:pt>
                <c:pt idx="17">
                  <c:v>77.536000000000001</c:v>
                </c:pt>
                <c:pt idx="18">
                  <c:v>78.218999999999994</c:v>
                </c:pt>
                <c:pt idx="19">
                  <c:v>78.456000000000003</c:v>
                </c:pt>
                <c:pt idx="20">
                  <c:v>78.602999999999994</c:v>
                </c:pt>
                <c:pt idx="21">
                  <c:v>78.971000000000004</c:v>
                </c:pt>
                <c:pt idx="22">
                  <c:v>78.983000000000004</c:v>
                </c:pt>
                <c:pt idx="23">
                  <c:v>79.617999999999995</c:v>
                </c:pt>
                <c:pt idx="24">
                  <c:v>79.998999999999995</c:v>
                </c:pt>
                <c:pt idx="25">
                  <c:v>79.983999999999995</c:v>
                </c:pt>
                <c:pt idx="26">
                  <c:v>80.048000000000002</c:v>
                </c:pt>
                <c:pt idx="27">
                  <c:v>81.010000000000005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88-44F1-8BC4-171F808D5395}"/>
            </c:ext>
          </c:extLst>
        </c:ser>
        <c:ser>
          <c:idx val="4"/>
          <c:order val="4"/>
          <c:tx>
            <c:v>US</c:v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prstDash val="sysDot"/>
              </a:ln>
              <a:effectLst/>
            </c:spPr>
          </c:marker>
          <c:cat>
            <c:strRef>
              <c:f>'Labour force participation rate'!$F$6:$AG$6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'Labour force participation rate'!$F$79:$AG$79</c:f>
              <c:numCache>
                <c:formatCode>#,##0.0_ ;\-#,##0.0\ </c:formatCode>
                <c:ptCount val="28"/>
                <c:pt idx="0">
                  <c:v>73.971000000000004</c:v>
                </c:pt>
                <c:pt idx="1">
                  <c:v>74.067999999999998</c:v>
                </c:pt>
                <c:pt idx="2">
                  <c:v>74.605999999999995</c:v>
                </c:pt>
                <c:pt idx="3">
                  <c:v>74.594999999999999</c:v>
                </c:pt>
                <c:pt idx="4">
                  <c:v>75.287000000000006</c:v>
                </c:pt>
                <c:pt idx="5">
                  <c:v>75.629000000000005</c:v>
                </c:pt>
                <c:pt idx="6">
                  <c:v>76.123000000000005</c:v>
                </c:pt>
                <c:pt idx="7">
                  <c:v>76.668999999999997</c:v>
                </c:pt>
                <c:pt idx="8">
                  <c:v>76.540999999999997</c:v>
                </c:pt>
                <c:pt idx="9">
                  <c:v>76.78</c:v>
                </c:pt>
                <c:pt idx="10">
                  <c:v>76.724000000000004</c:v>
                </c:pt>
                <c:pt idx="11">
                  <c:v>76.388000000000005</c:v>
                </c:pt>
                <c:pt idx="12">
                  <c:v>75.884</c:v>
                </c:pt>
                <c:pt idx="13">
                  <c:v>75.646000000000001</c:v>
                </c:pt>
                <c:pt idx="14">
                  <c:v>75.275999999999996</c:v>
                </c:pt>
                <c:pt idx="15">
                  <c:v>75.254000000000005</c:v>
                </c:pt>
                <c:pt idx="16">
                  <c:v>75.463999999999999</c:v>
                </c:pt>
                <c:pt idx="17">
                  <c:v>75.367000000000004</c:v>
                </c:pt>
                <c:pt idx="18">
                  <c:v>75.808999999999997</c:v>
                </c:pt>
                <c:pt idx="19">
                  <c:v>75.647999999999996</c:v>
                </c:pt>
                <c:pt idx="20">
                  <c:v>75.213999999999999</c:v>
                </c:pt>
                <c:pt idx="21">
                  <c:v>74.653999999999996</c:v>
                </c:pt>
                <c:pt idx="22">
                  <c:v>74.5</c:v>
                </c:pt>
                <c:pt idx="23">
                  <c:v>73.873000000000005</c:v>
                </c:pt>
                <c:pt idx="24">
                  <c:v>73.929000000000002</c:v>
                </c:pt>
                <c:pt idx="25">
                  <c:v>73.683999999999997</c:v>
                </c:pt>
                <c:pt idx="26">
                  <c:v>74.313000000000002</c:v>
                </c:pt>
                <c:pt idx="27">
                  <c:v>74.981999999999999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88-44F1-8BC4-171F808D5395}"/>
            </c:ext>
          </c:extLst>
        </c:ser>
        <c:ser>
          <c:idx val="5"/>
          <c:order val="5"/>
          <c:tx>
            <c:v>OECD - Average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'Labour force participation rate'!$F$6:$AG$6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'Labour force participation rate'!$F$81:$AG$81</c:f>
              <c:numCache>
                <c:formatCode>#,##0.0_ ;\-#,##0.0\ </c:formatCode>
                <c:ptCount val="28"/>
                <c:pt idx="0">
                  <c:v>65.599999999999994</c:v>
                </c:pt>
                <c:pt idx="1">
                  <c:v>64.7</c:v>
                </c:pt>
                <c:pt idx="2">
                  <c:v>65.8</c:v>
                </c:pt>
                <c:pt idx="3">
                  <c:v>65.7</c:v>
                </c:pt>
                <c:pt idx="4">
                  <c:v>66.400000000000006</c:v>
                </c:pt>
                <c:pt idx="5">
                  <c:v>66.8</c:v>
                </c:pt>
                <c:pt idx="6">
                  <c:v>67</c:v>
                </c:pt>
                <c:pt idx="7">
                  <c:v>67.5</c:v>
                </c:pt>
                <c:pt idx="8">
                  <c:v>67.5</c:v>
                </c:pt>
                <c:pt idx="9">
                  <c:v>67.8</c:v>
                </c:pt>
                <c:pt idx="10">
                  <c:v>68</c:v>
                </c:pt>
                <c:pt idx="11">
                  <c:v>68</c:v>
                </c:pt>
                <c:pt idx="12">
                  <c:v>68.400000000000006</c:v>
                </c:pt>
                <c:pt idx="13">
                  <c:v>68.5</c:v>
                </c:pt>
                <c:pt idx="14">
                  <c:v>69.099999999999994</c:v>
                </c:pt>
                <c:pt idx="15">
                  <c:v>69.3</c:v>
                </c:pt>
                <c:pt idx="16">
                  <c:v>69.8</c:v>
                </c:pt>
                <c:pt idx="17">
                  <c:v>70.099999999999994</c:v>
                </c:pt>
                <c:pt idx="18">
                  <c:v>70.599999999999994</c:v>
                </c:pt>
                <c:pt idx="19">
                  <c:v>70.900000000000006</c:v>
                </c:pt>
                <c:pt idx="20">
                  <c:v>71.099999999999994</c:v>
                </c:pt>
                <c:pt idx="21">
                  <c:v>71.2</c:v>
                </c:pt>
                <c:pt idx="22">
                  <c:v>71.7</c:v>
                </c:pt>
                <c:pt idx="23">
                  <c:v>71.900000000000006</c:v>
                </c:pt>
                <c:pt idx="24">
                  <c:v>71.900000000000006</c:v>
                </c:pt>
                <c:pt idx="25">
                  <c:v>72.099999999999994</c:v>
                </c:pt>
                <c:pt idx="26">
                  <c:v>72.599999999999994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88-44F1-8BC4-171F808D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126128"/>
        <c:axId val="221126456"/>
      </c:lineChart>
      <c:catAx>
        <c:axId val="22112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2645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2112645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26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41856055618466"/>
          <c:y val="0.590122160655844"/>
          <c:w val="0.24623249852965709"/>
          <c:h val="0.30699821781536568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26101163265065E-2"/>
          <c:y val="0.11390284757118928"/>
          <c:w val="0.89164473783959419"/>
          <c:h val="0.776365940527457"/>
        </c:manualLayout>
      </c:layout>
      <c:lineChart>
        <c:grouping val="standard"/>
        <c:varyColors val="0"/>
        <c:ser>
          <c:idx val="0"/>
          <c:order val="0"/>
          <c:tx>
            <c:strRef>
              <c:f>'all series combined'!$B$3</c:f>
              <c:strCache>
                <c:ptCount val="1"/>
                <c:pt idx="0">
                  <c:v>Labour force participation rate (Men)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'all series combined'!$A$4:$A$32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'all series combined'!$B$4:$B$32</c:f>
              <c:numCache>
                <c:formatCode>#,##0.0_ ;\-#,##0.0\ </c:formatCode>
                <c:ptCount val="29"/>
                <c:pt idx="0">
                  <c:v>93.275999999999996</c:v>
                </c:pt>
                <c:pt idx="1">
                  <c:v>93.076999999999998</c:v>
                </c:pt>
                <c:pt idx="2">
                  <c:v>92.438000000000002</c:v>
                </c:pt>
                <c:pt idx="3">
                  <c:v>92.242000000000004</c:v>
                </c:pt>
                <c:pt idx="4">
                  <c:v>91.597999999999999</c:v>
                </c:pt>
                <c:pt idx="5">
                  <c:v>91.722999999999999</c:v>
                </c:pt>
                <c:pt idx="6">
                  <c:v>91.575000000000003</c:v>
                </c:pt>
                <c:pt idx="7">
                  <c:v>91.063999999999993</c:v>
                </c:pt>
                <c:pt idx="8">
                  <c:v>90.807000000000002</c:v>
                </c:pt>
                <c:pt idx="9">
                  <c:v>90.429000000000002</c:v>
                </c:pt>
                <c:pt idx="10">
                  <c:v>90.224000000000004</c:v>
                </c:pt>
                <c:pt idx="11">
                  <c:v>90.137</c:v>
                </c:pt>
                <c:pt idx="12">
                  <c:v>90.179000000000002</c:v>
                </c:pt>
                <c:pt idx="13">
                  <c:v>89.844999999999999</c:v>
                </c:pt>
                <c:pt idx="14">
                  <c:v>89.873000000000005</c:v>
                </c:pt>
                <c:pt idx="15">
                  <c:v>90.311000000000007</c:v>
                </c:pt>
                <c:pt idx="16">
                  <c:v>90.33</c:v>
                </c:pt>
                <c:pt idx="17">
                  <c:v>90.784000000000006</c:v>
                </c:pt>
                <c:pt idx="18">
                  <c:v>90.933999999999997</c:v>
                </c:pt>
                <c:pt idx="19">
                  <c:v>90.355000000000004</c:v>
                </c:pt>
                <c:pt idx="20">
                  <c:v>90.563999999999993</c:v>
                </c:pt>
                <c:pt idx="21">
                  <c:v>90.599000000000004</c:v>
                </c:pt>
                <c:pt idx="22">
                  <c:v>90.137</c:v>
                </c:pt>
                <c:pt idx="23">
                  <c:v>90.138000000000005</c:v>
                </c:pt>
                <c:pt idx="24">
                  <c:v>89.863</c:v>
                </c:pt>
                <c:pt idx="25">
                  <c:v>90.296999999999997</c:v>
                </c:pt>
                <c:pt idx="26">
                  <c:v>90.155000000000001</c:v>
                </c:pt>
                <c:pt idx="27">
                  <c:v>90.316000000000003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AB-43FA-BECB-CCCD8EF6430E}"/>
            </c:ext>
          </c:extLst>
        </c:ser>
        <c:ser>
          <c:idx val="1"/>
          <c:order val="1"/>
          <c:tx>
            <c:strRef>
              <c:f>'all series combined'!$C$3</c:f>
              <c:strCache>
                <c:ptCount val="1"/>
                <c:pt idx="0">
                  <c:v>Labour force participation rate (Women)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'all series combined'!$A$4:$A$32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'all series combined'!$C$4:$C$32</c:f>
              <c:numCache>
                <c:formatCode>#,##0.0_ ;\-#,##0.0\ </c:formatCode>
                <c:ptCount val="29"/>
                <c:pt idx="0">
                  <c:v>66.787000000000006</c:v>
                </c:pt>
                <c:pt idx="1">
                  <c:v>67.058999999999997</c:v>
                </c:pt>
                <c:pt idx="2">
                  <c:v>67.284999999999997</c:v>
                </c:pt>
                <c:pt idx="3">
                  <c:v>67.135999999999996</c:v>
                </c:pt>
                <c:pt idx="4">
                  <c:v>67.742000000000004</c:v>
                </c:pt>
                <c:pt idx="5">
                  <c:v>69.013999999999996</c:v>
                </c:pt>
                <c:pt idx="6">
                  <c:v>69.031999999999996</c:v>
                </c:pt>
                <c:pt idx="7">
                  <c:v>69.317999999999998</c:v>
                </c:pt>
                <c:pt idx="8">
                  <c:v>69.317999999999998</c:v>
                </c:pt>
                <c:pt idx="9">
                  <c:v>69.381</c:v>
                </c:pt>
                <c:pt idx="10">
                  <c:v>70.462000000000003</c:v>
                </c:pt>
                <c:pt idx="11">
                  <c:v>71.119</c:v>
                </c:pt>
                <c:pt idx="12">
                  <c:v>71.563000000000002</c:v>
                </c:pt>
                <c:pt idx="13">
                  <c:v>72.491</c:v>
                </c:pt>
                <c:pt idx="14">
                  <c:v>71.858999999999995</c:v>
                </c:pt>
                <c:pt idx="15">
                  <c:v>73.677000000000007</c:v>
                </c:pt>
                <c:pt idx="16">
                  <c:v>74.213999999999999</c:v>
                </c:pt>
                <c:pt idx="17">
                  <c:v>74.787000000000006</c:v>
                </c:pt>
                <c:pt idx="18">
                  <c:v>75.38</c:v>
                </c:pt>
                <c:pt idx="19">
                  <c:v>75.548000000000002</c:v>
                </c:pt>
                <c:pt idx="20">
                  <c:v>75.147000000000006</c:v>
                </c:pt>
                <c:pt idx="21">
                  <c:v>75.637</c:v>
                </c:pt>
                <c:pt idx="22">
                  <c:v>75.566999999999993</c:v>
                </c:pt>
                <c:pt idx="23">
                  <c:v>75.802999999999997</c:v>
                </c:pt>
                <c:pt idx="24">
                  <c:v>75.87</c:v>
                </c:pt>
                <c:pt idx="25">
                  <c:v>76.576999999999998</c:v>
                </c:pt>
                <c:pt idx="26">
                  <c:v>76.875</c:v>
                </c:pt>
                <c:pt idx="27">
                  <c:v>77.688000000000002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AB-43FA-BECB-CCCD8EF64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051048"/>
        <c:axId val="342051376"/>
      </c:lineChart>
      <c:catAx>
        <c:axId val="34205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51376"/>
        <c:crosses val="autoZero"/>
        <c:auto val="1"/>
        <c:lblAlgn val="ctr"/>
        <c:lblOffset val="100"/>
        <c:tickLblSkip val="2"/>
        <c:noMultiLvlLbl val="0"/>
      </c:catAx>
      <c:valAx>
        <c:axId val="34205137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51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009848481910514E-2"/>
          <c:y val="0.33127979677774533"/>
          <c:w val="0.46849549847396038"/>
          <c:h val="0.18162980042875607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FFD17-DCAD-421A-AD4A-8FC1E262458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F193C2E-4C13-4BB5-9C8B-5C1406C77F91}">
      <dgm:prSet phldrT="[Text]"/>
      <dgm:spPr/>
      <dgm:t>
        <a:bodyPr/>
        <a:lstStyle/>
        <a:p>
          <a:r>
            <a:rPr lang="en-AU" dirty="0"/>
            <a:t>(1) Effect of tax-transfer reforms</a:t>
          </a:r>
        </a:p>
      </dgm:t>
    </dgm:pt>
    <dgm:pt modelId="{5639E977-5FF2-4753-A31C-B57CA5E67804}" type="parTrans" cxnId="{18220B26-16C9-45EC-BD51-0B3A56E68B13}">
      <dgm:prSet/>
      <dgm:spPr/>
      <dgm:t>
        <a:bodyPr/>
        <a:lstStyle/>
        <a:p>
          <a:endParaRPr lang="en-AU"/>
        </a:p>
      </dgm:t>
    </dgm:pt>
    <dgm:pt modelId="{F1B494CC-F29B-461A-9AC9-14100BE7E4A5}" type="sibTrans" cxnId="{18220B26-16C9-45EC-BD51-0B3A56E68B13}">
      <dgm:prSet/>
      <dgm:spPr/>
      <dgm:t>
        <a:bodyPr/>
        <a:lstStyle/>
        <a:p>
          <a:endParaRPr lang="en-AU"/>
        </a:p>
      </dgm:t>
    </dgm:pt>
    <dgm:pt modelId="{7CD421A3-FF96-4F50-B55D-947B54DA01E9}">
      <dgm:prSet phldrT="[Text]" custT="1"/>
      <dgm:spPr/>
      <dgm:t>
        <a:bodyPr/>
        <a:lstStyle/>
        <a:p>
          <a:r>
            <a:rPr lang="en-AU" sz="1400" dirty="0"/>
            <a:t>Base = 1994 population</a:t>
          </a:r>
        </a:p>
      </dgm:t>
    </dgm:pt>
    <dgm:pt modelId="{DBE424C8-9209-43D8-B9FE-DE9E120DD550}" type="parTrans" cxnId="{9A9DF394-75CF-4530-9B65-25FB09D293A3}">
      <dgm:prSet/>
      <dgm:spPr/>
      <dgm:t>
        <a:bodyPr/>
        <a:lstStyle/>
        <a:p>
          <a:endParaRPr lang="en-AU"/>
        </a:p>
      </dgm:t>
    </dgm:pt>
    <dgm:pt modelId="{5987BCBD-0C63-4238-A26B-50B37BED4DEC}" type="sibTrans" cxnId="{9A9DF394-75CF-4530-9B65-25FB09D293A3}">
      <dgm:prSet/>
      <dgm:spPr/>
      <dgm:t>
        <a:bodyPr/>
        <a:lstStyle/>
        <a:p>
          <a:endParaRPr lang="en-AU"/>
        </a:p>
      </dgm:t>
    </dgm:pt>
    <dgm:pt modelId="{3D9BF948-377C-408C-BB0E-24A88E197813}">
      <dgm:prSet phldrT="[Text]" custT="1"/>
      <dgm:spPr/>
      <dgm:t>
        <a:bodyPr/>
        <a:lstStyle/>
        <a:p>
          <a:r>
            <a:rPr lang="en-AU" sz="1400" dirty="0"/>
            <a:t>Change from tax-transfer system of 1994 to that of 2016</a:t>
          </a:r>
        </a:p>
      </dgm:t>
    </dgm:pt>
    <dgm:pt modelId="{2CEB300E-1185-4AE0-B21D-74D9FA11BA66}" type="parTrans" cxnId="{87F8E865-CDF0-44CE-A168-E2818FB679EF}">
      <dgm:prSet/>
      <dgm:spPr/>
      <dgm:t>
        <a:bodyPr/>
        <a:lstStyle/>
        <a:p>
          <a:endParaRPr lang="en-AU"/>
        </a:p>
      </dgm:t>
    </dgm:pt>
    <dgm:pt modelId="{07D17672-D361-4F26-ABC8-F0575FCECE35}" type="sibTrans" cxnId="{87F8E865-CDF0-44CE-A168-E2818FB679EF}">
      <dgm:prSet/>
      <dgm:spPr/>
      <dgm:t>
        <a:bodyPr/>
        <a:lstStyle/>
        <a:p>
          <a:endParaRPr lang="en-AU"/>
        </a:p>
      </dgm:t>
    </dgm:pt>
    <dgm:pt modelId="{362CAB51-375B-4DED-9464-83B593774C4D}">
      <dgm:prSet phldrT="[Text]"/>
      <dgm:spPr/>
      <dgm:t>
        <a:bodyPr/>
        <a:lstStyle/>
        <a:p>
          <a:r>
            <a:rPr lang="en-AU" dirty="0"/>
            <a:t>(2) Effect of changes in preference parameters</a:t>
          </a:r>
        </a:p>
      </dgm:t>
    </dgm:pt>
    <dgm:pt modelId="{6A246C97-C7BE-4F40-B132-05F43E7EB1DC}" type="parTrans" cxnId="{0B80DF63-C84F-4B2F-88EB-0DB7041851C6}">
      <dgm:prSet/>
      <dgm:spPr/>
      <dgm:t>
        <a:bodyPr/>
        <a:lstStyle/>
        <a:p>
          <a:endParaRPr lang="en-AU"/>
        </a:p>
      </dgm:t>
    </dgm:pt>
    <dgm:pt modelId="{ED4864C9-13F7-487D-B8CE-E6DFAA54A8FB}" type="sibTrans" cxnId="{0B80DF63-C84F-4B2F-88EB-0DB7041851C6}">
      <dgm:prSet/>
      <dgm:spPr/>
      <dgm:t>
        <a:bodyPr/>
        <a:lstStyle/>
        <a:p>
          <a:endParaRPr lang="en-AU"/>
        </a:p>
      </dgm:t>
    </dgm:pt>
    <dgm:pt modelId="{CB94DD35-AD10-4E65-9904-D83C12DA018D}">
      <dgm:prSet phldrT="[Text]" custT="1"/>
      <dgm:spPr/>
      <dgm:t>
        <a:bodyPr/>
        <a:lstStyle/>
        <a:p>
          <a:r>
            <a:rPr lang="en-AU" sz="1400" dirty="0"/>
            <a:t>Allow for labour supply to adjust</a:t>
          </a:r>
        </a:p>
      </dgm:t>
    </dgm:pt>
    <dgm:pt modelId="{E91BCCE5-078C-4E38-B9BA-BB5076E6A5BC}" type="parTrans" cxnId="{35A92928-F7DC-42D8-A53B-BB1DF1D5E207}">
      <dgm:prSet/>
      <dgm:spPr/>
      <dgm:t>
        <a:bodyPr/>
        <a:lstStyle/>
        <a:p>
          <a:endParaRPr lang="en-AU"/>
        </a:p>
      </dgm:t>
    </dgm:pt>
    <dgm:pt modelId="{0BFF8056-0235-4AA6-BC72-D2D3367C7A25}" type="sibTrans" cxnId="{35A92928-F7DC-42D8-A53B-BB1DF1D5E207}">
      <dgm:prSet/>
      <dgm:spPr/>
      <dgm:t>
        <a:bodyPr/>
        <a:lstStyle/>
        <a:p>
          <a:endParaRPr lang="en-AU"/>
        </a:p>
      </dgm:t>
    </dgm:pt>
    <dgm:pt modelId="{5A05004D-D9D3-4021-91DE-B7B0C2295747}">
      <dgm:prSet phldrT="[Text]" custT="1"/>
      <dgm:spPr/>
      <dgm:t>
        <a:bodyPr/>
        <a:lstStyle/>
        <a:p>
          <a:r>
            <a:rPr lang="en-AU" sz="1400" dirty="0"/>
            <a:t>Replace wages by 2016 predicted real wages</a:t>
          </a:r>
        </a:p>
      </dgm:t>
    </dgm:pt>
    <dgm:pt modelId="{B41F6C90-FD7D-48CA-AE3A-B0CD4DFEF029}" type="parTrans" cxnId="{9E92A6ED-7B8C-4DE3-A568-4543FF0E41BA}">
      <dgm:prSet/>
      <dgm:spPr/>
      <dgm:t>
        <a:bodyPr/>
        <a:lstStyle/>
        <a:p>
          <a:endParaRPr lang="en-AU"/>
        </a:p>
      </dgm:t>
    </dgm:pt>
    <dgm:pt modelId="{C517F8E6-46D7-4F64-81C2-CBD93653262F}" type="sibTrans" cxnId="{9E92A6ED-7B8C-4DE3-A568-4543FF0E41BA}">
      <dgm:prSet/>
      <dgm:spPr/>
      <dgm:t>
        <a:bodyPr/>
        <a:lstStyle/>
        <a:p>
          <a:endParaRPr lang="en-AU"/>
        </a:p>
      </dgm:t>
    </dgm:pt>
    <dgm:pt modelId="{F5B89601-4FFA-488D-B3CA-87500C377871}">
      <dgm:prSet phldrT="[Text]"/>
      <dgm:spPr/>
      <dgm:t>
        <a:bodyPr/>
        <a:lstStyle/>
        <a:p>
          <a:r>
            <a:rPr lang="en-AU" dirty="0"/>
            <a:t>(3) Effect of changes in real wages</a:t>
          </a:r>
        </a:p>
      </dgm:t>
    </dgm:pt>
    <dgm:pt modelId="{3927E411-853D-4BC7-A6A3-F1B6F26AAED4}" type="parTrans" cxnId="{F63A8094-9528-4BA5-82E3-41153861B2B1}">
      <dgm:prSet/>
      <dgm:spPr/>
      <dgm:t>
        <a:bodyPr/>
        <a:lstStyle/>
        <a:p>
          <a:endParaRPr lang="en-AU"/>
        </a:p>
      </dgm:t>
    </dgm:pt>
    <dgm:pt modelId="{FD67D50B-BEB4-4CB0-8D34-EE50E1F674F4}" type="sibTrans" cxnId="{F63A8094-9528-4BA5-82E3-41153861B2B1}">
      <dgm:prSet/>
      <dgm:spPr/>
      <dgm:t>
        <a:bodyPr/>
        <a:lstStyle/>
        <a:p>
          <a:endParaRPr lang="en-AU"/>
        </a:p>
      </dgm:t>
    </dgm:pt>
    <dgm:pt modelId="{BCCD3E01-BF8C-4591-A2B5-FC405F7B87BF}">
      <dgm:prSet phldrT="[Text]" custT="1"/>
      <dgm:spPr/>
      <dgm:t>
        <a:bodyPr/>
        <a:lstStyle/>
        <a:p>
          <a:endParaRPr lang="en-AU" sz="1400" dirty="0"/>
        </a:p>
      </dgm:t>
    </dgm:pt>
    <dgm:pt modelId="{59E61F59-FC66-46C0-9B79-422148899208}" type="parTrans" cxnId="{A5C91051-021E-40A1-892A-4CDAADAFFA8C}">
      <dgm:prSet/>
      <dgm:spPr/>
      <dgm:t>
        <a:bodyPr/>
        <a:lstStyle/>
        <a:p>
          <a:endParaRPr lang="en-US"/>
        </a:p>
      </dgm:t>
    </dgm:pt>
    <dgm:pt modelId="{86DDBCF0-10F5-4B8D-987E-9EE1126242F8}" type="sibTrans" cxnId="{A5C91051-021E-40A1-892A-4CDAADAFFA8C}">
      <dgm:prSet/>
      <dgm:spPr/>
      <dgm:t>
        <a:bodyPr/>
        <a:lstStyle/>
        <a:p>
          <a:endParaRPr lang="en-US"/>
        </a:p>
      </dgm:t>
    </dgm:pt>
    <dgm:pt modelId="{FD3BA1CA-5319-4E3C-A168-604678762C7A}">
      <dgm:prSet phldrT="[Text]" custT="1"/>
      <dgm:spPr/>
      <dgm:t>
        <a:bodyPr/>
        <a:lstStyle/>
        <a:p>
          <a:pPr>
            <a:buFontTx/>
            <a:buNone/>
          </a:pPr>
          <a:endParaRPr lang="en-AU" sz="1400" dirty="0"/>
        </a:p>
      </dgm:t>
    </dgm:pt>
    <dgm:pt modelId="{C5D4479F-0163-4B20-8CCF-27DA09714F04}" type="parTrans" cxnId="{2C4A1038-570F-4C84-927B-12FAB4A1785A}">
      <dgm:prSet/>
      <dgm:spPr/>
      <dgm:t>
        <a:bodyPr/>
        <a:lstStyle/>
        <a:p>
          <a:endParaRPr lang="en-US"/>
        </a:p>
      </dgm:t>
    </dgm:pt>
    <dgm:pt modelId="{8FF4340C-1116-48F2-87C9-1ECF643B424B}" type="sibTrans" cxnId="{2C4A1038-570F-4C84-927B-12FAB4A1785A}">
      <dgm:prSet/>
      <dgm:spPr/>
      <dgm:t>
        <a:bodyPr/>
        <a:lstStyle/>
        <a:p>
          <a:endParaRPr lang="en-US"/>
        </a:p>
      </dgm:t>
    </dgm:pt>
    <dgm:pt modelId="{0997A1F3-E47D-4225-A054-58CD66E373DB}">
      <dgm:prSet phldrT="[Text]" custT="1"/>
      <dgm:spPr/>
      <dgm:t>
        <a:bodyPr/>
        <a:lstStyle/>
        <a:p>
          <a:pPr>
            <a:buFontTx/>
            <a:buNone/>
          </a:pPr>
          <a:endParaRPr lang="en-AU" sz="1400" dirty="0"/>
        </a:p>
      </dgm:t>
    </dgm:pt>
    <dgm:pt modelId="{9E370A99-5DF3-4F62-98C5-8CFB870925EB}" type="parTrans" cxnId="{714EE65A-5BAD-451F-9437-2A2C6768736E}">
      <dgm:prSet/>
      <dgm:spPr/>
      <dgm:t>
        <a:bodyPr/>
        <a:lstStyle/>
        <a:p>
          <a:endParaRPr lang="en-US"/>
        </a:p>
      </dgm:t>
    </dgm:pt>
    <dgm:pt modelId="{77287FA5-5D43-4B11-9FE9-DD24194DA8FF}" type="sibTrans" cxnId="{714EE65A-5BAD-451F-9437-2A2C6768736E}">
      <dgm:prSet/>
      <dgm:spPr/>
      <dgm:t>
        <a:bodyPr/>
        <a:lstStyle/>
        <a:p>
          <a:endParaRPr lang="en-US"/>
        </a:p>
      </dgm:t>
    </dgm:pt>
    <dgm:pt modelId="{3849C855-7212-465F-9073-8DF5A8B47583}">
      <dgm:prSet phldrT="[Text]" custT="1"/>
      <dgm:spPr/>
      <dgm:t>
        <a:bodyPr/>
        <a:lstStyle/>
        <a:p>
          <a:r>
            <a:rPr lang="en-AU" sz="1400" dirty="0"/>
            <a:t>Allow for labour supply responses to tax-policy changes</a:t>
          </a:r>
        </a:p>
      </dgm:t>
    </dgm:pt>
    <dgm:pt modelId="{381D5970-E666-4D8A-B821-E5189FF4502C}" type="parTrans" cxnId="{87EB53C5-9C3A-4032-B55A-79534621AEFB}">
      <dgm:prSet/>
      <dgm:spPr/>
      <dgm:t>
        <a:bodyPr/>
        <a:lstStyle/>
        <a:p>
          <a:endParaRPr lang="en-AU"/>
        </a:p>
      </dgm:t>
    </dgm:pt>
    <dgm:pt modelId="{55EC17A4-78E6-4C93-92A7-EC9BAB880F57}" type="sibTrans" cxnId="{87EB53C5-9C3A-4032-B55A-79534621AEFB}">
      <dgm:prSet/>
      <dgm:spPr/>
      <dgm:t>
        <a:bodyPr/>
        <a:lstStyle/>
        <a:p>
          <a:endParaRPr lang="en-AU"/>
        </a:p>
      </dgm:t>
    </dgm:pt>
    <dgm:pt modelId="{A2AF69D0-1568-4EAA-A8E3-A16355C4F990}">
      <dgm:prSet phldrT="[Text]" custT="1"/>
      <dgm:spPr/>
      <dgm:t>
        <a:bodyPr/>
        <a:lstStyle/>
        <a:p>
          <a:r>
            <a:rPr lang="en-AU" sz="1400" dirty="0"/>
            <a:t>Change labour supply parameters to those of 2016</a:t>
          </a:r>
        </a:p>
      </dgm:t>
    </dgm:pt>
    <dgm:pt modelId="{A3F7CD1F-A6B0-4079-AFC8-4A234B573056}" type="parTrans" cxnId="{DCEDB4F5-2116-4D5F-A9D1-CF8A08C1D625}">
      <dgm:prSet/>
      <dgm:spPr/>
      <dgm:t>
        <a:bodyPr/>
        <a:lstStyle/>
        <a:p>
          <a:endParaRPr lang="en-AU"/>
        </a:p>
      </dgm:t>
    </dgm:pt>
    <dgm:pt modelId="{54C8E79A-6B5C-4549-876A-4AB1BF42EA4F}" type="sibTrans" cxnId="{DCEDB4F5-2116-4D5F-A9D1-CF8A08C1D625}">
      <dgm:prSet/>
      <dgm:spPr/>
      <dgm:t>
        <a:bodyPr/>
        <a:lstStyle/>
        <a:p>
          <a:endParaRPr lang="en-AU"/>
        </a:p>
      </dgm:t>
    </dgm:pt>
    <dgm:pt modelId="{DAC6856A-F846-4198-8F87-2350211B2E2B}">
      <dgm:prSet phldrT="[Text]"/>
      <dgm:spPr/>
      <dgm:t>
        <a:bodyPr/>
        <a:lstStyle/>
        <a:p>
          <a:r>
            <a:rPr lang="en-AU" dirty="0"/>
            <a:t>(4) Population composition changes</a:t>
          </a:r>
        </a:p>
      </dgm:t>
    </dgm:pt>
    <dgm:pt modelId="{D994D9A8-5325-4532-B0E5-166BD479FB70}" type="parTrans" cxnId="{083A8B40-5251-4420-ABA9-9F23C4BE2B45}">
      <dgm:prSet/>
      <dgm:spPr/>
      <dgm:t>
        <a:bodyPr/>
        <a:lstStyle/>
        <a:p>
          <a:endParaRPr lang="en-AU"/>
        </a:p>
      </dgm:t>
    </dgm:pt>
    <dgm:pt modelId="{4C949B2F-52F6-44E8-9FA8-98D39341A0BC}" type="sibTrans" cxnId="{083A8B40-5251-4420-ABA9-9F23C4BE2B45}">
      <dgm:prSet/>
      <dgm:spPr/>
      <dgm:t>
        <a:bodyPr/>
        <a:lstStyle/>
        <a:p>
          <a:endParaRPr lang="en-AU"/>
        </a:p>
      </dgm:t>
    </dgm:pt>
    <dgm:pt modelId="{4779C635-9C85-417F-8B68-7888295600CD}">
      <dgm:prSet phldrT="[Text]" custT="1"/>
      <dgm:spPr/>
      <dgm:t>
        <a:bodyPr/>
        <a:lstStyle/>
        <a:p>
          <a:r>
            <a:rPr lang="en-AU" sz="1400" dirty="0"/>
            <a:t>Change to 2016 population</a:t>
          </a:r>
        </a:p>
      </dgm:t>
    </dgm:pt>
    <dgm:pt modelId="{2F9DBA8D-E78A-4C08-A36E-B2C5505BC11A}" type="parTrans" cxnId="{BCB7EB42-A87C-4AB5-9625-F79B3ABC0F4A}">
      <dgm:prSet/>
      <dgm:spPr/>
      <dgm:t>
        <a:bodyPr/>
        <a:lstStyle/>
        <a:p>
          <a:endParaRPr lang="en-AU"/>
        </a:p>
      </dgm:t>
    </dgm:pt>
    <dgm:pt modelId="{573CFED6-860F-4DAB-A849-7FF0748CB301}" type="sibTrans" cxnId="{BCB7EB42-A87C-4AB5-9625-F79B3ABC0F4A}">
      <dgm:prSet/>
      <dgm:spPr/>
      <dgm:t>
        <a:bodyPr/>
        <a:lstStyle/>
        <a:p>
          <a:endParaRPr lang="en-AU"/>
        </a:p>
      </dgm:t>
    </dgm:pt>
    <dgm:pt modelId="{9541EC45-1421-476E-B19E-40333AB23670}">
      <dgm:prSet phldrT="[Text]" custT="1"/>
      <dgm:spPr/>
      <dgm:t>
        <a:bodyPr/>
        <a:lstStyle/>
        <a:p>
          <a:pPr>
            <a:buFontTx/>
            <a:buNone/>
          </a:pPr>
          <a:r>
            <a:rPr lang="en-AU" sz="1400" dirty="0"/>
            <a:t> =&gt; 2016 distribution</a:t>
          </a:r>
        </a:p>
      </dgm:t>
    </dgm:pt>
    <dgm:pt modelId="{3A47E500-FCCE-4BA8-B37A-5117DF8BA2BA}" type="parTrans" cxnId="{61557E4A-2BEC-4089-8434-0714822C003A}">
      <dgm:prSet/>
      <dgm:spPr/>
      <dgm:t>
        <a:bodyPr/>
        <a:lstStyle/>
        <a:p>
          <a:endParaRPr lang="en-AU"/>
        </a:p>
      </dgm:t>
    </dgm:pt>
    <dgm:pt modelId="{F8F198B2-D23C-4711-8B9E-465432682C98}" type="sibTrans" cxnId="{61557E4A-2BEC-4089-8434-0714822C003A}">
      <dgm:prSet/>
      <dgm:spPr/>
      <dgm:t>
        <a:bodyPr/>
        <a:lstStyle/>
        <a:p>
          <a:endParaRPr lang="en-AU"/>
        </a:p>
      </dgm:t>
    </dgm:pt>
    <dgm:pt modelId="{AAA31193-2C5F-491B-A42F-AC8A26DF9BC9}">
      <dgm:prSet phldrT="[Text]" phldr="1" custT="1"/>
      <dgm:spPr/>
      <dgm:t>
        <a:bodyPr/>
        <a:lstStyle/>
        <a:p>
          <a:endParaRPr lang="en-AU" sz="1400" dirty="0"/>
        </a:p>
      </dgm:t>
    </dgm:pt>
    <dgm:pt modelId="{AA4CCFD5-726D-4862-8B3F-D814D92CF6C7}" type="parTrans" cxnId="{27A2853C-24E6-431A-A48F-29675ABAA575}">
      <dgm:prSet/>
      <dgm:spPr/>
      <dgm:t>
        <a:bodyPr/>
        <a:lstStyle/>
        <a:p>
          <a:endParaRPr lang="en-AU"/>
        </a:p>
      </dgm:t>
    </dgm:pt>
    <dgm:pt modelId="{BD964814-05AA-4327-843A-FD5435EAFA65}" type="sibTrans" cxnId="{27A2853C-24E6-431A-A48F-29675ABAA575}">
      <dgm:prSet/>
      <dgm:spPr/>
      <dgm:t>
        <a:bodyPr/>
        <a:lstStyle/>
        <a:p>
          <a:endParaRPr lang="en-AU"/>
        </a:p>
      </dgm:t>
    </dgm:pt>
    <dgm:pt modelId="{50528525-2776-4ACC-86EA-AB57CCBA77BF}">
      <dgm:prSet phldrT="[Text]" phldr="1" custT="1"/>
      <dgm:spPr/>
      <dgm:t>
        <a:bodyPr/>
        <a:lstStyle/>
        <a:p>
          <a:pPr>
            <a:buFontTx/>
            <a:buNone/>
          </a:pPr>
          <a:endParaRPr lang="en-AU" sz="1400" dirty="0"/>
        </a:p>
      </dgm:t>
    </dgm:pt>
    <dgm:pt modelId="{CC78362E-6B89-41D9-8879-5CE855C4C736}" type="parTrans" cxnId="{CF2F4B61-11A5-4C7E-A20E-C743B05BAE54}">
      <dgm:prSet/>
      <dgm:spPr/>
      <dgm:t>
        <a:bodyPr/>
        <a:lstStyle/>
        <a:p>
          <a:endParaRPr lang="en-AU"/>
        </a:p>
      </dgm:t>
    </dgm:pt>
    <dgm:pt modelId="{3657BECD-FAEF-472A-955E-C3974891254A}" type="sibTrans" cxnId="{CF2F4B61-11A5-4C7E-A20E-C743B05BAE54}">
      <dgm:prSet/>
      <dgm:spPr/>
      <dgm:t>
        <a:bodyPr/>
        <a:lstStyle/>
        <a:p>
          <a:endParaRPr lang="en-AU"/>
        </a:p>
      </dgm:t>
    </dgm:pt>
    <dgm:pt modelId="{6E104A05-FADB-4D59-8DA1-77CAEE4BF106}">
      <dgm:prSet phldrT="[Text]" custT="1"/>
      <dgm:spPr/>
      <dgm:t>
        <a:bodyPr/>
        <a:lstStyle/>
        <a:p>
          <a:r>
            <a:rPr lang="en-AU" sz="1400" dirty="0"/>
            <a:t>Allow for labour supply to adjust</a:t>
          </a:r>
        </a:p>
      </dgm:t>
    </dgm:pt>
    <dgm:pt modelId="{03614812-27C0-4878-907B-544CFB6BB814}" type="parTrans" cxnId="{FF898B56-1360-4AD4-A751-9FFAC76E22DE}">
      <dgm:prSet/>
      <dgm:spPr/>
      <dgm:t>
        <a:bodyPr/>
        <a:lstStyle/>
        <a:p>
          <a:endParaRPr lang="en-AU"/>
        </a:p>
      </dgm:t>
    </dgm:pt>
    <dgm:pt modelId="{C1C18346-B471-4120-9D8E-39CDFFB5329E}" type="sibTrans" cxnId="{FF898B56-1360-4AD4-A751-9FFAC76E22DE}">
      <dgm:prSet/>
      <dgm:spPr/>
      <dgm:t>
        <a:bodyPr/>
        <a:lstStyle/>
        <a:p>
          <a:endParaRPr lang="en-AU"/>
        </a:p>
      </dgm:t>
    </dgm:pt>
    <dgm:pt modelId="{B1BDDF41-9AA1-4E2F-98A2-6784F36D91D2}" type="pres">
      <dgm:prSet presAssocID="{973FFD17-DCAD-421A-AD4A-8FC1E2624580}" presName="Name0" presStyleCnt="0">
        <dgm:presLayoutVars>
          <dgm:dir/>
          <dgm:animLvl val="lvl"/>
          <dgm:resizeHandles val="exact"/>
        </dgm:presLayoutVars>
      </dgm:prSet>
      <dgm:spPr/>
    </dgm:pt>
    <dgm:pt modelId="{1C06E4D7-746C-49A5-927E-857E23921104}" type="pres">
      <dgm:prSet presAssocID="{973FFD17-DCAD-421A-AD4A-8FC1E2624580}" presName="tSp" presStyleCnt="0"/>
      <dgm:spPr/>
    </dgm:pt>
    <dgm:pt modelId="{438DD057-55AB-463D-8EBF-5FCD76DD45E8}" type="pres">
      <dgm:prSet presAssocID="{973FFD17-DCAD-421A-AD4A-8FC1E2624580}" presName="bSp" presStyleCnt="0"/>
      <dgm:spPr/>
    </dgm:pt>
    <dgm:pt modelId="{067DA519-F9BE-4570-A4BC-B6445A3DCB4B}" type="pres">
      <dgm:prSet presAssocID="{973FFD17-DCAD-421A-AD4A-8FC1E2624580}" presName="process" presStyleCnt="0"/>
      <dgm:spPr/>
    </dgm:pt>
    <dgm:pt modelId="{080D2588-9240-422D-ACA9-44F69A6F6467}" type="pres">
      <dgm:prSet presAssocID="{8F193C2E-4C13-4BB5-9C8B-5C1406C77F91}" presName="composite1" presStyleCnt="0"/>
      <dgm:spPr/>
    </dgm:pt>
    <dgm:pt modelId="{D67B19F2-92B7-4E44-8A99-6D828E3D25E9}" type="pres">
      <dgm:prSet presAssocID="{8F193C2E-4C13-4BB5-9C8B-5C1406C77F91}" presName="dummyNode1" presStyleLbl="node1" presStyleIdx="0" presStyleCnt="4"/>
      <dgm:spPr/>
    </dgm:pt>
    <dgm:pt modelId="{1DAE7DB0-EFEB-4BEC-A268-207129645FF6}" type="pres">
      <dgm:prSet presAssocID="{8F193C2E-4C13-4BB5-9C8B-5C1406C77F91}" presName="childNode1" presStyleLbl="bgAcc1" presStyleIdx="0" presStyleCnt="4" custLinFactNeighborX="-321" custLinFactNeighborY="-6545">
        <dgm:presLayoutVars>
          <dgm:bulletEnabled val="1"/>
        </dgm:presLayoutVars>
      </dgm:prSet>
      <dgm:spPr/>
    </dgm:pt>
    <dgm:pt modelId="{6826AEDD-A740-48F6-BB86-782D00E15E93}" type="pres">
      <dgm:prSet presAssocID="{8F193C2E-4C13-4BB5-9C8B-5C1406C77F91}" presName="childNode1tx" presStyleLbl="bgAcc1" presStyleIdx="0" presStyleCnt="4">
        <dgm:presLayoutVars>
          <dgm:bulletEnabled val="1"/>
        </dgm:presLayoutVars>
      </dgm:prSet>
      <dgm:spPr/>
    </dgm:pt>
    <dgm:pt modelId="{448561AE-5EA5-45E9-A6AD-40A5D6E006CB}" type="pres">
      <dgm:prSet presAssocID="{8F193C2E-4C13-4BB5-9C8B-5C1406C77F91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F4CFC992-07F8-4FDF-AE49-44C71651F2F3}" type="pres">
      <dgm:prSet presAssocID="{8F193C2E-4C13-4BB5-9C8B-5C1406C77F91}" presName="connSite1" presStyleCnt="0"/>
      <dgm:spPr/>
    </dgm:pt>
    <dgm:pt modelId="{1B49B79B-8F2A-46E6-8429-FB35AEE2C98B}" type="pres">
      <dgm:prSet presAssocID="{F1B494CC-F29B-461A-9AC9-14100BE7E4A5}" presName="Name9" presStyleLbl="sibTrans2D1" presStyleIdx="0" presStyleCnt="3"/>
      <dgm:spPr/>
    </dgm:pt>
    <dgm:pt modelId="{E6C32455-69A3-4401-9548-DC63D7CDBC24}" type="pres">
      <dgm:prSet presAssocID="{362CAB51-375B-4DED-9464-83B593774C4D}" presName="composite2" presStyleCnt="0"/>
      <dgm:spPr/>
    </dgm:pt>
    <dgm:pt modelId="{F643C2B0-83A4-4134-83B0-0440688F5E77}" type="pres">
      <dgm:prSet presAssocID="{362CAB51-375B-4DED-9464-83B593774C4D}" presName="dummyNode2" presStyleLbl="node1" presStyleIdx="0" presStyleCnt="4"/>
      <dgm:spPr/>
    </dgm:pt>
    <dgm:pt modelId="{369E2898-A2C5-4F6A-BECA-2248993BE034}" type="pres">
      <dgm:prSet presAssocID="{362CAB51-375B-4DED-9464-83B593774C4D}" presName="childNode2" presStyleLbl="bgAcc1" presStyleIdx="1" presStyleCnt="4">
        <dgm:presLayoutVars>
          <dgm:bulletEnabled val="1"/>
        </dgm:presLayoutVars>
      </dgm:prSet>
      <dgm:spPr/>
    </dgm:pt>
    <dgm:pt modelId="{2F1D8169-E424-46DA-A350-B0C037D7048C}" type="pres">
      <dgm:prSet presAssocID="{362CAB51-375B-4DED-9464-83B593774C4D}" presName="childNode2tx" presStyleLbl="bgAcc1" presStyleIdx="1" presStyleCnt="4">
        <dgm:presLayoutVars>
          <dgm:bulletEnabled val="1"/>
        </dgm:presLayoutVars>
      </dgm:prSet>
      <dgm:spPr/>
    </dgm:pt>
    <dgm:pt modelId="{F406826B-5206-48AD-986E-19AF3B895705}" type="pres">
      <dgm:prSet presAssocID="{362CAB51-375B-4DED-9464-83B593774C4D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CE440EC8-6F50-43E8-A129-BD8911C370A7}" type="pres">
      <dgm:prSet presAssocID="{362CAB51-375B-4DED-9464-83B593774C4D}" presName="connSite2" presStyleCnt="0"/>
      <dgm:spPr/>
    </dgm:pt>
    <dgm:pt modelId="{DC0097FB-3549-434B-ACFE-E158BB3F7F41}" type="pres">
      <dgm:prSet presAssocID="{ED4864C9-13F7-487D-B8CE-E6DFAA54A8FB}" presName="Name18" presStyleLbl="sibTrans2D1" presStyleIdx="1" presStyleCnt="3"/>
      <dgm:spPr/>
    </dgm:pt>
    <dgm:pt modelId="{044506DE-6572-4095-A49F-31634F938E43}" type="pres">
      <dgm:prSet presAssocID="{F5B89601-4FFA-488D-B3CA-87500C377871}" presName="composite1" presStyleCnt="0"/>
      <dgm:spPr/>
    </dgm:pt>
    <dgm:pt modelId="{B42BC9CC-B252-4732-BB8E-55687E1183A6}" type="pres">
      <dgm:prSet presAssocID="{F5B89601-4FFA-488D-B3CA-87500C377871}" presName="dummyNode1" presStyleLbl="node1" presStyleIdx="1" presStyleCnt="4"/>
      <dgm:spPr/>
    </dgm:pt>
    <dgm:pt modelId="{93A7D698-4F3E-4875-9FF1-E1C6CCF18A66}" type="pres">
      <dgm:prSet presAssocID="{F5B89601-4FFA-488D-B3CA-87500C377871}" presName="childNode1" presStyleLbl="bgAcc1" presStyleIdx="2" presStyleCnt="4">
        <dgm:presLayoutVars>
          <dgm:bulletEnabled val="1"/>
        </dgm:presLayoutVars>
      </dgm:prSet>
      <dgm:spPr/>
    </dgm:pt>
    <dgm:pt modelId="{8C2EE5F6-FC23-4182-9401-2B35C1B600E5}" type="pres">
      <dgm:prSet presAssocID="{F5B89601-4FFA-488D-B3CA-87500C377871}" presName="childNode1tx" presStyleLbl="bgAcc1" presStyleIdx="2" presStyleCnt="4">
        <dgm:presLayoutVars>
          <dgm:bulletEnabled val="1"/>
        </dgm:presLayoutVars>
      </dgm:prSet>
      <dgm:spPr/>
    </dgm:pt>
    <dgm:pt modelId="{FF41D722-AF45-4380-8F98-1AF1D97A87A3}" type="pres">
      <dgm:prSet presAssocID="{F5B89601-4FFA-488D-B3CA-87500C377871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0B1D1D4C-3797-4D97-99EC-7DD225D8B8C3}" type="pres">
      <dgm:prSet presAssocID="{F5B89601-4FFA-488D-B3CA-87500C377871}" presName="connSite1" presStyleCnt="0"/>
      <dgm:spPr/>
    </dgm:pt>
    <dgm:pt modelId="{8D9F2E7F-7E36-45E8-BDC6-9606457F63A4}" type="pres">
      <dgm:prSet presAssocID="{FD67D50B-BEB4-4CB0-8D34-EE50E1F674F4}" presName="Name9" presStyleLbl="sibTrans2D1" presStyleIdx="2" presStyleCnt="3"/>
      <dgm:spPr/>
    </dgm:pt>
    <dgm:pt modelId="{35CFC3D0-02D5-49E9-8B1E-90DDC2A2EA0F}" type="pres">
      <dgm:prSet presAssocID="{DAC6856A-F846-4198-8F87-2350211B2E2B}" presName="composite2" presStyleCnt="0"/>
      <dgm:spPr/>
    </dgm:pt>
    <dgm:pt modelId="{79A11E6E-CAEA-4FEB-B87E-8B7743EC76CD}" type="pres">
      <dgm:prSet presAssocID="{DAC6856A-F846-4198-8F87-2350211B2E2B}" presName="dummyNode2" presStyleLbl="node1" presStyleIdx="2" presStyleCnt="4"/>
      <dgm:spPr/>
    </dgm:pt>
    <dgm:pt modelId="{009B659A-B566-4380-9066-36FD262ABB90}" type="pres">
      <dgm:prSet presAssocID="{DAC6856A-F846-4198-8F87-2350211B2E2B}" presName="childNode2" presStyleLbl="bgAcc1" presStyleIdx="3" presStyleCnt="4">
        <dgm:presLayoutVars>
          <dgm:bulletEnabled val="1"/>
        </dgm:presLayoutVars>
      </dgm:prSet>
      <dgm:spPr/>
    </dgm:pt>
    <dgm:pt modelId="{7D50B4F6-C70C-4B5F-B8F5-7A26B9869591}" type="pres">
      <dgm:prSet presAssocID="{DAC6856A-F846-4198-8F87-2350211B2E2B}" presName="childNode2tx" presStyleLbl="bgAcc1" presStyleIdx="3" presStyleCnt="4">
        <dgm:presLayoutVars>
          <dgm:bulletEnabled val="1"/>
        </dgm:presLayoutVars>
      </dgm:prSet>
      <dgm:spPr/>
    </dgm:pt>
    <dgm:pt modelId="{B599787C-D960-4E65-A8AA-B5CD2B75F14A}" type="pres">
      <dgm:prSet presAssocID="{DAC6856A-F846-4198-8F87-2350211B2E2B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60D6F210-286B-4576-8D79-E3A5DAC95EFC}" type="pres">
      <dgm:prSet presAssocID="{DAC6856A-F846-4198-8F87-2350211B2E2B}" presName="connSite2" presStyleCnt="0"/>
      <dgm:spPr/>
    </dgm:pt>
  </dgm:ptLst>
  <dgm:cxnLst>
    <dgm:cxn modelId="{2FD5A10A-8D0E-44DE-9FA5-C84615E13699}" type="presOf" srcId="{9541EC45-1421-476E-B19E-40333AB23670}" destId="{7D50B4F6-C70C-4B5F-B8F5-7A26B9869591}" srcOrd="1" destOrd="2" presId="urn:microsoft.com/office/officeart/2005/8/layout/hProcess4"/>
    <dgm:cxn modelId="{F518C40D-421D-49C4-9A02-2AC52073AE48}" type="presOf" srcId="{50528525-2776-4ACC-86EA-AB57CCBA77BF}" destId="{7D50B4F6-C70C-4B5F-B8F5-7A26B9869591}" srcOrd="1" destOrd="3" presId="urn:microsoft.com/office/officeart/2005/8/layout/hProcess4"/>
    <dgm:cxn modelId="{53167216-763E-4549-94CC-2655EC3B660B}" type="presOf" srcId="{FD3BA1CA-5319-4E3C-A168-604678762C7A}" destId="{8C2EE5F6-FC23-4182-9401-2B35C1B600E5}" srcOrd="1" destOrd="3" presId="urn:microsoft.com/office/officeart/2005/8/layout/hProcess4"/>
    <dgm:cxn modelId="{73BB871F-CF70-4655-9254-84FEFB1E80E0}" type="presOf" srcId="{0997A1F3-E47D-4225-A054-58CD66E373DB}" destId="{93A7D698-4F3E-4875-9FF1-E1C6CCF18A66}" srcOrd="0" destOrd="2" presId="urn:microsoft.com/office/officeart/2005/8/layout/hProcess4"/>
    <dgm:cxn modelId="{0CC3B41F-58E1-4C9B-B108-1E7A9E121A7B}" type="presOf" srcId="{A2AF69D0-1568-4EAA-A8E3-A16355C4F990}" destId="{2F1D8169-E424-46DA-A350-B0C037D7048C}" srcOrd="1" destOrd="0" presId="urn:microsoft.com/office/officeart/2005/8/layout/hProcess4"/>
    <dgm:cxn modelId="{3D0CC91F-825B-46BD-A8E1-1A1D7B147EB1}" type="presOf" srcId="{6E104A05-FADB-4D59-8DA1-77CAEE4BF106}" destId="{93A7D698-4F3E-4875-9FF1-E1C6CCF18A66}" srcOrd="0" destOrd="1" presId="urn:microsoft.com/office/officeart/2005/8/layout/hProcess4"/>
    <dgm:cxn modelId="{18220B26-16C9-45EC-BD51-0B3A56E68B13}" srcId="{973FFD17-DCAD-421A-AD4A-8FC1E2624580}" destId="{8F193C2E-4C13-4BB5-9C8B-5C1406C77F91}" srcOrd="0" destOrd="0" parTransId="{5639E977-5FF2-4753-A31C-B57CA5E67804}" sibTransId="{F1B494CC-F29B-461A-9AC9-14100BE7E4A5}"/>
    <dgm:cxn modelId="{4DDF5727-CAA8-41EE-A69F-55264310C68E}" type="presOf" srcId="{8F193C2E-4C13-4BB5-9C8B-5C1406C77F91}" destId="{448561AE-5EA5-45E9-A6AD-40A5D6E006CB}" srcOrd="0" destOrd="0" presId="urn:microsoft.com/office/officeart/2005/8/layout/hProcess4"/>
    <dgm:cxn modelId="{35A92928-F7DC-42D8-A53B-BB1DF1D5E207}" srcId="{362CAB51-375B-4DED-9464-83B593774C4D}" destId="{CB94DD35-AD10-4E65-9904-D83C12DA018D}" srcOrd="1" destOrd="0" parTransId="{E91BCCE5-078C-4E38-B9BA-BB5076E6A5BC}" sibTransId="{0BFF8056-0235-4AA6-BC72-D2D3367C7A25}"/>
    <dgm:cxn modelId="{8BEB5729-D6C1-4692-B70B-0CD15466EF68}" type="presOf" srcId="{4779C635-9C85-417F-8B68-7888295600CD}" destId="{7D50B4F6-C70C-4B5F-B8F5-7A26B9869591}" srcOrd="1" destOrd="0" presId="urn:microsoft.com/office/officeart/2005/8/layout/hProcess4"/>
    <dgm:cxn modelId="{E506FE2D-537C-427D-B750-C5A0E6742FB2}" type="presOf" srcId="{ED4864C9-13F7-487D-B8CE-E6DFAA54A8FB}" destId="{DC0097FB-3549-434B-ACFE-E158BB3F7F41}" srcOrd="0" destOrd="0" presId="urn:microsoft.com/office/officeart/2005/8/layout/hProcess4"/>
    <dgm:cxn modelId="{98807A35-8C83-479B-89BB-46075B1300F3}" type="presOf" srcId="{F1B494CC-F29B-461A-9AC9-14100BE7E4A5}" destId="{1B49B79B-8F2A-46E6-8429-FB35AEE2C98B}" srcOrd="0" destOrd="0" presId="urn:microsoft.com/office/officeart/2005/8/layout/hProcess4"/>
    <dgm:cxn modelId="{2C4A1038-570F-4C84-927B-12FAB4A1785A}" srcId="{F5B89601-4FFA-488D-B3CA-87500C377871}" destId="{FD3BA1CA-5319-4E3C-A168-604678762C7A}" srcOrd="3" destOrd="0" parTransId="{C5D4479F-0163-4B20-8CCF-27DA09714F04}" sibTransId="{8FF4340C-1116-48F2-87C9-1ECF643B424B}"/>
    <dgm:cxn modelId="{14590E3C-5B2A-409D-9562-87EB39ACA466}" type="presOf" srcId="{0997A1F3-E47D-4225-A054-58CD66E373DB}" destId="{8C2EE5F6-FC23-4182-9401-2B35C1B600E5}" srcOrd="1" destOrd="2" presId="urn:microsoft.com/office/officeart/2005/8/layout/hProcess4"/>
    <dgm:cxn modelId="{27A2853C-24E6-431A-A48F-29675ABAA575}" srcId="{DAC6856A-F846-4198-8F87-2350211B2E2B}" destId="{AAA31193-2C5F-491B-A42F-AC8A26DF9BC9}" srcOrd="1" destOrd="0" parTransId="{AA4CCFD5-726D-4862-8B3F-D814D92CF6C7}" sibTransId="{BD964814-05AA-4327-843A-FD5435EAFA65}"/>
    <dgm:cxn modelId="{083A8B40-5251-4420-ABA9-9F23C4BE2B45}" srcId="{973FFD17-DCAD-421A-AD4A-8FC1E2624580}" destId="{DAC6856A-F846-4198-8F87-2350211B2E2B}" srcOrd="3" destOrd="0" parTransId="{D994D9A8-5325-4532-B0E5-166BD479FB70}" sibTransId="{4C949B2F-52F6-44E8-9FA8-98D39341A0BC}"/>
    <dgm:cxn modelId="{17A3475E-BC23-45F5-9512-D79099A0F8ED}" type="presOf" srcId="{BCCD3E01-BF8C-4591-A2B5-FC405F7B87BF}" destId="{93A7D698-4F3E-4875-9FF1-E1C6CCF18A66}" srcOrd="0" destOrd="4" presId="urn:microsoft.com/office/officeart/2005/8/layout/hProcess4"/>
    <dgm:cxn modelId="{CF2F4B61-11A5-4C7E-A20E-C743B05BAE54}" srcId="{DAC6856A-F846-4198-8F87-2350211B2E2B}" destId="{50528525-2776-4ACC-86EA-AB57CCBA77BF}" srcOrd="3" destOrd="0" parTransId="{CC78362E-6B89-41D9-8879-5CE855C4C736}" sibTransId="{3657BECD-FAEF-472A-955E-C3974891254A}"/>
    <dgm:cxn modelId="{BCB7EB42-A87C-4AB5-9625-F79B3ABC0F4A}" srcId="{DAC6856A-F846-4198-8F87-2350211B2E2B}" destId="{4779C635-9C85-417F-8B68-7888295600CD}" srcOrd="0" destOrd="0" parTransId="{2F9DBA8D-E78A-4C08-A36E-B2C5505BC11A}" sibTransId="{573CFED6-860F-4DAB-A849-7FF0748CB301}"/>
    <dgm:cxn modelId="{0B80DF63-C84F-4B2F-88EB-0DB7041851C6}" srcId="{973FFD17-DCAD-421A-AD4A-8FC1E2624580}" destId="{362CAB51-375B-4DED-9464-83B593774C4D}" srcOrd="1" destOrd="0" parTransId="{6A246C97-C7BE-4F40-B132-05F43E7EB1DC}" sibTransId="{ED4864C9-13F7-487D-B8CE-E6DFAA54A8FB}"/>
    <dgm:cxn modelId="{239F7C44-7EB0-4780-A8DF-6D9F57075B0F}" type="presOf" srcId="{7CD421A3-FF96-4F50-B55D-947B54DA01E9}" destId="{1DAE7DB0-EFEB-4BEC-A268-207129645FF6}" srcOrd="0" destOrd="0" presId="urn:microsoft.com/office/officeart/2005/8/layout/hProcess4"/>
    <dgm:cxn modelId="{87F8E865-CDF0-44CE-A168-E2818FB679EF}" srcId="{8F193C2E-4C13-4BB5-9C8B-5C1406C77F91}" destId="{3D9BF948-377C-408C-BB0E-24A88E197813}" srcOrd="1" destOrd="0" parTransId="{2CEB300E-1185-4AE0-B21D-74D9FA11BA66}" sibTransId="{07D17672-D361-4F26-ABC8-F0575FCECE35}"/>
    <dgm:cxn modelId="{66B6D369-DBF0-4C9A-B905-661194EB3B2E}" type="presOf" srcId="{7CD421A3-FF96-4F50-B55D-947B54DA01E9}" destId="{6826AEDD-A740-48F6-BB86-782D00E15E93}" srcOrd="1" destOrd="0" presId="urn:microsoft.com/office/officeart/2005/8/layout/hProcess4"/>
    <dgm:cxn modelId="{61557E4A-2BEC-4089-8434-0714822C003A}" srcId="{DAC6856A-F846-4198-8F87-2350211B2E2B}" destId="{9541EC45-1421-476E-B19E-40333AB23670}" srcOrd="2" destOrd="0" parTransId="{3A47E500-FCCE-4BA8-B37A-5117DF8BA2BA}" sibTransId="{F8F198B2-D23C-4711-8B9E-465432682C98}"/>
    <dgm:cxn modelId="{42AB784B-7BD1-4DA8-B81A-F350C528ED5C}" type="presOf" srcId="{FD67D50B-BEB4-4CB0-8D34-EE50E1F674F4}" destId="{8D9F2E7F-7E36-45E8-BDC6-9606457F63A4}" srcOrd="0" destOrd="0" presId="urn:microsoft.com/office/officeart/2005/8/layout/hProcess4"/>
    <dgm:cxn modelId="{496A956C-B821-4666-9B08-D434BA4B1663}" type="presOf" srcId="{9541EC45-1421-476E-B19E-40333AB23670}" destId="{009B659A-B566-4380-9066-36FD262ABB90}" srcOrd="0" destOrd="2" presId="urn:microsoft.com/office/officeart/2005/8/layout/hProcess4"/>
    <dgm:cxn modelId="{90C73A4D-11F3-44F6-980E-B446C92BE33F}" type="presOf" srcId="{362CAB51-375B-4DED-9464-83B593774C4D}" destId="{F406826B-5206-48AD-986E-19AF3B895705}" srcOrd="0" destOrd="0" presId="urn:microsoft.com/office/officeart/2005/8/layout/hProcess4"/>
    <dgm:cxn modelId="{23CFB56D-2B23-4A20-8757-3C1524133A86}" type="presOf" srcId="{DAC6856A-F846-4198-8F87-2350211B2E2B}" destId="{B599787C-D960-4E65-A8AA-B5CD2B75F14A}" srcOrd="0" destOrd="0" presId="urn:microsoft.com/office/officeart/2005/8/layout/hProcess4"/>
    <dgm:cxn modelId="{AA35634F-5C2C-4D8A-9507-906377BDC017}" type="presOf" srcId="{FD3BA1CA-5319-4E3C-A168-604678762C7A}" destId="{93A7D698-4F3E-4875-9FF1-E1C6CCF18A66}" srcOrd="0" destOrd="3" presId="urn:microsoft.com/office/officeart/2005/8/layout/hProcess4"/>
    <dgm:cxn modelId="{26D1B64F-C75E-4F47-8970-315F37F17693}" type="presOf" srcId="{BCCD3E01-BF8C-4591-A2B5-FC405F7B87BF}" destId="{8C2EE5F6-FC23-4182-9401-2B35C1B600E5}" srcOrd="1" destOrd="4" presId="urn:microsoft.com/office/officeart/2005/8/layout/hProcess4"/>
    <dgm:cxn modelId="{A5C91051-021E-40A1-892A-4CDAADAFFA8C}" srcId="{F5B89601-4FFA-488D-B3CA-87500C377871}" destId="{BCCD3E01-BF8C-4591-A2B5-FC405F7B87BF}" srcOrd="4" destOrd="0" parTransId="{59E61F59-FC66-46C0-9B79-422148899208}" sibTransId="{86DDBCF0-10F5-4B8D-987E-9EE1126242F8}"/>
    <dgm:cxn modelId="{E3A05073-993E-4876-A7BC-E18984D1B6DF}" type="presOf" srcId="{CB94DD35-AD10-4E65-9904-D83C12DA018D}" destId="{369E2898-A2C5-4F6A-BECA-2248993BE034}" srcOrd="0" destOrd="1" presId="urn:microsoft.com/office/officeart/2005/8/layout/hProcess4"/>
    <dgm:cxn modelId="{FF898B56-1360-4AD4-A751-9FFAC76E22DE}" srcId="{F5B89601-4FFA-488D-B3CA-87500C377871}" destId="{6E104A05-FADB-4D59-8DA1-77CAEE4BF106}" srcOrd="1" destOrd="0" parTransId="{03614812-27C0-4878-907B-544CFB6BB814}" sibTransId="{C1C18346-B471-4120-9D8E-39CDFFB5329E}"/>
    <dgm:cxn modelId="{714EE65A-5BAD-451F-9437-2A2C6768736E}" srcId="{F5B89601-4FFA-488D-B3CA-87500C377871}" destId="{0997A1F3-E47D-4225-A054-58CD66E373DB}" srcOrd="2" destOrd="0" parTransId="{9E370A99-5DF3-4F62-98C5-8CFB870925EB}" sibTransId="{77287FA5-5D43-4B11-9FE9-DD24194DA8FF}"/>
    <dgm:cxn modelId="{18F0BC84-2AD7-46E1-8CAC-086DE6645517}" type="presOf" srcId="{3D9BF948-377C-408C-BB0E-24A88E197813}" destId="{1DAE7DB0-EFEB-4BEC-A268-207129645FF6}" srcOrd="0" destOrd="1" presId="urn:microsoft.com/office/officeart/2005/8/layout/hProcess4"/>
    <dgm:cxn modelId="{4E85C392-BAF9-47FE-ABF6-B6ABDEB2C4D9}" type="presOf" srcId="{5A05004D-D9D3-4021-91DE-B7B0C2295747}" destId="{8C2EE5F6-FC23-4182-9401-2B35C1B600E5}" srcOrd="1" destOrd="0" presId="urn:microsoft.com/office/officeart/2005/8/layout/hProcess4"/>
    <dgm:cxn modelId="{F63A8094-9528-4BA5-82E3-41153861B2B1}" srcId="{973FFD17-DCAD-421A-AD4A-8FC1E2624580}" destId="{F5B89601-4FFA-488D-B3CA-87500C377871}" srcOrd="2" destOrd="0" parTransId="{3927E411-853D-4BC7-A6A3-F1B6F26AAED4}" sibTransId="{FD67D50B-BEB4-4CB0-8D34-EE50E1F674F4}"/>
    <dgm:cxn modelId="{9A9DF394-75CF-4530-9B65-25FB09D293A3}" srcId="{8F193C2E-4C13-4BB5-9C8B-5C1406C77F91}" destId="{7CD421A3-FF96-4F50-B55D-947B54DA01E9}" srcOrd="0" destOrd="0" parTransId="{DBE424C8-9209-43D8-B9FE-DE9E120DD550}" sibTransId="{5987BCBD-0C63-4238-A26B-50B37BED4DEC}"/>
    <dgm:cxn modelId="{E91D219B-3F30-45C4-A9F2-981B6C623DAA}" type="presOf" srcId="{5A05004D-D9D3-4021-91DE-B7B0C2295747}" destId="{93A7D698-4F3E-4875-9FF1-E1C6CCF18A66}" srcOrd="0" destOrd="0" presId="urn:microsoft.com/office/officeart/2005/8/layout/hProcess4"/>
    <dgm:cxn modelId="{18830D9F-4E12-4F0E-A967-324836E185B6}" type="presOf" srcId="{F5B89601-4FFA-488D-B3CA-87500C377871}" destId="{FF41D722-AF45-4380-8F98-1AF1D97A87A3}" srcOrd="0" destOrd="0" presId="urn:microsoft.com/office/officeart/2005/8/layout/hProcess4"/>
    <dgm:cxn modelId="{CC0054AF-F32C-4ACE-9AEE-3BB2BE1DA9C0}" type="presOf" srcId="{AAA31193-2C5F-491B-A42F-AC8A26DF9BC9}" destId="{7D50B4F6-C70C-4B5F-B8F5-7A26B9869591}" srcOrd="1" destOrd="1" presId="urn:microsoft.com/office/officeart/2005/8/layout/hProcess4"/>
    <dgm:cxn modelId="{825610B1-A60D-4E95-8F69-E37D62AEF0D4}" type="presOf" srcId="{3849C855-7212-465F-9073-8DF5A8B47583}" destId="{6826AEDD-A740-48F6-BB86-782D00E15E93}" srcOrd="1" destOrd="2" presId="urn:microsoft.com/office/officeart/2005/8/layout/hProcess4"/>
    <dgm:cxn modelId="{AADA93B4-CD22-4742-B3CD-8A65D7383333}" type="presOf" srcId="{A2AF69D0-1568-4EAA-A8E3-A16355C4F990}" destId="{369E2898-A2C5-4F6A-BECA-2248993BE034}" srcOrd="0" destOrd="0" presId="urn:microsoft.com/office/officeart/2005/8/layout/hProcess4"/>
    <dgm:cxn modelId="{95FFD7B5-9A5D-442F-A86E-3249F0992E79}" type="presOf" srcId="{973FFD17-DCAD-421A-AD4A-8FC1E2624580}" destId="{B1BDDF41-9AA1-4E2F-98A2-6784F36D91D2}" srcOrd="0" destOrd="0" presId="urn:microsoft.com/office/officeart/2005/8/layout/hProcess4"/>
    <dgm:cxn modelId="{FC2BB5BD-4624-4196-B483-7F7CEF93507B}" type="presOf" srcId="{CB94DD35-AD10-4E65-9904-D83C12DA018D}" destId="{2F1D8169-E424-46DA-A350-B0C037D7048C}" srcOrd="1" destOrd="1" presId="urn:microsoft.com/office/officeart/2005/8/layout/hProcess4"/>
    <dgm:cxn modelId="{CCFD9CBE-1A0E-413C-B532-4E925411B184}" type="presOf" srcId="{3849C855-7212-465F-9073-8DF5A8B47583}" destId="{1DAE7DB0-EFEB-4BEC-A268-207129645FF6}" srcOrd="0" destOrd="2" presId="urn:microsoft.com/office/officeart/2005/8/layout/hProcess4"/>
    <dgm:cxn modelId="{19A59BC0-D477-416E-8E13-14B1CB84715D}" type="presOf" srcId="{50528525-2776-4ACC-86EA-AB57CCBA77BF}" destId="{009B659A-B566-4380-9066-36FD262ABB90}" srcOrd="0" destOrd="3" presId="urn:microsoft.com/office/officeart/2005/8/layout/hProcess4"/>
    <dgm:cxn modelId="{05CB0EC2-7E77-47B3-8041-6A130802F68B}" type="presOf" srcId="{AAA31193-2C5F-491B-A42F-AC8A26DF9BC9}" destId="{009B659A-B566-4380-9066-36FD262ABB90}" srcOrd="0" destOrd="1" presId="urn:microsoft.com/office/officeart/2005/8/layout/hProcess4"/>
    <dgm:cxn modelId="{87EB53C5-9C3A-4032-B55A-79534621AEFB}" srcId="{8F193C2E-4C13-4BB5-9C8B-5C1406C77F91}" destId="{3849C855-7212-465F-9073-8DF5A8B47583}" srcOrd="2" destOrd="0" parTransId="{381D5970-E666-4D8A-B821-E5189FF4502C}" sibTransId="{55EC17A4-78E6-4C93-92A7-EC9BAB880F57}"/>
    <dgm:cxn modelId="{32EBE3C7-18BF-49ED-B598-67E38681C90F}" type="presOf" srcId="{6E104A05-FADB-4D59-8DA1-77CAEE4BF106}" destId="{8C2EE5F6-FC23-4182-9401-2B35C1B600E5}" srcOrd="1" destOrd="1" presId="urn:microsoft.com/office/officeart/2005/8/layout/hProcess4"/>
    <dgm:cxn modelId="{374F18DF-472D-4B6D-82C1-60C41584A425}" type="presOf" srcId="{4779C635-9C85-417F-8B68-7888295600CD}" destId="{009B659A-B566-4380-9066-36FD262ABB90}" srcOrd="0" destOrd="0" presId="urn:microsoft.com/office/officeart/2005/8/layout/hProcess4"/>
    <dgm:cxn modelId="{EFB19AE7-CD5E-4529-B6EF-2E7C663BB38F}" type="presOf" srcId="{3D9BF948-377C-408C-BB0E-24A88E197813}" destId="{6826AEDD-A740-48F6-BB86-782D00E15E93}" srcOrd="1" destOrd="1" presId="urn:microsoft.com/office/officeart/2005/8/layout/hProcess4"/>
    <dgm:cxn modelId="{9E92A6ED-7B8C-4DE3-A568-4543FF0E41BA}" srcId="{F5B89601-4FFA-488D-B3CA-87500C377871}" destId="{5A05004D-D9D3-4021-91DE-B7B0C2295747}" srcOrd="0" destOrd="0" parTransId="{B41F6C90-FD7D-48CA-AE3A-B0CD4DFEF029}" sibTransId="{C517F8E6-46D7-4F64-81C2-CBD93653262F}"/>
    <dgm:cxn modelId="{DCEDB4F5-2116-4D5F-A9D1-CF8A08C1D625}" srcId="{362CAB51-375B-4DED-9464-83B593774C4D}" destId="{A2AF69D0-1568-4EAA-A8E3-A16355C4F990}" srcOrd="0" destOrd="0" parTransId="{A3F7CD1F-A6B0-4079-AFC8-4A234B573056}" sibTransId="{54C8E79A-6B5C-4549-876A-4AB1BF42EA4F}"/>
    <dgm:cxn modelId="{7E735176-029D-4BD6-A680-2D66E02C938D}" type="presParOf" srcId="{B1BDDF41-9AA1-4E2F-98A2-6784F36D91D2}" destId="{1C06E4D7-746C-49A5-927E-857E23921104}" srcOrd="0" destOrd="0" presId="urn:microsoft.com/office/officeart/2005/8/layout/hProcess4"/>
    <dgm:cxn modelId="{38651DBB-C0E7-4897-B262-5500CBFAFBEC}" type="presParOf" srcId="{B1BDDF41-9AA1-4E2F-98A2-6784F36D91D2}" destId="{438DD057-55AB-463D-8EBF-5FCD76DD45E8}" srcOrd="1" destOrd="0" presId="urn:microsoft.com/office/officeart/2005/8/layout/hProcess4"/>
    <dgm:cxn modelId="{93E1CDFC-0622-444E-8630-E4679BB12DE0}" type="presParOf" srcId="{B1BDDF41-9AA1-4E2F-98A2-6784F36D91D2}" destId="{067DA519-F9BE-4570-A4BC-B6445A3DCB4B}" srcOrd="2" destOrd="0" presId="urn:microsoft.com/office/officeart/2005/8/layout/hProcess4"/>
    <dgm:cxn modelId="{78A60358-F0D7-411A-96D8-E5AFF5F943CA}" type="presParOf" srcId="{067DA519-F9BE-4570-A4BC-B6445A3DCB4B}" destId="{080D2588-9240-422D-ACA9-44F69A6F6467}" srcOrd="0" destOrd="0" presId="urn:microsoft.com/office/officeart/2005/8/layout/hProcess4"/>
    <dgm:cxn modelId="{CE74D0D0-99D4-4F65-8C71-84814DE2F5B6}" type="presParOf" srcId="{080D2588-9240-422D-ACA9-44F69A6F6467}" destId="{D67B19F2-92B7-4E44-8A99-6D828E3D25E9}" srcOrd="0" destOrd="0" presId="urn:microsoft.com/office/officeart/2005/8/layout/hProcess4"/>
    <dgm:cxn modelId="{43B02486-5FAD-4B58-88D0-9DEF4317732F}" type="presParOf" srcId="{080D2588-9240-422D-ACA9-44F69A6F6467}" destId="{1DAE7DB0-EFEB-4BEC-A268-207129645FF6}" srcOrd="1" destOrd="0" presId="urn:microsoft.com/office/officeart/2005/8/layout/hProcess4"/>
    <dgm:cxn modelId="{699440BC-9C2F-46E6-8432-6201C39EC820}" type="presParOf" srcId="{080D2588-9240-422D-ACA9-44F69A6F6467}" destId="{6826AEDD-A740-48F6-BB86-782D00E15E93}" srcOrd="2" destOrd="0" presId="urn:microsoft.com/office/officeart/2005/8/layout/hProcess4"/>
    <dgm:cxn modelId="{8193614F-BC62-4DB2-A3F1-DE2CFCE5CA33}" type="presParOf" srcId="{080D2588-9240-422D-ACA9-44F69A6F6467}" destId="{448561AE-5EA5-45E9-A6AD-40A5D6E006CB}" srcOrd="3" destOrd="0" presId="urn:microsoft.com/office/officeart/2005/8/layout/hProcess4"/>
    <dgm:cxn modelId="{F71293A0-77B9-4727-AF55-B3861BE5FFD5}" type="presParOf" srcId="{080D2588-9240-422D-ACA9-44F69A6F6467}" destId="{F4CFC992-07F8-4FDF-AE49-44C71651F2F3}" srcOrd="4" destOrd="0" presId="urn:microsoft.com/office/officeart/2005/8/layout/hProcess4"/>
    <dgm:cxn modelId="{F20F6FB7-A125-478B-AC2F-99A6B980FF4D}" type="presParOf" srcId="{067DA519-F9BE-4570-A4BC-B6445A3DCB4B}" destId="{1B49B79B-8F2A-46E6-8429-FB35AEE2C98B}" srcOrd="1" destOrd="0" presId="urn:microsoft.com/office/officeart/2005/8/layout/hProcess4"/>
    <dgm:cxn modelId="{FE73A418-FB67-4011-9690-9224701FE504}" type="presParOf" srcId="{067DA519-F9BE-4570-A4BC-B6445A3DCB4B}" destId="{E6C32455-69A3-4401-9548-DC63D7CDBC24}" srcOrd="2" destOrd="0" presId="urn:microsoft.com/office/officeart/2005/8/layout/hProcess4"/>
    <dgm:cxn modelId="{C9EA8109-832E-423C-83E6-10C5493A4AB9}" type="presParOf" srcId="{E6C32455-69A3-4401-9548-DC63D7CDBC24}" destId="{F643C2B0-83A4-4134-83B0-0440688F5E77}" srcOrd="0" destOrd="0" presId="urn:microsoft.com/office/officeart/2005/8/layout/hProcess4"/>
    <dgm:cxn modelId="{E5F47038-7A90-4D20-A399-3E48E5ED8E08}" type="presParOf" srcId="{E6C32455-69A3-4401-9548-DC63D7CDBC24}" destId="{369E2898-A2C5-4F6A-BECA-2248993BE034}" srcOrd="1" destOrd="0" presId="urn:microsoft.com/office/officeart/2005/8/layout/hProcess4"/>
    <dgm:cxn modelId="{7F8614B0-CB79-4C4D-B5DB-2B4A6E2781ED}" type="presParOf" srcId="{E6C32455-69A3-4401-9548-DC63D7CDBC24}" destId="{2F1D8169-E424-46DA-A350-B0C037D7048C}" srcOrd="2" destOrd="0" presId="urn:microsoft.com/office/officeart/2005/8/layout/hProcess4"/>
    <dgm:cxn modelId="{09B68FD3-3A99-482C-9842-2C8EA1038B30}" type="presParOf" srcId="{E6C32455-69A3-4401-9548-DC63D7CDBC24}" destId="{F406826B-5206-48AD-986E-19AF3B895705}" srcOrd="3" destOrd="0" presId="urn:microsoft.com/office/officeart/2005/8/layout/hProcess4"/>
    <dgm:cxn modelId="{AAB725C4-934D-4753-A838-0F8120CDCC0E}" type="presParOf" srcId="{E6C32455-69A3-4401-9548-DC63D7CDBC24}" destId="{CE440EC8-6F50-43E8-A129-BD8911C370A7}" srcOrd="4" destOrd="0" presId="urn:microsoft.com/office/officeart/2005/8/layout/hProcess4"/>
    <dgm:cxn modelId="{6F21DC0E-4A19-4E26-AA23-835B13CFBB9F}" type="presParOf" srcId="{067DA519-F9BE-4570-A4BC-B6445A3DCB4B}" destId="{DC0097FB-3549-434B-ACFE-E158BB3F7F41}" srcOrd="3" destOrd="0" presId="urn:microsoft.com/office/officeart/2005/8/layout/hProcess4"/>
    <dgm:cxn modelId="{11476957-611C-4BA2-9693-765E7A7A3C5E}" type="presParOf" srcId="{067DA519-F9BE-4570-A4BC-B6445A3DCB4B}" destId="{044506DE-6572-4095-A49F-31634F938E43}" srcOrd="4" destOrd="0" presId="urn:microsoft.com/office/officeart/2005/8/layout/hProcess4"/>
    <dgm:cxn modelId="{6B44E16E-5133-4DE1-BBC4-8ADFFBAEE37F}" type="presParOf" srcId="{044506DE-6572-4095-A49F-31634F938E43}" destId="{B42BC9CC-B252-4732-BB8E-55687E1183A6}" srcOrd="0" destOrd="0" presId="urn:microsoft.com/office/officeart/2005/8/layout/hProcess4"/>
    <dgm:cxn modelId="{F405D3D9-CCE5-442B-9A65-7A3F77511E2D}" type="presParOf" srcId="{044506DE-6572-4095-A49F-31634F938E43}" destId="{93A7D698-4F3E-4875-9FF1-E1C6CCF18A66}" srcOrd="1" destOrd="0" presId="urn:microsoft.com/office/officeart/2005/8/layout/hProcess4"/>
    <dgm:cxn modelId="{A7258A0E-73DB-452E-BB47-DB8580B549C0}" type="presParOf" srcId="{044506DE-6572-4095-A49F-31634F938E43}" destId="{8C2EE5F6-FC23-4182-9401-2B35C1B600E5}" srcOrd="2" destOrd="0" presId="urn:microsoft.com/office/officeart/2005/8/layout/hProcess4"/>
    <dgm:cxn modelId="{F8003C4A-4379-4839-B57F-2967C45190B7}" type="presParOf" srcId="{044506DE-6572-4095-A49F-31634F938E43}" destId="{FF41D722-AF45-4380-8F98-1AF1D97A87A3}" srcOrd="3" destOrd="0" presId="urn:microsoft.com/office/officeart/2005/8/layout/hProcess4"/>
    <dgm:cxn modelId="{19DC0CC4-51A0-4D29-B9BC-400EBA2DE8EE}" type="presParOf" srcId="{044506DE-6572-4095-A49F-31634F938E43}" destId="{0B1D1D4C-3797-4D97-99EC-7DD225D8B8C3}" srcOrd="4" destOrd="0" presId="urn:microsoft.com/office/officeart/2005/8/layout/hProcess4"/>
    <dgm:cxn modelId="{6B384B4F-F18D-40B2-9AFA-727DE752EEFF}" type="presParOf" srcId="{067DA519-F9BE-4570-A4BC-B6445A3DCB4B}" destId="{8D9F2E7F-7E36-45E8-BDC6-9606457F63A4}" srcOrd="5" destOrd="0" presId="urn:microsoft.com/office/officeart/2005/8/layout/hProcess4"/>
    <dgm:cxn modelId="{89BD3544-5C59-4AC4-8D3D-1394A66B3339}" type="presParOf" srcId="{067DA519-F9BE-4570-A4BC-B6445A3DCB4B}" destId="{35CFC3D0-02D5-49E9-8B1E-90DDC2A2EA0F}" srcOrd="6" destOrd="0" presId="urn:microsoft.com/office/officeart/2005/8/layout/hProcess4"/>
    <dgm:cxn modelId="{553777A2-7F2F-49A6-90A5-A32B0F5A6DDA}" type="presParOf" srcId="{35CFC3D0-02D5-49E9-8B1E-90DDC2A2EA0F}" destId="{79A11E6E-CAEA-4FEB-B87E-8B7743EC76CD}" srcOrd="0" destOrd="0" presId="urn:microsoft.com/office/officeart/2005/8/layout/hProcess4"/>
    <dgm:cxn modelId="{6B4A018C-9E59-4DEF-9ED0-2BE51E52B66E}" type="presParOf" srcId="{35CFC3D0-02D5-49E9-8B1E-90DDC2A2EA0F}" destId="{009B659A-B566-4380-9066-36FD262ABB90}" srcOrd="1" destOrd="0" presId="urn:microsoft.com/office/officeart/2005/8/layout/hProcess4"/>
    <dgm:cxn modelId="{62C8EA69-893B-4E92-9348-C7A6E76314A6}" type="presParOf" srcId="{35CFC3D0-02D5-49E9-8B1E-90DDC2A2EA0F}" destId="{7D50B4F6-C70C-4B5F-B8F5-7A26B9869591}" srcOrd="2" destOrd="0" presId="urn:microsoft.com/office/officeart/2005/8/layout/hProcess4"/>
    <dgm:cxn modelId="{96A72A12-BF2E-4F5F-825D-F151E5373B3A}" type="presParOf" srcId="{35CFC3D0-02D5-49E9-8B1E-90DDC2A2EA0F}" destId="{B599787C-D960-4E65-A8AA-B5CD2B75F14A}" srcOrd="3" destOrd="0" presId="urn:microsoft.com/office/officeart/2005/8/layout/hProcess4"/>
    <dgm:cxn modelId="{416EDD74-A364-44BE-95BA-555DE6FCEA73}" type="presParOf" srcId="{35CFC3D0-02D5-49E9-8B1E-90DDC2A2EA0F}" destId="{60D6F210-286B-4576-8D79-E3A5DAC95EF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7DB0-EFEB-4BEC-A268-207129645FF6}">
      <dsp:nvSpPr>
        <dsp:cNvPr id="0" name=""/>
        <dsp:cNvSpPr/>
      </dsp:nvSpPr>
      <dsp:spPr>
        <a:xfrm>
          <a:off x="0" y="1959659"/>
          <a:ext cx="2258421" cy="18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Base = 1994 population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Change from tax-transfer system of 1994 to that of 2016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Allow for labour supply responses to tax-policy changes</a:t>
          </a:r>
        </a:p>
      </dsp:txBody>
      <dsp:txXfrm>
        <a:off x="42866" y="2002525"/>
        <a:ext cx="2172689" cy="1377837"/>
      </dsp:txXfrm>
    </dsp:sp>
    <dsp:sp modelId="{1B49B79B-8F2A-46E6-8429-FB35AEE2C98B}">
      <dsp:nvSpPr>
        <dsp:cNvPr id="0" name=""/>
        <dsp:cNvSpPr/>
      </dsp:nvSpPr>
      <dsp:spPr>
        <a:xfrm>
          <a:off x="1283646" y="2551187"/>
          <a:ext cx="2452255" cy="2452255"/>
        </a:xfrm>
        <a:prstGeom prst="leftCircularArrow">
          <a:avLst>
            <a:gd name="adj1" fmla="val 2999"/>
            <a:gd name="adj2" fmla="val 367719"/>
            <a:gd name="adj3" fmla="val 2143230"/>
            <a:gd name="adj4" fmla="val 9024489"/>
            <a:gd name="adj5" fmla="val 3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561AE-5EA5-45E9-A6AD-40A5D6E006CB}">
      <dsp:nvSpPr>
        <dsp:cNvPr id="0" name=""/>
        <dsp:cNvSpPr/>
      </dsp:nvSpPr>
      <dsp:spPr>
        <a:xfrm>
          <a:off x="509113" y="3545145"/>
          <a:ext cx="2007485" cy="798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(1) Effect of tax-transfer reforms</a:t>
          </a:r>
        </a:p>
      </dsp:txBody>
      <dsp:txXfrm>
        <a:off x="532495" y="3568527"/>
        <a:ext cx="1960721" cy="751546"/>
      </dsp:txXfrm>
    </dsp:sp>
    <dsp:sp modelId="{369E2898-A2C5-4F6A-BECA-2248993BE034}">
      <dsp:nvSpPr>
        <dsp:cNvPr id="0" name=""/>
        <dsp:cNvSpPr/>
      </dsp:nvSpPr>
      <dsp:spPr>
        <a:xfrm>
          <a:off x="2866805" y="2081575"/>
          <a:ext cx="2258421" cy="18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Change labour supply parameters to those of 2016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Allow for labour supply to adjust</a:t>
          </a:r>
        </a:p>
      </dsp:txBody>
      <dsp:txXfrm>
        <a:off x="2909671" y="2523596"/>
        <a:ext cx="2172689" cy="1377837"/>
      </dsp:txXfrm>
    </dsp:sp>
    <dsp:sp modelId="{DC0097FB-3549-434B-ACFE-E158BB3F7F41}">
      <dsp:nvSpPr>
        <dsp:cNvPr id="0" name=""/>
        <dsp:cNvSpPr/>
      </dsp:nvSpPr>
      <dsp:spPr>
        <a:xfrm>
          <a:off x="4124390" y="949396"/>
          <a:ext cx="2740831" cy="2740831"/>
        </a:xfrm>
        <a:prstGeom prst="circularArrow">
          <a:avLst>
            <a:gd name="adj1" fmla="val 2683"/>
            <a:gd name="adj2" fmla="val 326580"/>
            <a:gd name="adj3" fmla="val 19497909"/>
            <a:gd name="adj4" fmla="val 12575511"/>
            <a:gd name="adj5" fmla="val 31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6826B-5206-48AD-986E-19AF3B895705}">
      <dsp:nvSpPr>
        <dsp:cNvPr id="0" name=""/>
        <dsp:cNvSpPr/>
      </dsp:nvSpPr>
      <dsp:spPr>
        <a:xfrm>
          <a:off x="3368677" y="1682419"/>
          <a:ext cx="2007485" cy="798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(2) Effect of changes in preference parameters</a:t>
          </a:r>
        </a:p>
      </dsp:txBody>
      <dsp:txXfrm>
        <a:off x="3392059" y="1705801"/>
        <a:ext cx="1960721" cy="751546"/>
      </dsp:txXfrm>
    </dsp:sp>
    <dsp:sp modelId="{93A7D698-4F3E-4875-9FF1-E1C6CCF18A66}">
      <dsp:nvSpPr>
        <dsp:cNvPr id="0" name=""/>
        <dsp:cNvSpPr/>
      </dsp:nvSpPr>
      <dsp:spPr>
        <a:xfrm>
          <a:off x="5726369" y="2081575"/>
          <a:ext cx="2258421" cy="18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Replace wages by 2016 predicted real wages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Allow for labour supply to adjust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</dsp:txBody>
      <dsp:txXfrm>
        <a:off x="5769235" y="2124441"/>
        <a:ext cx="2172689" cy="1377837"/>
      </dsp:txXfrm>
    </dsp:sp>
    <dsp:sp modelId="{8D9F2E7F-7E36-45E8-BDC6-9606457F63A4}">
      <dsp:nvSpPr>
        <dsp:cNvPr id="0" name=""/>
        <dsp:cNvSpPr/>
      </dsp:nvSpPr>
      <dsp:spPr>
        <a:xfrm>
          <a:off x="7002774" y="2551187"/>
          <a:ext cx="2452255" cy="2452255"/>
        </a:xfrm>
        <a:prstGeom prst="leftCircularArrow">
          <a:avLst>
            <a:gd name="adj1" fmla="val 2999"/>
            <a:gd name="adj2" fmla="val 367719"/>
            <a:gd name="adj3" fmla="val 2143230"/>
            <a:gd name="adj4" fmla="val 9024489"/>
            <a:gd name="adj5" fmla="val 3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1D722-AF45-4380-8F98-1AF1D97A87A3}">
      <dsp:nvSpPr>
        <dsp:cNvPr id="0" name=""/>
        <dsp:cNvSpPr/>
      </dsp:nvSpPr>
      <dsp:spPr>
        <a:xfrm>
          <a:off x="6228241" y="3545145"/>
          <a:ext cx="2007485" cy="798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(3) Effect of changes in real wages</a:t>
          </a:r>
        </a:p>
      </dsp:txBody>
      <dsp:txXfrm>
        <a:off x="6251623" y="3568527"/>
        <a:ext cx="1960721" cy="751546"/>
      </dsp:txXfrm>
    </dsp:sp>
    <dsp:sp modelId="{009B659A-B566-4380-9066-36FD262ABB90}">
      <dsp:nvSpPr>
        <dsp:cNvPr id="0" name=""/>
        <dsp:cNvSpPr/>
      </dsp:nvSpPr>
      <dsp:spPr>
        <a:xfrm>
          <a:off x="8585933" y="2081575"/>
          <a:ext cx="2258421" cy="18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Change to 2016 population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400" kern="1200" dirty="0"/>
            <a:t> =&gt; 2016 distribution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AU" sz="1400" kern="1200" dirty="0"/>
        </a:p>
      </dsp:txBody>
      <dsp:txXfrm>
        <a:off x="8628799" y="2523596"/>
        <a:ext cx="2172689" cy="1377837"/>
      </dsp:txXfrm>
    </dsp:sp>
    <dsp:sp modelId="{B599787C-D960-4E65-A8AA-B5CD2B75F14A}">
      <dsp:nvSpPr>
        <dsp:cNvPr id="0" name=""/>
        <dsp:cNvSpPr/>
      </dsp:nvSpPr>
      <dsp:spPr>
        <a:xfrm>
          <a:off x="9087805" y="1682419"/>
          <a:ext cx="2007485" cy="798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(4) Population composition changes</a:t>
          </a:r>
        </a:p>
      </dsp:txBody>
      <dsp:txXfrm>
        <a:off x="9111187" y="1705801"/>
        <a:ext cx="1960721" cy="75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0.01931</cdr:x>
      <cdr:y>0.03266</cdr:y>
    </cdr:from>
    <cdr:to>
      <cdr:x>0.14022</cdr:x>
      <cdr:y>0.10302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95EA00-D73F-4C7F-BF7D-E692B553C439}"/>
            </a:ext>
          </a:extLst>
        </cdr:cNvPr>
        <cdr:cNvSpPr txBox="1"/>
      </cdr:nvSpPr>
      <cdr:spPr>
        <a:xfrm xmlns:a="http://schemas.openxmlformats.org/drawingml/2006/main">
          <a:off x="109538" y="123825"/>
          <a:ext cx="6858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/>
            <a:t>in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140A-59B7-7945-A005-63931DE4A58D}" type="datetimeFigureOut">
              <a:rPr lang="en-US" smtClean="0"/>
              <a:t>01-Dec-21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1370-A6D0-A543-B897-543A27AF8C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5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17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5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22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6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4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82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82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3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25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Skip?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B1370-A6D0-A543-B897-543A27AF8C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0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39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Just focus on M can be different indices, and we take Shapley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B1370-A6D0-A543-B897-543A27AF8C5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5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49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20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8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54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Say a few words about what each component is capturing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B1370-A6D0-A543-B897-543A27AF8C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9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84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7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8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7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29564" r="17054" b="702"/>
          <a:stretch/>
        </p:blipFill>
        <p:spPr>
          <a:xfrm rot="5400000">
            <a:off x="6578628" y="1244628"/>
            <a:ext cx="6857999" cy="436874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2192000" cy="686204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62046"/>
              <a:gd name="connsiteX1" fmla="*/ 12192000 w 12192000"/>
              <a:gd name="connsiteY1" fmla="*/ 0 h 6862046"/>
              <a:gd name="connsiteX2" fmla="*/ 12192000 w 12192000"/>
              <a:gd name="connsiteY2" fmla="*/ 6858000 h 6862046"/>
              <a:gd name="connsiteX3" fmla="*/ 8181048 w 12192000"/>
              <a:gd name="connsiteY3" fmla="*/ 6862046 h 6862046"/>
              <a:gd name="connsiteX4" fmla="*/ 0 w 12192000"/>
              <a:gd name="connsiteY4" fmla="*/ 6858000 h 6862046"/>
              <a:gd name="connsiteX5" fmla="*/ 0 w 12192000"/>
              <a:gd name="connsiteY5" fmla="*/ 0 h 6862046"/>
              <a:gd name="connsiteX0" fmla="*/ 0 w 12192000"/>
              <a:gd name="connsiteY0" fmla="*/ 0 h 6862046"/>
              <a:gd name="connsiteX1" fmla="*/ 12192000 w 12192000"/>
              <a:gd name="connsiteY1" fmla="*/ 0 h 6862046"/>
              <a:gd name="connsiteX2" fmla="*/ 8181048 w 12192000"/>
              <a:gd name="connsiteY2" fmla="*/ 6862046 h 6862046"/>
              <a:gd name="connsiteX3" fmla="*/ 0 w 12192000"/>
              <a:gd name="connsiteY3" fmla="*/ 6858000 h 6862046"/>
              <a:gd name="connsiteX4" fmla="*/ 0 w 12192000"/>
              <a:gd name="connsiteY4" fmla="*/ 0 h 686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62046">
                <a:moveTo>
                  <a:pt x="0" y="0"/>
                </a:moveTo>
                <a:lnTo>
                  <a:pt x="12192000" y="0"/>
                </a:lnTo>
                <a:lnTo>
                  <a:pt x="8181048" y="686204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1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5" y="5670550"/>
            <a:ext cx="1697169" cy="94561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361472" y="318315"/>
            <a:ext cx="33555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MELBOURNE</a:t>
            </a:r>
            <a:r>
              <a:rPr lang="en-US" sz="1200" b="1" i="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INSTITUTE</a:t>
            </a:r>
          </a:p>
          <a:p>
            <a:r>
              <a:rPr lang="en-US" sz="1200" b="1" i="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Applied Economic &amp; Social Research</a:t>
            </a:r>
            <a:endParaRPr lang="en-US" sz="1200" b="1" i="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424687" y="2880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2484790"/>
            <a:ext cx="5254401" cy="11728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3919208"/>
            <a:ext cx="5254401" cy="9483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or subheading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471" y="4867559"/>
            <a:ext cx="5254401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E0B98D4-B606-A042-B61B-F8A568ABD335}" type="datetime2">
              <a:rPr lang="en-AU" smtClean="0"/>
              <a:t>Wednesday, 1 December 2021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7959" y="-1"/>
            <a:ext cx="65040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7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9">
          <p15:clr>
            <a:srgbClr val="FBAE40"/>
          </p15:clr>
        </p15:guide>
        <p15:guide id="2" pos="226">
          <p15:clr>
            <a:srgbClr val="FBAE40"/>
          </p15:clr>
        </p15:guide>
        <p15:guide id="3" pos="7452">
          <p15:clr>
            <a:srgbClr val="FBAE40"/>
          </p15:clr>
        </p15:guide>
        <p15:guide id="4" orient="horz" pos="40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58775" y="5957889"/>
            <a:ext cx="10039490" cy="692151"/>
          </a:xfrm>
          <a:prstGeom prst="rect">
            <a:avLst/>
          </a:prstGeom>
          <a:gradFill flip="none" rotWithShape="1">
            <a:gsLst>
              <a:gs pos="0">
                <a:srgbClr val="01447B"/>
              </a:gs>
              <a:gs pos="100000">
                <a:srgbClr val="75CED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265" y="5822262"/>
            <a:ext cx="1609079" cy="969063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5325" y="692150"/>
            <a:ext cx="10801350" cy="45735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300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1447B"/>
                </a:solidFill>
              </a:defRPr>
            </a:lvl3pPr>
            <a:lvl4pPr>
              <a:defRPr>
                <a:solidFill>
                  <a:srgbClr val="01447B"/>
                </a:solidFill>
              </a:defRPr>
            </a:lvl4pPr>
            <a:lvl5pPr>
              <a:defRPr>
                <a:solidFill>
                  <a:srgbClr val="01447B"/>
                </a:solidFill>
              </a:defRPr>
            </a:lvl5pPr>
          </a:lstStyle>
          <a:p>
            <a:pPr lvl="0"/>
            <a:r>
              <a:rPr lang="en-US" dirty="0"/>
              <a:t>Arial black</a:t>
            </a:r>
          </a:p>
          <a:p>
            <a:pPr lvl="1"/>
            <a:r>
              <a:rPr lang="en-US" dirty="0"/>
              <a:t>Arial regular text goes here</a:t>
            </a:r>
          </a:p>
          <a:p>
            <a:pPr lvl="1"/>
            <a:r>
              <a:rPr lang="en-US" dirty="0"/>
              <a:t>Arial regular text goes here</a:t>
            </a:r>
          </a:p>
          <a:p>
            <a:pPr lvl="1"/>
            <a:r>
              <a:rPr lang="en-US" dirty="0"/>
              <a:t>Arial regular text goes here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70083" y="5979411"/>
            <a:ext cx="27432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1000" b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name   |   </a:t>
            </a:r>
            <a:fld id="{A4CD4EEC-5BBA-B64D-A3FB-BD75120CFC51}" type="datetime2">
              <a:rPr lang="en-AU" smtClean="0"/>
              <a:t>Wednesday, 1 December 2021</a:t>
            </a:fld>
            <a:endParaRPr lang="en-US" dirty="0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470083" y="6371566"/>
            <a:ext cx="84219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E8BE030-F86D-3549-B1D2-0C88E7A72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0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3317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14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1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5" y="5670550"/>
            <a:ext cx="1697169" cy="945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8747" y="2415457"/>
            <a:ext cx="4213253" cy="444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0708" y="2476163"/>
            <a:ext cx="5211271" cy="13576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 page</a:t>
            </a:r>
          </a:p>
        </p:txBody>
      </p:sp>
    </p:spTree>
    <p:extLst>
      <p:ext uri="{BB962C8B-B14F-4D97-AF65-F5344CB8AC3E}">
        <p14:creationId xmlns:p14="http://schemas.microsoft.com/office/powerpoint/2010/main" val="6407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470083" y="5979411"/>
            <a:ext cx="27432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1000" b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name   |   </a:t>
            </a:r>
            <a:fld id="{A21D9A3D-6068-DF46-A2B6-3E5CCF59F197}" type="datetime2">
              <a:rPr lang="en-AU" smtClean="0"/>
              <a:t>Wednesday, 1 December 2021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5324" y="692150"/>
            <a:ext cx="5076699" cy="4573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3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520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baseline="0">
                <a:solidFill>
                  <a:srgbClr val="01447B"/>
                </a:solidFill>
              </a:defRPr>
            </a:lvl3pPr>
            <a:lvl4pPr>
              <a:defRPr>
                <a:solidFill>
                  <a:srgbClr val="01447B"/>
                </a:solidFill>
              </a:defRPr>
            </a:lvl4pPr>
            <a:lvl5pPr>
              <a:defRPr>
                <a:solidFill>
                  <a:srgbClr val="01447B"/>
                </a:solidFill>
              </a:defRPr>
            </a:lvl5pPr>
          </a:lstStyle>
          <a:p>
            <a:pPr lvl="0"/>
            <a:r>
              <a:rPr lang="en-US" dirty="0"/>
              <a:t>Arial Bold headings</a:t>
            </a:r>
          </a:p>
          <a:p>
            <a:pPr lvl="1"/>
            <a:r>
              <a:rPr lang="en-US" dirty="0"/>
              <a:t>Arial regular text</a:t>
            </a:r>
          </a:p>
          <a:p>
            <a:pPr marL="793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 points</a:t>
            </a:r>
          </a:p>
          <a:p>
            <a:pPr marL="793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 points</a:t>
            </a:r>
          </a:p>
          <a:p>
            <a:pPr marL="793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 points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419977" y="692150"/>
            <a:ext cx="5076698" cy="4573588"/>
          </a:xfrm>
          <a:prstGeom prst="rect">
            <a:avLst/>
          </a:prstGeom>
        </p:spPr>
        <p:txBody>
          <a:bodyPr anchor="ctr"/>
          <a:lstStyle>
            <a:lvl1pPr>
              <a:defRPr lang="en-US" sz="2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1447B"/>
                </a:solidFill>
              </a:defRPr>
            </a:lvl2pPr>
            <a:lvl3pPr>
              <a:defRPr>
                <a:solidFill>
                  <a:srgbClr val="01447B"/>
                </a:solidFill>
              </a:defRPr>
            </a:lvl3pPr>
            <a:lvl4pPr>
              <a:defRPr>
                <a:solidFill>
                  <a:srgbClr val="01447B"/>
                </a:solidFill>
              </a:defRPr>
            </a:lvl4pPr>
            <a:lvl5pPr>
              <a:defRPr>
                <a:solidFill>
                  <a:srgbClr val="01447B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3">
          <p15:clr>
            <a:srgbClr val="FBAE40"/>
          </p15:clr>
        </p15:guide>
        <p15:guide id="4" orient="horz" pos="3317">
          <p15:clr>
            <a:srgbClr val="FBAE40"/>
          </p15:clr>
        </p15:guide>
        <p15:guide id="5" pos="3636">
          <p15:clr>
            <a:srgbClr val="FBAE40"/>
          </p15:clr>
        </p15:guide>
        <p15:guide id="6" pos="40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31"/>
            <a:ext cx="0" cy="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555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58775" y="5957889"/>
            <a:ext cx="10039490" cy="692151"/>
          </a:xfrm>
          <a:prstGeom prst="rect">
            <a:avLst/>
          </a:prstGeom>
          <a:gradFill flip="none" rotWithShape="1">
            <a:gsLst>
              <a:gs pos="0">
                <a:srgbClr val="01447B"/>
              </a:gs>
              <a:gs pos="100000">
                <a:srgbClr val="75CED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265" y="5822262"/>
            <a:ext cx="1609079" cy="969063"/>
          </a:xfrm>
          <a:prstGeom prst="rect">
            <a:avLst/>
          </a:prstGeom>
        </p:spPr>
      </p:pic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70083" y="5979411"/>
            <a:ext cx="27432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1000" b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name   |   </a:t>
            </a:r>
            <a:fld id="{B695C2D2-E334-BC4D-BBB5-F0A7CB3EF675}" type="datetime2">
              <a:rPr lang="en-AU" smtClean="0"/>
              <a:t>Wednesday, 1 December 2021</a:t>
            </a:fld>
            <a:endParaRPr lang="en-US" dirty="0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470083" y="6371566"/>
            <a:ext cx="84219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E8BE030-F86D-3549-B1D2-0C88E7A72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2116667"/>
            <a:ext cx="7422092" cy="1540933"/>
          </a:xfrm>
        </p:spPr>
        <p:txBody>
          <a:bodyPr>
            <a:normAutofit fontScale="90000"/>
          </a:bodyPr>
          <a:lstStyle/>
          <a:p>
            <a:r>
              <a:rPr lang="en-AU" dirty="0"/>
              <a:t>Changes in female employment in Australia over two decades: understanding the drivers of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471" y="3868616"/>
            <a:ext cx="5254401" cy="1181506"/>
          </a:xfrm>
        </p:spPr>
        <p:txBody>
          <a:bodyPr/>
          <a:lstStyle/>
          <a:p>
            <a:r>
              <a:rPr lang="en-US" dirty="0"/>
              <a:t>Nicolas Herault</a:t>
            </a:r>
          </a:p>
          <a:p>
            <a:r>
              <a:rPr lang="en-US" dirty="0"/>
              <a:t>Joint work with Guyonne Kalb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471" y="4867559"/>
            <a:ext cx="5846289" cy="365125"/>
          </a:xfrm>
        </p:spPr>
        <p:txBody>
          <a:bodyPr/>
          <a:lstStyle/>
          <a:p>
            <a:r>
              <a:rPr lang="en-AU" dirty="0"/>
              <a:t>8</a:t>
            </a:r>
            <a:r>
              <a:rPr lang="en-AU" baseline="30000" dirty="0"/>
              <a:t>th</a:t>
            </a:r>
            <a:r>
              <a:rPr lang="en-AU" dirty="0"/>
              <a:t> World Congress of the International Microsimulation Association</a:t>
            </a:r>
          </a:p>
          <a:p>
            <a:r>
              <a:rPr lang="en-AU" dirty="0"/>
              <a:t>1-3 December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Policy context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58775" y="3919208"/>
            <a:ext cx="5603486" cy="128727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BF7C-FB92-449E-86E4-A120C39D02C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8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Policy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934721"/>
            <a:ext cx="10986136" cy="479622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There were numerous key tax and transfer reforms between 1995 and 2016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Income tax decreased for all income levels with the tax-free income threshold more than doubling in real terms, and similarly, the top income threshold more than doubling in real terms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AU" sz="2400" dirty="0"/>
              <a:t>The effects on labour supply are a priori ambiguous (income vs. substitution effects)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Þ"/>
            </a:pPr>
            <a:endParaRPr lang="en-AU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Major changes have also occurred for allowances (paid in cases of unemployment) and pensions (paid in cases of disability or single parenthood) 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Pensions increased with wages and allowances with prices</a:t>
            </a:r>
          </a:p>
          <a:p>
            <a:pPr marL="1485900" lvl="2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1600" dirty="0"/>
              <a:t>This led to an important wedge between these 2 types of payments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Withdrawal rates were reduced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AU" sz="2400" dirty="0"/>
              <a:t>Again, the effect on labour supply is ambiguous</a:t>
            </a:r>
          </a:p>
          <a:p>
            <a:pPr marL="457200" indent="-457200">
              <a:lnSpc>
                <a:spcPct val="110000"/>
              </a:lnSpc>
              <a:buFont typeface="Symbol" panose="05050102010706020507" pitchFamily="18" charset="2"/>
              <a:buChar char="Þ"/>
            </a:pPr>
            <a:endParaRPr lang="en-AU" dirty="0"/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Þ"/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82657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8775" y="2484790"/>
            <a:ext cx="6737350" cy="1172810"/>
          </a:xfrm>
        </p:spPr>
        <p:txBody>
          <a:bodyPr>
            <a:normAutofit/>
          </a:bodyPr>
          <a:lstStyle/>
          <a:p>
            <a:r>
              <a:rPr lang="en-GB" dirty="0"/>
              <a:t>Results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8774" y="3576308"/>
            <a:ext cx="5984875" cy="2024392"/>
          </a:xfrm>
        </p:spPr>
        <p:txBody>
          <a:bodyPr>
            <a:normAutofit/>
          </a:bodyPr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11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0613C1E-6D3F-474C-BD5A-AC4B609B9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465883"/>
              </p:ext>
            </p:extLst>
          </p:nvPr>
        </p:nvGraphicFramePr>
        <p:xfrm>
          <a:off x="378916" y="630201"/>
          <a:ext cx="10727465" cy="563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Document" r:id="rId4" imgW="9317843" imgH="4892664" progId="Word.Document.12">
                  <p:embed/>
                </p:oleObj>
              </mc:Choice>
              <mc:Fallback>
                <p:oleObj name="Document" r:id="rId4" imgW="9317843" imgH="4892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916" y="630201"/>
                        <a:ext cx="10727465" cy="5632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AF01E6-4739-4E8D-9BB8-9168D83B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Table 3 Decomposition results for partnered women and single parents of working </a:t>
            </a:r>
            <a:br>
              <a:rPr lang="en-AU" sz="2400" b="1" dirty="0"/>
            </a:br>
            <a:r>
              <a:rPr lang="en-AU" sz="2400" b="1" dirty="0"/>
              <a:t>age (25-55 years old) – absolute (ppt or hrs/</a:t>
            </a:r>
            <a:r>
              <a:rPr lang="en-AU" sz="2400" b="1" dirty="0" err="1"/>
              <a:t>wk</a:t>
            </a:r>
            <a:r>
              <a:rPr lang="en-AU" sz="2400" b="1" dirty="0"/>
              <a:t>) and relative (%) contributions</a:t>
            </a:r>
            <a:endParaRPr lang="en-AU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032775-E198-4771-A751-3B4CF955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772022-CB89-4152-BA66-47805E1233F7}"/>
              </a:ext>
            </a:extLst>
          </p:cNvPr>
          <p:cNvSpPr/>
          <p:nvPr/>
        </p:nvSpPr>
        <p:spPr>
          <a:xfrm>
            <a:off x="378916" y="2753833"/>
            <a:ext cx="7042610" cy="317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AFF223-11F7-4A87-98B1-01F4CBBEE405}"/>
              </a:ext>
            </a:extLst>
          </p:cNvPr>
          <p:cNvSpPr/>
          <p:nvPr/>
        </p:nvSpPr>
        <p:spPr>
          <a:xfrm>
            <a:off x="2782696" y="1477926"/>
            <a:ext cx="596249" cy="1380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53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0613C1E-6D3F-474C-BD5A-AC4B609B9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16535"/>
              </p:ext>
            </p:extLst>
          </p:nvPr>
        </p:nvGraphicFramePr>
        <p:xfrm>
          <a:off x="376238" y="628650"/>
          <a:ext cx="107346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Document" r:id="rId4" imgW="9324360" imgH="4897440" progId="Word.Document.12">
                  <p:embed/>
                </p:oleObj>
              </mc:Choice>
              <mc:Fallback>
                <p:oleObj name="Document" r:id="rId4" imgW="9324360" imgH="4897440" progId="Word.Documen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0613C1E-6D3F-474C-BD5A-AC4B609B9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238" y="628650"/>
                        <a:ext cx="10734675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AF01E6-4739-4E8D-9BB8-9168D83B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Table 3 Decomposition results for partnered women and single parents of working </a:t>
            </a:r>
            <a:br>
              <a:rPr lang="en-AU" sz="2400" b="1" dirty="0"/>
            </a:br>
            <a:r>
              <a:rPr lang="en-AU" sz="2400" b="1" dirty="0"/>
              <a:t>age (25-55 years old) – absolute (ppt or hrs/</a:t>
            </a:r>
            <a:r>
              <a:rPr lang="en-AU" sz="2400" b="1" dirty="0" err="1"/>
              <a:t>wk</a:t>
            </a:r>
            <a:r>
              <a:rPr lang="en-AU" sz="2400" b="1" dirty="0"/>
              <a:t>) and relative (%) contributions</a:t>
            </a:r>
            <a:endParaRPr lang="en-AU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032775-E198-4771-A751-3B4CF955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772022-CB89-4152-BA66-47805E1233F7}"/>
              </a:ext>
            </a:extLst>
          </p:cNvPr>
          <p:cNvSpPr/>
          <p:nvPr/>
        </p:nvSpPr>
        <p:spPr>
          <a:xfrm>
            <a:off x="378916" y="4459229"/>
            <a:ext cx="7042610" cy="14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AFF223-11F7-4A87-98B1-01F4CBBEE405}"/>
              </a:ext>
            </a:extLst>
          </p:cNvPr>
          <p:cNvSpPr/>
          <p:nvPr/>
        </p:nvSpPr>
        <p:spPr>
          <a:xfrm>
            <a:off x="3353428" y="3078277"/>
            <a:ext cx="596249" cy="1380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0CB13-4DD0-4118-A30F-D9D2173C9929}"/>
              </a:ext>
            </a:extLst>
          </p:cNvPr>
          <p:cNvSpPr/>
          <p:nvPr/>
        </p:nvSpPr>
        <p:spPr>
          <a:xfrm>
            <a:off x="376238" y="1350269"/>
            <a:ext cx="7042610" cy="14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09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0613C1E-6D3F-474C-BD5A-AC4B609B9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916" y="630201"/>
          <a:ext cx="10727465" cy="563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Document" r:id="rId4" imgW="9317843" imgH="4892664" progId="Word.Document.12">
                  <p:embed/>
                </p:oleObj>
              </mc:Choice>
              <mc:Fallback>
                <p:oleObj name="Document" r:id="rId4" imgW="9317843" imgH="4892664" progId="Word.Documen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0613C1E-6D3F-474C-BD5A-AC4B609B9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916" y="630201"/>
                        <a:ext cx="10727465" cy="5632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AF01E6-4739-4E8D-9BB8-9168D83B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Table 3 Decomposition results for partnered women and single parents of working </a:t>
            </a:r>
            <a:br>
              <a:rPr lang="en-AU" sz="2400" b="1" dirty="0"/>
            </a:br>
            <a:r>
              <a:rPr lang="en-AU" sz="2400" b="1" dirty="0"/>
              <a:t>age (25-55 years old) – absolute (ppt or hrs/</a:t>
            </a:r>
            <a:r>
              <a:rPr lang="en-AU" sz="2400" b="1" dirty="0" err="1"/>
              <a:t>wk</a:t>
            </a:r>
            <a:r>
              <a:rPr lang="en-AU" sz="2400" b="1" dirty="0"/>
              <a:t>) and relative (%) contributions</a:t>
            </a:r>
            <a:endParaRPr lang="en-AU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032775-E198-4771-A751-3B4CF955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AFF223-11F7-4A87-98B1-01F4CBBEE405}"/>
              </a:ext>
            </a:extLst>
          </p:cNvPr>
          <p:cNvSpPr/>
          <p:nvPr/>
        </p:nvSpPr>
        <p:spPr>
          <a:xfrm>
            <a:off x="3379691" y="4552014"/>
            <a:ext cx="596249" cy="1380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D31286-6D84-4EC1-8273-CFFD409F5452}"/>
              </a:ext>
            </a:extLst>
          </p:cNvPr>
          <p:cNvSpPr/>
          <p:nvPr/>
        </p:nvSpPr>
        <p:spPr>
          <a:xfrm>
            <a:off x="307796" y="1350269"/>
            <a:ext cx="7042610" cy="301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75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0613C1E-6D3F-474C-BD5A-AC4B609B9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916" y="630201"/>
          <a:ext cx="10727465" cy="563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4" imgW="9317843" imgH="4892664" progId="Word.Document.12">
                  <p:embed/>
                </p:oleObj>
              </mc:Choice>
              <mc:Fallback>
                <p:oleObj name="Document" r:id="rId4" imgW="9317843" imgH="4892664" progId="Word.Documen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0613C1E-6D3F-474C-BD5A-AC4B609B9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916" y="630201"/>
                        <a:ext cx="10727465" cy="5632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AF01E6-4739-4E8D-9BB8-9168D83B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Table 3 Decomposition results for partnered women and single parents of working </a:t>
            </a:r>
            <a:br>
              <a:rPr lang="en-AU" sz="2400" b="1" dirty="0"/>
            </a:br>
            <a:r>
              <a:rPr lang="en-AU" sz="2400" b="1" dirty="0"/>
              <a:t>age (25-55 years old) – absolute (ppt or hrs/</a:t>
            </a:r>
            <a:r>
              <a:rPr lang="en-AU" sz="2400" b="1" dirty="0" err="1"/>
              <a:t>wk</a:t>
            </a:r>
            <a:r>
              <a:rPr lang="en-AU" sz="2400" b="1" dirty="0"/>
              <a:t>) and relative (%) contributions</a:t>
            </a:r>
            <a:endParaRPr lang="en-AU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032775-E198-4771-A751-3B4CF955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146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17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332656"/>
            <a:ext cx="9204523" cy="576064"/>
          </a:xfrm>
        </p:spPr>
        <p:txBody>
          <a:bodyPr/>
          <a:lstStyle/>
          <a:p>
            <a:pPr algn="ctr"/>
            <a:r>
              <a:rPr lang="en-GB" sz="4000" b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124744"/>
            <a:ext cx="10868025" cy="473379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Large increases in labour force participation for women over the last 2 decades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Consistent with the stated goals of various policy reforms implemented by the Australian government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However, we find that these reforms </a:t>
            </a:r>
            <a:r>
              <a:rPr lang="en-AU" dirty="0"/>
              <a:t>have done relatively little to achieve these large increases. Lack of consistency or counteracting effects might be to blame.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AU" dirty="0"/>
              <a:t>The focus has largely been on improving incentives to work full-time, essentially through tax cuts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AU" dirty="0"/>
              <a:t>Part-time work for single parents, often the only desired option, has been discouraged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Most of the increase has come from changes in wages and changes preference parameters, that seem to be part of a global and continuing trend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This trend has been accompanied by reduced responsiveness (lower elasticities)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GB" dirty="0"/>
              <a:t>Policy implications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94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42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1" y="1204108"/>
            <a:ext cx="2928773" cy="1781175"/>
          </a:xfrm>
        </p:spPr>
        <p:txBody>
          <a:bodyPr>
            <a:normAutofit fontScale="90000"/>
          </a:bodyPr>
          <a:lstStyle/>
          <a:p>
            <a:r>
              <a:rPr lang="en-AU" sz="3000" b="1" dirty="0">
                <a:solidFill>
                  <a:srgbClr val="FFFFFF"/>
                </a:solidFill>
              </a:rPr>
              <a:t>Female labour force participation</a:t>
            </a:r>
            <a:br>
              <a:rPr lang="en-AU" sz="3000" b="1" dirty="0">
                <a:solidFill>
                  <a:srgbClr val="FFFFFF"/>
                </a:solidFill>
              </a:rPr>
            </a:br>
            <a:r>
              <a:rPr lang="en-AU" sz="3000" b="1" dirty="0">
                <a:solidFill>
                  <a:srgbClr val="FFFFFF"/>
                </a:solidFill>
              </a:rPr>
              <a:t>Aged 25-54</a:t>
            </a:r>
            <a:br>
              <a:rPr lang="en-AU" sz="3000" b="1" dirty="0">
                <a:solidFill>
                  <a:srgbClr val="FFFFFF"/>
                </a:solidFill>
              </a:rPr>
            </a:br>
            <a:r>
              <a:rPr lang="en-AU" sz="3000" b="1" dirty="0">
                <a:solidFill>
                  <a:srgbClr val="FFFFFF"/>
                </a:solidFill>
              </a:rPr>
              <a:t>1990-2017</a:t>
            </a:r>
            <a:endParaRPr lang="en-GB" sz="3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Source: OECD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16BA7D-CFF4-472E-9352-816D2E974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219816"/>
              </p:ext>
            </p:extLst>
          </p:nvPr>
        </p:nvGraphicFramePr>
        <p:xfrm>
          <a:off x="4662102" y="952500"/>
          <a:ext cx="6903723" cy="482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657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AU" sz="2500" b="1" dirty="0">
                <a:solidFill>
                  <a:srgbClr val="FFFFFF"/>
                </a:solidFill>
              </a:rPr>
              <a:t>Female labour force participation Aged 15+</a:t>
            </a:r>
            <a:br>
              <a:rPr lang="en-AU" sz="2500" b="1" dirty="0">
                <a:solidFill>
                  <a:srgbClr val="FFFFFF"/>
                </a:solidFill>
              </a:rPr>
            </a:br>
            <a:r>
              <a:rPr lang="en-AU" sz="2500" b="1" dirty="0">
                <a:solidFill>
                  <a:srgbClr val="FFFFFF"/>
                </a:solidFill>
              </a:rPr>
              <a:t>1960-1998</a:t>
            </a:r>
            <a:endParaRPr lang="en-GB" sz="25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23" y="3355130"/>
            <a:ext cx="3092981" cy="2427333"/>
          </a:xfrm>
        </p:spPr>
        <p:txBody>
          <a:bodyPr>
            <a:normAutofit/>
          </a:bodyPr>
          <a:lstStyle/>
          <a:p>
            <a:r>
              <a:rPr lang="en-GB" sz="1600" dirty="0"/>
              <a:t>Source: </a:t>
            </a:r>
            <a:r>
              <a:rPr lang="en-AU" sz="1600" dirty="0"/>
              <a:t>Costa, D.L. 2000. “From Mill Town to Board Room: The Rise of Women’s Paid </a:t>
            </a:r>
            <a:r>
              <a:rPr lang="en-AU" sz="1600" dirty="0" err="1"/>
              <a:t>Labor</a:t>
            </a:r>
            <a:r>
              <a:rPr lang="en-AU" sz="1600" dirty="0"/>
              <a:t>.” </a:t>
            </a:r>
            <a:r>
              <a:rPr lang="en-AU" sz="1600" i="1" dirty="0"/>
              <a:t>Journal of Economic Perspectives </a:t>
            </a:r>
            <a:r>
              <a:rPr lang="en-AU" sz="1600" dirty="0"/>
              <a:t>14(4):101–122.</a:t>
            </a:r>
            <a:endParaRPr lang="en-GB" sz="1600" dirty="0"/>
          </a:p>
        </p:txBody>
      </p:sp>
      <p:pic>
        <p:nvPicPr>
          <p:cNvPr id="1026" name="Picture 2" descr="master.img-002.png">
            <a:extLst>
              <a:ext uri="{FF2B5EF4-FFF2-40B4-BE49-F238E27FC236}">
                <a16:creationId xmlns:a16="http://schemas.microsoft.com/office/drawing/2014/main" id="{2DD7CE26-A0C0-408E-811F-31C013CB9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2" y="1071993"/>
            <a:ext cx="6903723" cy="45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2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496" y="640080"/>
            <a:ext cx="2799907" cy="2306320"/>
          </a:xfrm>
        </p:spPr>
        <p:txBody>
          <a:bodyPr anchor="b">
            <a:normAutofit/>
          </a:bodyPr>
          <a:lstStyle/>
          <a:p>
            <a:r>
              <a:rPr lang="en-AU" sz="2200" b="1" dirty="0"/>
              <a:t>Labour force participation of persons aged 25-54 years (Australia, 1990-2017)</a:t>
            </a:r>
            <a:endParaRPr lang="en-GB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6150" y="3136900"/>
            <a:ext cx="2774253" cy="3077633"/>
          </a:xfrm>
        </p:spPr>
        <p:txBody>
          <a:bodyPr>
            <a:normAutofit/>
          </a:bodyPr>
          <a:lstStyle/>
          <a:p>
            <a:r>
              <a:rPr lang="en-GB" sz="1400" dirty="0"/>
              <a:t>Source: </a:t>
            </a:r>
            <a:r>
              <a:rPr lang="en-AU" sz="1400" dirty="0" err="1"/>
              <a:t>OECD.stat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B298D6-78C6-4EB4-B113-1B6E7C7C42E5}"/>
              </a:ext>
            </a:extLst>
          </p:cNvPr>
          <p:cNvGraphicFramePr>
            <a:graphicFrameLocks/>
          </p:cNvGraphicFramePr>
          <p:nvPr/>
        </p:nvGraphicFramePr>
        <p:xfrm>
          <a:off x="314726" y="386734"/>
          <a:ext cx="8251424" cy="557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2494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9934575" cy="864096"/>
          </a:xfrm>
        </p:spPr>
        <p:txBody>
          <a:bodyPr/>
          <a:lstStyle/>
          <a:p>
            <a:r>
              <a:rPr lang="en-AU" b="1" dirty="0"/>
              <a:t>What can explain these large changes?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97" y="1052736"/>
            <a:ext cx="11157734" cy="504948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dirty="0"/>
              <a:t>Observable demographic characteristics are generally found to explain very little </a:t>
            </a:r>
          </a:p>
          <a:p>
            <a:pPr marL="11430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dirty="0"/>
              <a:t>One exception is Eckstein and </a:t>
            </a:r>
            <a:r>
              <a:rPr lang="en-AU" dirty="0" err="1"/>
              <a:t>Lifshitz</a:t>
            </a:r>
            <a:r>
              <a:rPr lang="en-AU" dirty="0"/>
              <a:t> (2011): large direct effect of education for married women in the US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Numerous other factors are mentioned in the literature, including: 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technological improvements in the household (Jones et al. 2015)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cohort (or time) effects (Goldin 1990) =&gt; preferences?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fertility (</a:t>
            </a:r>
            <a:r>
              <a:rPr lang="en-GB" dirty="0" err="1"/>
              <a:t>Erosa</a:t>
            </a:r>
            <a:r>
              <a:rPr lang="en-GB" dirty="0"/>
              <a:t>, </a:t>
            </a:r>
            <a:r>
              <a:rPr lang="en-GB" dirty="0" err="1"/>
              <a:t>Fuster</a:t>
            </a:r>
            <a:r>
              <a:rPr lang="en-GB" dirty="0"/>
              <a:t> and </a:t>
            </a:r>
            <a:r>
              <a:rPr lang="en-GB" dirty="0" err="1"/>
              <a:t>Restuccia</a:t>
            </a:r>
            <a:r>
              <a:rPr lang="en-GB" dirty="0"/>
              <a:t>  2005)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culture &amp; social norms (</a:t>
            </a:r>
            <a:r>
              <a:rPr lang="en-AU" dirty="0"/>
              <a:t>Costa 2000, </a:t>
            </a:r>
            <a:r>
              <a:rPr lang="en-GB" dirty="0"/>
              <a:t>Fernandez et al. 2004, Fortin 2005, Fernandez 2013) =&gt; preferences?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improvements in medical technology (</a:t>
            </a:r>
            <a:r>
              <a:rPr lang="en-GB" dirty="0" err="1"/>
              <a:t>Albanesi</a:t>
            </a:r>
            <a:r>
              <a:rPr lang="en-GB" dirty="0"/>
              <a:t> and Olivetti 2009, Goldin and Katz, 2002)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reductions in the ‘cost’ of children (</a:t>
            </a:r>
            <a:r>
              <a:rPr lang="en-GB" dirty="0" err="1"/>
              <a:t>Attanasio</a:t>
            </a:r>
            <a:r>
              <a:rPr lang="en-GB" dirty="0"/>
              <a:t> et al. 2008, </a:t>
            </a:r>
            <a:r>
              <a:rPr lang="en-AU" dirty="0"/>
              <a:t>Olivetti 2006</a:t>
            </a:r>
            <a:r>
              <a:rPr lang="en-GB" dirty="0"/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Still, a large portion of changes remains unexplained (</a:t>
            </a:r>
            <a:r>
              <a:rPr lang="en-GB" dirty="0" err="1"/>
              <a:t>Blau</a:t>
            </a:r>
            <a:r>
              <a:rPr lang="en-GB" dirty="0"/>
              <a:t> 1998)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56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9934575" cy="864096"/>
          </a:xfrm>
        </p:spPr>
        <p:txBody>
          <a:bodyPr/>
          <a:lstStyle/>
          <a:p>
            <a:r>
              <a:rPr lang="en-AU" b="1" dirty="0"/>
              <a:t>What can explain these large changes?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97" y="1181100"/>
            <a:ext cx="11157734" cy="453856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explain these changes, the (descriptive) paper by Blundell et al. (2013) call for “</a:t>
            </a:r>
            <a:r>
              <a:rPr lang="en-AU" dirty="0"/>
              <a:t>for a detailed analysis of effective incentives in the tax and benefit system, how they have changed over time, and how individuals and families have responded”</a:t>
            </a:r>
          </a:p>
          <a:p>
            <a:pPr marL="457200" indent="-457200">
              <a:lnSpc>
                <a:spcPct val="134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indent="-457200"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en-GB" dirty="0"/>
              <a:t>Separately, the literature on wage elasticities points to sharp declines in female wage elasticities in recent decades (</a:t>
            </a:r>
            <a:r>
              <a:rPr lang="en-AU" dirty="0"/>
              <a:t>Blundell and </a:t>
            </a:r>
            <a:r>
              <a:rPr lang="en-AU" dirty="0" err="1"/>
              <a:t>Macurdy</a:t>
            </a:r>
            <a:r>
              <a:rPr lang="en-AU" dirty="0"/>
              <a:t> 1999 and other more recent studies)</a:t>
            </a:r>
          </a:p>
          <a:p>
            <a:pPr marL="457200" indent="-457200">
              <a:lnSpc>
                <a:spcPct val="134000"/>
              </a:lnSpc>
              <a:buFont typeface="Wingdings" panose="05000000000000000000" pitchFamily="2" charset="2"/>
              <a:buChar char="Ø"/>
            </a:pPr>
            <a:endParaRPr lang="en-AU" dirty="0"/>
          </a:p>
          <a:p>
            <a:pPr marL="457200" indent="-457200"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en-GB" dirty="0"/>
              <a:t>Again, changes in demographic characteristics appear to explain little, suggesting changes in the labour supply function (i.e., </a:t>
            </a:r>
            <a:r>
              <a:rPr lang="en-GB" dirty="0">
                <a:solidFill>
                  <a:srgbClr val="FF0000"/>
                </a:solidFill>
              </a:rPr>
              <a:t>changes in preference parameters</a:t>
            </a:r>
            <a:r>
              <a:rPr lang="en-GB" dirty="0"/>
              <a:t>) played a major role (</a:t>
            </a:r>
            <a:r>
              <a:rPr lang="en-GB" dirty="0" err="1"/>
              <a:t>Pencavel</a:t>
            </a:r>
            <a:r>
              <a:rPr lang="en-GB" dirty="0"/>
              <a:t> 1998, Heim 2007, </a:t>
            </a:r>
            <a:r>
              <a:rPr lang="en-GB" dirty="0" err="1"/>
              <a:t>Blau</a:t>
            </a:r>
            <a:r>
              <a:rPr lang="en-GB" dirty="0"/>
              <a:t> and Kahn 2007, Eckstein and </a:t>
            </a:r>
            <a:r>
              <a:rPr lang="en-GB" dirty="0" err="1"/>
              <a:t>Lifshitz</a:t>
            </a:r>
            <a:r>
              <a:rPr lang="en-GB" dirty="0"/>
              <a:t> 2011)</a:t>
            </a:r>
          </a:p>
          <a:p>
            <a:pPr marL="457200" indent="-457200">
              <a:lnSpc>
                <a:spcPct val="134000"/>
              </a:lnSpc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93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					</a:t>
            </a:r>
            <a:r>
              <a:rPr lang="en-AU" sz="4000" b="1" dirty="0"/>
              <a:t>Methodology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48" y="721896"/>
            <a:ext cx="11308402" cy="5145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This new decomposition approach requires us to think carefully about what each term is capturing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Direct effect of tax-transfer reforms (through changes in financial incentives) =&gt; </a:t>
            </a:r>
            <a:r>
              <a:rPr lang="en-GB" dirty="0">
                <a:solidFill>
                  <a:srgbClr val="FF0000"/>
                </a:solidFill>
              </a:rPr>
              <a:t>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Direct effect of changes in (conditional) real wages through changes in financial incentives, excluding population composition effects =&gt; </a:t>
            </a:r>
            <a:r>
              <a:rPr lang="en-GB" dirty="0">
                <a:solidFill>
                  <a:srgbClr val="FF00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15928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					</a:t>
            </a:r>
            <a:r>
              <a:rPr lang="en-AU" sz="4000" b="1" dirty="0"/>
              <a:t> Methodology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48" y="721896"/>
            <a:ext cx="11308402" cy="514550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But what goes into changes in preferences PR and in population changes P?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Changes in fertility (e.g., ↗ no. kids) =&gt;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/>
              <a:t> (= a change in the population’s composition)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More generally, any change in explanatory variables (e.g., education, age, no. &amp; age of kids, household structure) =&gt;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/>
              <a:t> 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↘ gender wage gap =&gt; </a:t>
            </a:r>
            <a:r>
              <a:rPr lang="en-GB" dirty="0">
                <a:solidFill>
                  <a:srgbClr val="FF0000"/>
                </a:solidFill>
              </a:rPr>
              <a:t>W</a:t>
            </a:r>
            <a:r>
              <a:rPr lang="en-GB" dirty="0"/>
              <a:t> (for the part not due to composition changes; changes in returns only)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Child care changes (affordability &amp; availability) =&gt; </a:t>
            </a:r>
            <a:r>
              <a:rPr lang="en-GB" dirty="0">
                <a:solidFill>
                  <a:srgbClr val="FF0000"/>
                </a:solidFill>
              </a:rPr>
              <a:t>PR</a:t>
            </a:r>
            <a:r>
              <a:rPr lang="en-GB" dirty="0"/>
              <a:t>, through a reduction in the ‘cost’ of kids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Public transport policies =&gt; </a:t>
            </a:r>
            <a:r>
              <a:rPr lang="en-GB" dirty="0">
                <a:solidFill>
                  <a:srgbClr val="FF0000"/>
                </a:solidFill>
              </a:rPr>
              <a:t>PR</a:t>
            </a:r>
            <a:r>
              <a:rPr lang="en-GB" dirty="0"/>
              <a:t>, through a reduction in the fixed cost of working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Changes in social norms towards working women =&gt; </a:t>
            </a:r>
            <a:r>
              <a:rPr lang="en-GB" dirty="0">
                <a:solidFill>
                  <a:srgbClr val="FF0000"/>
                </a:solidFill>
              </a:rPr>
              <a:t>PR</a:t>
            </a:r>
            <a:r>
              <a:rPr lang="en-GB" dirty="0"/>
              <a:t> 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Any policy or any factor </a:t>
            </a:r>
            <a:r>
              <a:rPr lang="en-GB" b="1" dirty="0"/>
              <a:t>directly</a:t>
            </a:r>
            <a:r>
              <a:rPr lang="en-GB" dirty="0"/>
              <a:t> affecting the ‘cost’ of working =&gt; </a:t>
            </a:r>
            <a:r>
              <a:rPr lang="en-GB" dirty="0">
                <a:solidFill>
                  <a:srgbClr val="FF0000"/>
                </a:solidFill>
              </a:rPr>
              <a:t>PR</a:t>
            </a:r>
          </a:p>
          <a:p>
            <a:pPr marL="1028700" lvl="1" indent="-342900">
              <a:lnSpc>
                <a:spcPct val="120000"/>
              </a:lnSpc>
            </a:pPr>
            <a:r>
              <a:rPr lang="en-GB" dirty="0"/>
              <a:t>Any </a:t>
            </a:r>
            <a:r>
              <a:rPr lang="en-GB" b="1" dirty="0"/>
              <a:t>indirect</a:t>
            </a:r>
            <a:r>
              <a:rPr lang="en-GB" dirty="0"/>
              <a:t> effect of tax-transfer policies on social norms =&gt; </a:t>
            </a:r>
            <a:r>
              <a:rPr lang="en-GB" dirty="0">
                <a:solidFill>
                  <a:srgbClr val="FF0000"/>
                </a:solidFill>
              </a:rPr>
              <a:t>PR</a:t>
            </a:r>
            <a:endParaRPr lang="en-GB" dirty="0"/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48" y="721896"/>
                <a:ext cx="11308402" cy="5145504"/>
              </a:xfrm>
            </p:spPr>
            <p:txBody>
              <a:bodyPr>
                <a:normAutofit fontScale="55000" lnSpcReduction="20000"/>
              </a:bodyPr>
              <a:lstStyle/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 vector with all relevant information on taxes,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/>
                  <a:t>and benefits,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, at time </a:t>
                </a:r>
                <a:r>
                  <a:rPr lang="en-GB" i="1" dirty="0"/>
                  <a:t>t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GB" i="1" dirty="0"/>
                  <a:t>P</a:t>
                </a:r>
                <a:r>
                  <a:rPr lang="en-GB" i="1" baseline="-25000" dirty="0"/>
                  <a:t>t</a:t>
                </a:r>
                <a:r>
                  <a:rPr lang="en-GB" i="1" dirty="0"/>
                  <a:t> </a:t>
                </a:r>
                <a:r>
                  <a:rPr lang="en-GB" dirty="0"/>
                  <a:t>= the set of socioeconomic and demographic characteristics of the population in period </a:t>
                </a:r>
                <a:r>
                  <a:rPr lang="en-GB" i="1" dirty="0"/>
                  <a:t>t</a:t>
                </a:r>
                <a:r>
                  <a:rPr lang="en-GB" dirty="0"/>
                  <a:t> 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= the preference parameters (derived by estimating a structural labour supply model on data from time </a:t>
                </a:r>
                <a:r>
                  <a:rPr lang="en-GB" i="1" dirty="0"/>
                  <a:t>t</a:t>
                </a:r>
                <a:r>
                  <a:rPr lang="en-GB" dirty="0"/>
                  <a:t>)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= hourly wages in period </a:t>
                </a:r>
                <a:r>
                  <a:rPr lang="en-GB" i="1" dirty="0"/>
                  <a:t>t</a:t>
                </a:r>
                <a:endParaRPr lang="en-GB" dirty="0"/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GB" i="1" dirty="0"/>
                  <a:t>M </a:t>
                </a:r>
                <a:r>
                  <a:rPr lang="en-GB" dirty="0"/>
                  <a:t>= the index of interest (female LFP rate, % in FT work, etc.)</a:t>
                </a:r>
                <a:endParaRPr lang="en-GB" i="1" dirty="0"/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>
                  <a:lnSpc>
                    <a:spcPct val="120000"/>
                  </a:lnSpc>
                </a:pPr>
                <a:r>
                  <a:rPr lang="en-GB" dirty="0"/>
                  <a:t>The observed changes in </a:t>
                </a:r>
                <a:r>
                  <a:rPr lang="en-GB" i="1" dirty="0"/>
                  <a:t>M</a:t>
                </a:r>
                <a:r>
                  <a:rPr lang="en-GB" dirty="0"/>
                  <a:t> between periods 0 and 1 can be then decomposed as follows:</a:t>
                </a:r>
                <a:endParaRPr lang="en-AU" dirty="0"/>
              </a:p>
              <a:p>
                <a:pPr>
                  <a:lnSpc>
                    <a:spcPct val="12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  ∆=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</m:oMath>
                  </m:oMathPara>
                </a14:m>
                <a:endParaRPr lang="en-AU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  <a:p>
                <a:pPr>
                  <a:lnSpc>
                    <a:spcPct val="120000"/>
                  </a:lnSpc>
                </a:pPr>
                <a:r>
                  <a:rPr lang="en-AU" dirty="0">
                    <a:effectLst/>
                  </a:rPr>
                  <a:t>This is </a:t>
                </a:r>
                <a:r>
                  <a:rPr lang="en-AU" dirty="0"/>
                  <a:t>one decomposition path. There are 24 possible decomposition paths: the ‘marginal’ effect of each component is measured by their arithmetic mean values over all possible sequences (Shapley,1953 and </a:t>
                </a:r>
                <a:r>
                  <a:rPr lang="en-AU" dirty="0" err="1"/>
                  <a:t>Shorrocks</a:t>
                </a:r>
                <a:r>
                  <a:rPr lang="en-AU" dirty="0"/>
                  <a:t>, 2013)</a:t>
                </a:r>
                <a:endParaRPr lang="en-AU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48" y="721896"/>
                <a:ext cx="11308402" cy="51455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27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 statistics – Labour market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58775" y="3919208"/>
            <a:ext cx="5603486" cy="128727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BF7C-FB92-449E-86E4-A120C39D02C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7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48" y="721896"/>
            <a:ext cx="11308402" cy="51455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dirty="0"/>
              <a:t>Labour Market Summary Statistics for Couples (25-55-Year-Old)</a:t>
            </a: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15EBDF7-2D53-4BA5-B1B8-538E44F82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582789"/>
              </p:ext>
            </p:extLst>
          </p:nvPr>
        </p:nvGraphicFramePr>
        <p:xfrm>
          <a:off x="1181100" y="1447800"/>
          <a:ext cx="8560892" cy="423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Document" r:id="rId3" imgW="5725970" imgH="2835896" progId="Word.Document.12">
                  <p:embed/>
                </p:oleObj>
              </mc:Choice>
              <mc:Fallback>
                <p:oleObj name="Document" r:id="rId3" imgW="5725970" imgH="2835896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15EBDF7-2D53-4BA5-B1B8-538E44F82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100" y="1447800"/>
                        <a:ext cx="8560892" cy="4234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9FE109-FA0F-4FAE-9828-20023AD0CD18}"/>
              </a:ext>
            </a:extLst>
          </p:cNvPr>
          <p:cNvSpPr txBox="1"/>
          <p:nvPr/>
        </p:nvSpPr>
        <p:spPr>
          <a:xfrm>
            <a:off x="1118897" y="5181124"/>
            <a:ext cx="723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rgbClr val="222222"/>
                </a:solidFill>
              </a:rPr>
              <a:t>Notes</a:t>
            </a:r>
            <a:r>
              <a:rPr lang="en-AU" sz="1600" dirty="0">
                <a:solidFill>
                  <a:srgbClr val="222222"/>
                </a:solidFill>
              </a:rPr>
              <a:t>:	a) the 1994/95 male wage is $30.46 in 2016 dollars.</a:t>
            </a:r>
          </a:p>
          <a:p>
            <a:r>
              <a:rPr lang="en-AU" sz="1600" dirty="0">
                <a:solidFill>
                  <a:srgbClr val="222222"/>
                </a:solidFill>
              </a:rPr>
              <a:t>	b) the 1994/95 female wage is $23.10 in 2016 dollars.</a:t>
            </a:r>
          </a:p>
          <a:p>
            <a:r>
              <a:rPr lang="en-AU" sz="1600" i="1" dirty="0">
                <a:solidFill>
                  <a:srgbClr val="222222"/>
                </a:solidFill>
              </a:rPr>
              <a:t>Sources:</a:t>
            </a:r>
            <a:r>
              <a:rPr lang="en-AU" sz="1600" dirty="0">
                <a:solidFill>
                  <a:srgbClr val="222222"/>
                </a:solidFill>
              </a:rPr>
              <a:t> Authors’ calculations based on the weighted Survey of Income and Housing.</a:t>
            </a:r>
          </a:p>
        </p:txBody>
      </p:sp>
    </p:spTree>
    <p:extLst>
      <p:ext uri="{BB962C8B-B14F-4D97-AF65-F5344CB8AC3E}">
        <p14:creationId xmlns:p14="http://schemas.microsoft.com/office/powerpoint/2010/main" val="3598920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8402" cy="51455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FE109-FA0F-4FAE-9828-20023AD0CD18}"/>
              </a:ext>
            </a:extLst>
          </p:cNvPr>
          <p:cNvSpPr txBox="1"/>
          <p:nvPr/>
        </p:nvSpPr>
        <p:spPr>
          <a:xfrm>
            <a:off x="7258051" y="5308935"/>
            <a:ext cx="493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rgbClr val="222222"/>
                </a:solidFill>
              </a:rPr>
              <a:t>Notes: </a:t>
            </a:r>
            <a:r>
              <a:rPr lang="en-AU" sz="1200" dirty="0">
                <a:solidFill>
                  <a:srgbClr val="222222"/>
                </a:solidFill>
              </a:rPr>
              <a:t>b) the 1994/95 wage for single women is $25.55 in 2016 dollars.</a:t>
            </a:r>
          </a:p>
          <a:p>
            <a:r>
              <a:rPr lang="en-AU" sz="1200" dirty="0">
                <a:solidFill>
                  <a:srgbClr val="222222"/>
                </a:solidFill>
              </a:rPr>
              <a:t>c) the 1994/95 wage for single parents is $19.62 in 2016 dollars.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DA059CD-9AED-4212-B456-6B41D84A8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535673"/>
              </p:ext>
            </p:extLst>
          </p:nvPr>
        </p:nvGraphicFramePr>
        <p:xfrm>
          <a:off x="409575" y="883684"/>
          <a:ext cx="6877050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Document" r:id="rId3" imgW="5725970" imgH="5150877" progId="Word.Document.12">
                  <p:embed/>
                </p:oleObj>
              </mc:Choice>
              <mc:Fallback>
                <p:oleObj name="Document" r:id="rId3" imgW="5725970" imgH="5150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883684"/>
                        <a:ext cx="6877050" cy="618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1E9A50-FE95-476D-8257-FA6F55A734D4}"/>
              </a:ext>
            </a:extLst>
          </p:cNvPr>
          <p:cNvSpPr txBox="1"/>
          <p:nvPr/>
        </p:nvSpPr>
        <p:spPr>
          <a:xfrm>
            <a:off x="8048625" y="295274"/>
            <a:ext cx="313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Labour Market Summary Statistics for 25-55-Year-Old Single Persons</a:t>
            </a:r>
          </a:p>
        </p:txBody>
      </p:sp>
    </p:spTree>
    <p:extLst>
      <p:ext uri="{BB962C8B-B14F-4D97-AF65-F5344CB8AC3E}">
        <p14:creationId xmlns:p14="http://schemas.microsoft.com/office/powerpoint/2010/main" val="301696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9934575" cy="864096"/>
          </a:xfrm>
        </p:spPr>
        <p:txBody>
          <a:bodyPr/>
          <a:lstStyle/>
          <a:p>
            <a:r>
              <a:rPr lang="en-AU" b="1" dirty="0"/>
              <a:t>What can explain these large changes?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97" y="1052736"/>
            <a:ext cx="11157734" cy="5049484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Numerous studies on women’s LFP, particularly coupled women and mothers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Largely US-based evidence on explaining the large increases since WWII (rather than the more recent decline/stabilisation seen since the late 1990s)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The literature emphasises the role of </a:t>
            </a:r>
            <a:r>
              <a:rPr lang="en-GB" dirty="0">
                <a:solidFill>
                  <a:srgbClr val="FF0000"/>
                </a:solidFill>
              </a:rPr>
              <a:t>increases in wages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reductions in the gender wage gap </a:t>
            </a:r>
            <a:r>
              <a:rPr lang="en-GB" dirty="0"/>
              <a:t>as key drivers (Jones et al. 2015, </a:t>
            </a:r>
            <a:r>
              <a:rPr lang="en-AU" dirty="0"/>
              <a:t>Cardia and </a:t>
            </a:r>
            <a:r>
              <a:rPr lang="en-AU" dirty="0" err="1"/>
              <a:t>Gomme</a:t>
            </a:r>
            <a:r>
              <a:rPr lang="en-AU" dirty="0"/>
              <a:t> 2013, Eckstein and </a:t>
            </a:r>
            <a:r>
              <a:rPr lang="en-AU" dirty="0" err="1"/>
              <a:t>Lifshitz</a:t>
            </a:r>
            <a:r>
              <a:rPr lang="en-AU" dirty="0"/>
              <a:t> 2011, </a:t>
            </a:r>
            <a:r>
              <a:rPr lang="en-AU" dirty="0" err="1"/>
              <a:t>Attanasio</a:t>
            </a:r>
            <a:r>
              <a:rPr lang="en-AU" dirty="0"/>
              <a:t> et al. 2008, </a:t>
            </a:r>
            <a:r>
              <a:rPr lang="en-GB" dirty="0"/>
              <a:t>Olivetti 2006, </a:t>
            </a:r>
            <a:r>
              <a:rPr lang="en-AU" dirty="0" err="1"/>
              <a:t>Pencavel</a:t>
            </a:r>
            <a:r>
              <a:rPr lang="en-AU" dirty="0"/>
              <a:t> 1998, </a:t>
            </a:r>
            <a:r>
              <a:rPr lang="en-AU" dirty="0" err="1"/>
              <a:t>Juhn</a:t>
            </a:r>
            <a:r>
              <a:rPr lang="en-AU" dirty="0"/>
              <a:t> &amp; Murphy 1997, Gustafsson and </a:t>
            </a:r>
            <a:r>
              <a:rPr lang="en-AU" dirty="0" err="1"/>
              <a:t>Jacobsson</a:t>
            </a:r>
            <a:r>
              <a:rPr lang="en-AU" dirty="0"/>
              <a:t> 1985)</a:t>
            </a:r>
          </a:p>
          <a:p>
            <a:pPr marL="11430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dirty="0"/>
              <a:t>Numerous other factors are mentioned in 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824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7D521-F155-4A30-AD1F-C384F1A62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437BE9-39FE-4CD0-9CEE-0AC2E197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8DF33D-E058-4707-AFDA-D658236B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08" y="492965"/>
            <a:ext cx="5741942" cy="4507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4AE0A-152B-4F53-A44C-E2D3990FE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033" y="492965"/>
            <a:ext cx="5732783" cy="43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3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7D521-F155-4A30-AD1F-C384F1A62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437BE9-39FE-4CD0-9CEE-0AC2E197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2844E-8540-4CA6-BC57-2C2CC373E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5" y="208902"/>
            <a:ext cx="5235499" cy="64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54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B3EEE0-0B68-41AC-980F-C4E187FC6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117131"/>
              </p:ext>
            </p:extLst>
          </p:nvPr>
        </p:nvGraphicFramePr>
        <p:xfrm>
          <a:off x="3578700" y="209550"/>
          <a:ext cx="5022377" cy="619259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{3B4B98B0-60AC-42C2-AFA5-B58CD77FA1E5}</a:tableStyleId>
              </a:tblPr>
              <a:tblGrid>
                <a:gridCol w="2328615">
                  <a:extLst>
                    <a:ext uri="{9D8B030D-6E8A-4147-A177-3AD203B41FA5}">
                      <a16:colId xmlns:a16="http://schemas.microsoft.com/office/drawing/2014/main" val="1648192620"/>
                    </a:ext>
                  </a:extLst>
                </a:gridCol>
                <a:gridCol w="720190">
                  <a:extLst>
                    <a:ext uri="{9D8B030D-6E8A-4147-A177-3AD203B41FA5}">
                      <a16:colId xmlns:a16="http://schemas.microsoft.com/office/drawing/2014/main" val="2879516691"/>
                    </a:ext>
                  </a:extLst>
                </a:gridCol>
                <a:gridCol w="626691">
                  <a:extLst>
                    <a:ext uri="{9D8B030D-6E8A-4147-A177-3AD203B41FA5}">
                      <a16:colId xmlns:a16="http://schemas.microsoft.com/office/drawing/2014/main" val="3781763493"/>
                    </a:ext>
                  </a:extLst>
                </a:gridCol>
                <a:gridCol w="720190">
                  <a:extLst>
                    <a:ext uri="{9D8B030D-6E8A-4147-A177-3AD203B41FA5}">
                      <a16:colId xmlns:a16="http://schemas.microsoft.com/office/drawing/2014/main" val="3493494513"/>
                    </a:ext>
                  </a:extLst>
                </a:gridCol>
                <a:gridCol w="626691">
                  <a:extLst>
                    <a:ext uri="{9D8B030D-6E8A-4147-A177-3AD203B41FA5}">
                      <a16:colId xmlns:a16="http://schemas.microsoft.com/office/drawing/2014/main" val="1513818146"/>
                    </a:ext>
                  </a:extLst>
                </a:gridCol>
              </a:tblGrid>
              <a:tr h="15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1994/98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2011/16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67604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Coef.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Coef.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99862976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Quadratic terms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252861630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Income squared/100,000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-0.0142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0.0041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-0.00005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951047325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Hrs head squared/100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-0.6398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0.0102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-0.5013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0.0078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609640873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Hrs spouse squared/100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-0.2023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0.0091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-0.2191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0.0068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960300067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Cross products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627844549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Inc. x hrs. (head) /10,000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-0.3493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0.0273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-0.0690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0.0065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4258126962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Inc. x hrs. (spouse) /10,000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-0.1462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0.0166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-0.0746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0.0058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227569935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Hrs head x hrs spouse/100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-0.0444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0.0057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-0.0330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0.0040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429270019"/>
                  </a:ext>
                </a:extLst>
              </a:tr>
              <a:tr h="15103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Linear term in income /100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755373606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Income – Constant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0.6207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0.0188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0.2726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0.0069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3776115358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Income - Number of children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-0.0078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-0.0065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666896813"/>
                  </a:ext>
                </a:extLst>
              </a:tr>
              <a:tr h="15103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Linear term in men's hours worked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3382780879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constant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0.3586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0.0132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0.2781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3599619022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Children 0-2 years old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0.0033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-0.0031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273543382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Children 3-4 years old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0.0032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-0.0049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0.0030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816975522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Children 5-9 years old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4155691991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Number of children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980483416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Age/10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0.0653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0.0052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0.0694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0.0045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636092733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Age squared/100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-0.0087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-0.0092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762397874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Vocational education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0.0083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0.0082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3565457742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University degree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0.0119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-0.0044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83948319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Vocational education (spouse)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-0.0018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102625145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University degree (spouse)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-0.0069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288369707"/>
                  </a:ext>
                </a:extLst>
              </a:tr>
              <a:tr h="1510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Linear term in women's hours worked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706431573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constant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0.0506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0.0127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0.0517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0.0096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4168276708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Children 0-2 years old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-0.0608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-0.0472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4135274983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Children 3-4 </a:t>
                      </a:r>
                      <a:r>
                        <a:rPr lang="en-AU" sz="900" dirty="0" err="1">
                          <a:effectLst/>
                        </a:rPr>
                        <a:t>yrs</a:t>
                      </a:r>
                      <a:r>
                        <a:rPr lang="en-AU" sz="900" dirty="0">
                          <a:effectLst/>
                        </a:rPr>
                        <a:t> old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-0.0416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0.0030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-0.0363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323599069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Children 5-9 </a:t>
                      </a:r>
                      <a:r>
                        <a:rPr lang="en-AU" sz="900" dirty="0" err="1">
                          <a:effectLst/>
                        </a:rPr>
                        <a:t>yrs</a:t>
                      </a:r>
                      <a:r>
                        <a:rPr lang="en-AU" sz="900" dirty="0">
                          <a:effectLst/>
                        </a:rPr>
                        <a:t> old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-0.0226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-0.0214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3364796757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Number of children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-0.0093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-0.0082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97799199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Age/10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0.0481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0.0058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0.0473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0.0042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487008806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Age squared/100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-0.0081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-0.0070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197344586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Vocational education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-0.0003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0.0004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3970002543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University degree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-0.0050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-0.0096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095587153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Vocational education (spouse)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0.0129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0.0132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2670357612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University degree (spouse)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0.0330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0.0023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0.0272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0.0015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665184874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Fixed cost of working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1867020451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Head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18.2360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0.6532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33.3883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1.0459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/>
                </a:tc>
                <a:extLst>
                  <a:ext uri="{0D108BD9-81ED-4DB2-BD59-A6C34878D82A}">
                    <a16:rowId xmlns:a16="http://schemas.microsoft.com/office/drawing/2014/main" val="3065455226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Spouse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6.8911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0.2783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14.6089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0.5161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59489"/>
                  </a:ext>
                </a:extLst>
              </a:tr>
              <a:tr h="151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27701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8D0622-BAFE-43D5-8866-CA1983CAFA90}"/>
              </a:ext>
            </a:extLst>
          </p:cNvPr>
          <p:cNvSpPr txBox="1"/>
          <p:nvPr/>
        </p:nvSpPr>
        <p:spPr>
          <a:xfrm>
            <a:off x="228601" y="657225"/>
            <a:ext cx="226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Labour supply parameters for couple families</a:t>
            </a:r>
          </a:p>
        </p:txBody>
      </p:sp>
    </p:spTree>
    <p:extLst>
      <p:ext uri="{BB962C8B-B14F-4D97-AF65-F5344CB8AC3E}">
        <p14:creationId xmlns:p14="http://schemas.microsoft.com/office/powerpoint/2010/main" val="54592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E71B-8D35-4528-8C74-60D25EA2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67254-700C-4DD9-8825-C16AE9587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5D0CF2-307F-4CDF-8C8A-2D1969F9F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F.1 Observed and predicted weekly hours of work (1994/95) </a:t>
            </a: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89" name="Picture 2">
            <a:extLst>
              <a:ext uri="{FF2B5EF4-FFF2-40B4-BE49-F238E27FC236}">
                <a16:creationId xmlns:a16="http://schemas.microsoft.com/office/drawing/2014/main" id="{474096B4-F740-424B-9D78-5C8EF8BF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2009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407C0DD-1DF9-4549-9E30-48D8417F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362" y="4447146"/>
            <a:ext cx="350874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  <a:r>
              <a:rPr kumimoji="0" lang="en-A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estimation sample only includes 25-55 years old who are not full-time students, self employed or receiving a disability support payment.</a:t>
            </a:r>
            <a:endParaRPr kumimoji="0" lang="en-AU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</a:t>
            </a:r>
            <a:r>
              <a:rPr kumimoji="0" lang="en-A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Authors’ estimates based on MITTS and the 1994/95 Survey of Income and Housing.</a:t>
            </a: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8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7246-140F-4548-AA23-1710E5A0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8A03-C248-4338-9032-AB4A42CA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DBB334-8181-4381-980B-37630A870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F.2 Observed and predicted weekly hours of work (2015/16) </a:t>
            </a: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3" name="Picture 5">
            <a:extLst>
              <a:ext uri="{FF2B5EF4-FFF2-40B4-BE49-F238E27FC236}">
                <a16:creationId xmlns:a16="http://schemas.microsoft.com/office/drawing/2014/main" id="{3E86DC23-C9F1-47F3-BA6C-6F7136FAC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2009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91BD699-024F-4AB9-A27F-870BCDC1C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241696"/>
            <a:ext cx="391012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  <a:r>
              <a:rPr kumimoji="0" lang="en-A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estimation sample only includes 25-55 years old who are not full-time students, self employed or receiving a disability support payment.</a:t>
            </a:r>
            <a:endParaRPr kumimoji="0" lang="en-AU" alt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</a:t>
            </a:r>
            <a:r>
              <a:rPr kumimoji="0" lang="en-A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Authors’ estimates based on MITTS and the 2015/16 Survey of Income and Housing.</a:t>
            </a: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0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9934575" cy="864096"/>
          </a:xfrm>
        </p:spPr>
        <p:txBody>
          <a:bodyPr/>
          <a:lstStyle/>
          <a:p>
            <a:r>
              <a:rPr lang="en-AU" b="1" dirty="0"/>
              <a:t>This paper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97" y="1181100"/>
            <a:ext cx="11157734" cy="463407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We use Australian data spanning 23 years (</a:t>
            </a:r>
            <a:r>
              <a:rPr lang="en-AU" dirty="0"/>
              <a:t>1994-2016) </a:t>
            </a:r>
            <a:r>
              <a:rPr lang="en-GB" dirty="0"/>
              <a:t>and a behavioural tax-benefit microsimulation model to decompose changes in the distribution of hours worked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Answers the call by Blundell et al. (2013) for an assessment of the effect of tax-transfer policy reforms on both margins of employment (extensive and intensive)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And we evaluate the effect of changes in labour supply preference parameters and the effect of changes in wages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How?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dirty="0"/>
              <a:t>Apply the decomposition approach introduced by Bargain (2012)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dirty="0"/>
              <a:t>Augmented to identify the effect of changes in </a:t>
            </a:r>
            <a:r>
              <a:rPr lang="en-GB" dirty="0"/>
              <a:t>labour supply </a:t>
            </a:r>
            <a:r>
              <a:rPr lang="en-AU" dirty="0"/>
              <a:t>preference parameters and in wages (extended Oaxaca-Blinder type approach)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46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855B-F4EE-408A-93DB-61A15923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08" y="2476163"/>
            <a:ext cx="8001386" cy="13576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Methodology</a:t>
            </a:r>
            <a:br>
              <a:rPr lang="en-GB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601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48" y="721896"/>
            <a:ext cx="8491538" cy="452264"/>
          </a:xfrm>
        </p:spPr>
        <p:txBody>
          <a:bodyPr/>
          <a:lstStyle/>
          <a:p>
            <a:pPr>
              <a:defRPr/>
            </a:pPr>
            <a:r>
              <a:rPr lang="en-AU" dirty="0">
                <a:effectLst/>
              </a:rPr>
              <a:t>One decomposition path</a:t>
            </a:r>
          </a:p>
          <a:p>
            <a:pPr lvl="1">
              <a:defRPr/>
            </a:pPr>
            <a:endParaRPr lang="en-AU" dirty="0">
              <a:effectLst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6375553"/>
              </p:ext>
            </p:extLst>
          </p:nvPr>
        </p:nvGraphicFramePr>
        <p:xfrm>
          <a:off x="486086" y="214604"/>
          <a:ext cx="11102533" cy="602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992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Labour supply modelling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58775" y="3919208"/>
            <a:ext cx="5603486" cy="128727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BF7C-FB92-449E-86E4-A120C39D02C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2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Labour supply modelling: Data Sources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34719"/>
            <a:ext cx="11033760" cy="520026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Use data from the various editions of a nationally representative survey, the Australian Survey of Income and Housing Costs (SIHC) 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Pool 4 cross-sectional surveys from the mid to late 1990s (1994/95, 1995/96, 1996/97, and 1997/98) and 3 cross-sectional surveys from 2011 to 2016 (2011/12, 2013/14 and 2015/16)</a:t>
            </a:r>
          </a:p>
          <a:p>
            <a:pPr marL="1485900" lvl="2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1600" dirty="0"/>
              <a:t>Time and policy variations important to identify structural parameters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Use the Melbourne Institute Tax and Transfer Simulator (MITTS), to compute income tax liabilities and benefit entitlements, and to derive net income for a range of hours worked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Discrete choice approach with a quadratic utility function and random utility component (Keane and Moffitt 1998)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Estimated separately for 4 demographic groups: couples (joint decision), single men, single women and sole parents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3439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Implied changes in wage elasticities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0622-BAFE-43D5-8866-CA1983CAFA90}"/>
              </a:ext>
            </a:extLst>
          </p:cNvPr>
          <p:cNvSpPr txBox="1"/>
          <p:nvPr/>
        </p:nvSpPr>
        <p:spPr>
          <a:xfrm>
            <a:off x="676275" y="752474"/>
            <a:ext cx="946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40E30-E53D-4860-9E19-EF6BC371D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B0BC5-66D7-452E-A890-04ADAFE35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77"/>
          <a:stretch/>
        </p:blipFill>
        <p:spPr>
          <a:xfrm>
            <a:off x="876300" y="706610"/>
            <a:ext cx="9164398" cy="44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lbourne Institute Color Scheme">
      <a:dk1>
        <a:srgbClr val="00447B"/>
      </a:dk1>
      <a:lt1>
        <a:srgbClr val="FFFFFF"/>
      </a:lt1>
      <a:dk2>
        <a:srgbClr val="44546A"/>
      </a:dk2>
      <a:lt2>
        <a:srgbClr val="76CDD9"/>
      </a:lt2>
      <a:accent1>
        <a:srgbClr val="00447B"/>
      </a:accent1>
      <a:accent2>
        <a:srgbClr val="76CBCC"/>
      </a:accent2>
      <a:accent3>
        <a:srgbClr val="005596"/>
      </a:accent3>
      <a:accent4>
        <a:srgbClr val="434144"/>
      </a:accent4>
      <a:accent5>
        <a:srgbClr val="D0D1D3"/>
      </a:accent5>
      <a:accent6>
        <a:srgbClr val="BAC3D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2250</Words>
  <Application>Microsoft Office PowerPoint</Application>
  <PresentationFormat>Widescreen</PresentationFormat>
  <Paragraphs>353</Paragraphs>
  <Slides>34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Cambria Math</vt:lpstr>
      <vt:lpstr>Symbol</vt:lpstr>
      <vt:lpstr>Wingdings</vt:lpstr>
      <vt:lpstr>Office Theme</vt:lpstr>
      <vt:lpstr>Document</vt:lpstr>
      <vt:lpstr>Microsoft Word Document</vt:lpstr>
      <vt:lpstr>Changes in female employment in Australia over two decades: understanding the drivers of change</vt:lpstr>
      <vt:lpstr>Female labour force participation Aged 25-54 1990-2017</vt:lpstr>
      <vt:lpstr>What can explain these large changes?</vt:lpstr>
      <vt:lpstr>This paper</vt:lpstr>
      <vt:lpstr>Methodology </vt:lpstr>
      <vt:lpstr>Methodology</vt:lpstr>
      <vt:lpstr>Labour supply modelling</vt:lpstr>
      <vt:lpstr>Labour supply modelling: Data Sources and Methods</vt:lpstr>
      <vt:lpstr>Implied changes in wage elasticities</vt:lpstr>
      <vt:lpstr>Policy context</vt:lpstr>
      <vt:lpstr>Policy context</vt:lpstr>
      <vt:lpstr>Results</vt:lpstr>
      <vt:lpstr>Table 3 Decomposition results for partnered women and single parents of working  age (25-55 years old) – absolute (ppt or hrs/wk) and relative (%) contributions</vt:lpstr>
      <vt:lpstr>Table 3 Decomposition results for partnered women and single parents of working  age (25-55 years old) – absolute (ppt or hrs/wk) and relative (%) contributions</vt:lpstr>
      <vt:lpstr>Table 3 Decomposition results for partnered women and single parents of working  age (25-55 years old) – absolute (ppt or hrs/wk) and relative (%) contributions</vt:lpstr>
      <vt:lpstr>Table 3 Decomposition results for partnered women and single parents of working  age (25-55 years old) – absolute (ppt or hrs/wk) and relative (%) contributions</vt:lpstr>
      <vt:lpstr>Discussion</vt:lpstr>
      <vt:lpstr>Discussion</vt:lpstr>
      <vt:lpstr>THANK YOU!</vt:lpstr>
      <vt:lpstr>Female labour force participation Aged 15+ 1960-1998</vt:lpstr>
      <vt:lpstr>Labour force participation of persons aged 25-54 years (Australia, 1990-2017)</vt:lpstr>
      <vt:lpstr>What can explain these large changes?</vt:lpstr>
      <vt:lpstr>What can explain these large changes?</vt:lpstr>
      <vt:lpstr>     Methodology</vt:lpstr>
      <vt:lpstr>      Methodology</vt:lpstr>
      <vt:lpstr>Methodology</vt:lpstr>
      <vt:lpstr>Summary statistics – Labour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supply changes in Australia over two decades: understanding the drivers of change through behavioural microsimulation</dc:title>
  <dc:creator>Nicolas Herault</dc:creator>
  <cp:lastModifiedBy>Hérault Nicolas</cp:lastModifiedBy>
  <cp:revision>114</cp:revision>
  <dcterms:created xsi:type="dcterms:W3CDTF">2019-03-07T03:53:48Z</dcterms:created>
  <dcterms:modified xsi:type="dcterms:W3CDTF">2021-12-01T09:40:41Z</dcterms:modified>
</cp:coreProperties>
</file>