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7"/>
  </p:notesMasterIdLst>
  <p:sldIdLst>
    <p:sldId id="259" r:id="rId2"/>
    <p:sldId id="276" r:id="rId3"/>
    <p:sldId id="269" r:id="rId4"/>
    <p:sldId id="281" r:id="rId5"/>
    <p:sldId id="279" r:id="rId6"/>
    <p:sldId id="271" r:id="rId7"/>
    <p:sldId id="275" r:id="rId8"/>
    <p:sldId id="272" r:id="rId9"/>
    <p:sldId id="273" r:id="rId10"/>
    <p:sldId id="274" r:id="rId11"/>
    <p:sldId id="278" r:id="rId12"/>
    <p:sldId id="270" r:id="rId13"/>
    <p:sldId id="265" r:id="rId14"/>
    <p:sldId id="277" r:id="rId15"/>
    <p:sldId id="28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32" autoAdjust="0"/>
    <p:restoredTop sz="75702"/>
  </p:normalViewPr>
  <p:slideViewPr>
    <p:cSldViewPr snapToGrid="0">
      <p:cViewPr varScale="1">
        <p:scale>
          <a:sx n="107" d="100"/>
          <a:sy n="107" d="100"/>
        </p:scale>
        <p:origin x="300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99FB8-CE07-CC48-A16B-6C550EC13E80}" type="datetimeFigureOut">
              <a:rPr lang="en-US" smtClean="0"/>
              <a:t>12/2/21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0666C-F511-4C40-88D6-E8A2C59901C7}" type="slidenum">
              <a:rPr lang="en-US" smtClean="0"/>
              <a:t>‹#›</a:t>
            </a:fld>
            <a:endParaRPr lang="en-US"/>
          </a:p>
        </p:txBody>
      </p:sp>
    </p:spTree>
    <p:extLst>
      <p:ext uri="{BB962C8B-B14F-4D97-AF65-F5344CB8AC3E}">
        <p14:creationId xmlns:p14="http://schemas.microsoft.com/office/powerpoint/2010/main" val="2121615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Alzheimer’s disease and other dementias (ADOD) impose an increasing burden on the United States society and health care system. According to the Alzheimer’s Association, the number of Americans 65 and older living with Alzheimer’s dementia is estimated to grow from 5.8 million in 2019 to 13.8 million by 2050, as the baby boom generation ages.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good new is, the US Food and Drug Administration recently approved </a:t>
            </a:r>
            <a:r>
              <a:rPr lang="en-US" sz="1200" kern="1200" dirty="0" err="1">
                <a:solidFill>
                  <a:schemeClr val="tx1"/>
                </a:solidFill>
                <a:effectLst/>
                <a:latin typeface="+mn-lt"/>
                <a:ea typeface="+mn-ea"/>
                <a:cs typeface="+mn-cs"/>
              </a:rPr>
              <a:t>Aduhelm</a:t>
            </a:r>
            <a:r>
              <a:rPr lang="en-US" sz="1200" kern="1200" dirty="0">
                <a:solidFill>
                  <a:schemeClr val="tx1"/>
                </a:solidFill>
                <a:effectLst/>
                <a:latin typeface="+mn-lt"/>
                <a:ea typeface="+mn-ea"/>
                <a:cs typeface="+mn-cs"/>
              </a:rPr>
              <a:t> (Aducanumab), the first disease-modifying treatment (DMT) for ADOD, with more potential DMTs in the pipeline.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these novel treatments are costly and often require expensive examinations before, questions of budget impact and value of treatment arises. ADOD economic evaluation models are needed to answer these questions.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identified six existing US-based models for ADOD economic evaluation. We found that none of these models was based on nationally representative data, which should be a favorable feature if the aim is to make projection and evaluation for the US population. And three models did not track individuals across all stages of cognitive decline, while as treatments of ADOD shifts in focus from dementia to earlier disease phases like mild cognitive impairment, models should also cover all stages. Finally, most models were not validated, which makes it harder to evaluate the quality of findings based on these models.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this study, we developed and validated a microsimulation model for cognition that aim to improve on these aspects.</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2</a:t>
            </a:fld>
            <a:endParaRPr lang="en-US"/>
          </a:p>
        </p:txBody>
      </p:sp>
    </p:spTree>
    <p:extLst>
      <p:ext uri="{BB962C8B-B14F-4D97-AF65-F5344CB8AC3E}">
        <p14:creationId xmlns:p14="http://schemas.microsoft.com/office/powerpoint/2010/main" val="25184069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showed that our model can predict cognitive function very well. We could apply this model for evaluation by considering the counterfactuals, where TICS27 is changed, potentially by novel treatment, and we can use this model to assess the impacts on functional limitations, physical health, and medical utilization or expenditures.</a:t>
            </a:r>
          </a:p>
          <a:p>
            <a:r>
              <a:rPr lang="en-US" sz="1200" kern="1200" dirty="0">
                <a:solidFill>
                  <a:schemeClr val="tx1"/>
                </a:solidFill>
                <a:effectLst/>
                <a:latin typeface="+mn-lt"/>
                <a:ea typeface="+mn-ea"/>
                <a:cs typeface="+mn-cs"/>
              </a:rPr>
              <a:t>FEM TICS27 model also has its limitation. It is based on survey data that is collected in a phone interview, not requiring medical specialists, biomarkers or genetic testing. A future development is to include genotype and biomarker variables in this model, which are available from the data source HRS, and to improve the model’s performance.</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11</a:t>
            </a:fld>
            <a:endParaRPr lang="en-US"/>
          </a:p>
        </p:txBody>
      </p:sp>
    </p:spTree>
    <p:extLst>
      <p:ext uri="{BB962C8B-B14F-4D97-AF65-F5344CB8AC3E}">
        <p14:creationId xmlns:p14="http://schemas.microsoft.com/office/powerpoint/2010/main" val="2737568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Future Elderly Model (FEM) is a microsimulation model of health and economics outcomes for the US population aged 51 and older. FEM uses first-order Markov transition models to simulate individuals’ aging progress. Here we listed the large set of outcomes FEM tracks; among all outcomes, those feeding into our target of today, the TICS27 model, are in black, and those impacted by TICS27, are in red.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Here is a diagram detailing this process. Demographics variables, lag of TICS27 score, age, chronic disease indicators, employment, widowhood and BMI, and ever smoked and ever had AD or MCI feed into TICS27 model. TICS27 will directly impact ADL, IADL and living in nursing home models. And through ADL and IADL, it will indirectly impact mortality.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FEM is based on the Health and Retirement Study, which is a biennial nationally-representative longitudinal survey with more than 37,000 respondents over age 50 in the US. For this study, we use HRS data from 2006 to 2016 and our simulation sample includes HRS respondents age 53 or older in 2006.</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3</a:t>
            </a:fld>
            <a:endParaRPr lang="en-US"/>
          </a:p>
        </p:txBody>
      </p:sp>
    </p:spTree>
    <p:extLst>
      <p:ext uri="{BB962C8B-B14F-4D97-AF65-F5344CB8AC3E}">
        <p14:creationId xmlns:p14="http://schemas.microsoft.com/office/powerpoint/2010/main" val="3768268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diagram detailing this process. Demographics variables, lag of TICS27 score, age, chronic disease indicators, employment, widowhood and BMI, and ever smoked and ever had AD or MCI feed into TICS27 model. TICS27 will directly impact ADL, IADL and living in nursing home models. And through ADL and IADL, it will indirectly impact mortality. </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4</a:t>
            </a:fld>
            <a:endParaRPr lang="en-US"/>
          </a:p>
        </p:txBody>
      </p:sp>
    </p:spTree>
    <p:extLst>
      <p:ext uri="{BB962C8B-B14F-4D97-AF65-F5344CB8AC3E}">
        <p14:creationId xmlns:p14="http://schemas.microsoft.com/office/powerpoint/2010/main" val="422791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HRS assess the respondents’ cognitive function with the Telephone Interview for Cognitive Status, or TICS test. This test includes three components: immediate and delayed word recall, counting back from 100 by 7’s and counting back from 20. It has a total score ranging from 0 to 27, respondents with score from 0 to 6 are classified as having dementia, from 7 to 11 as having mild cognitive impairment and from 12 to 27 as being cognitively normal. Since in later slides we will talk about the model’s performance for predicting significant decline for people with mild cognitive impairment, a three point decline in TICS27 is considered as a significant decline for people with MCI.</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transition model for TICS27 is an ordered </a:t>
            </a:r>
            <a:r>
              <a:rPr lang="en-US" sz="1200" kern="1200" dirty="0" err="1">
                <a:solidFill>
                  <a:schemeClr val="tx1"/>
                </a:solidFill>
                <a:effectLst/>
                <a:latin typeface="+mn-lt"/>
                <a:ea typeface="+mn-ea"/>
                <a:cs typeface="+mn-cs"/>
              </a:rPr>
              <a:t>probit</a:t>
            </a:r>
            <a:r>
              <a:rPr lang="en-US" sz="1200" kern="1200" dirty="0">
                <a:solidFill>
                  <a:schemeClr val="tx1"/>
                </a:solidFill>
                <a:effectLst/>
                <a:latin typeface="+mn-lt"/>
                <a:ea typeface="+mn-ea"/>
                <a:cs typeface="+mn-cs"/>
              </a:rPr>
              <a:t> model, with predictors mentioned in the last slide.</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5</a:t>
            </a:fld>
            <a:endParaRPr lang="en-US"/>
          </a:p>
        </p:txBody>
      </p:sp>
    </p:spTree>
    <p:extLst>
      <p:ext uri="{BB962C8B-B14F-4D97-AF65-F5344CB8AC3E}">
        <p14:creationId xmlns:p14="http://schemas.microsoft.com/office/powerpoint/2010/main" val="1639097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model validation, we took a five-fold cross validation approach in order to have separate datasets for estimation and simulation to evaluate model’s performance in an independent dataset. We compared the projection of TICS27 in FEM to the observed TICS27 distribution for the same individuals in the HRS after 10 years, from 2006 to 2016.</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evaluated the model’s performance from both the population and individual levels. On the population-level, we compared the TICS27 distribution between the simulated and observed data. For this, we used all 2006 HRS respondents. For the individual-level validation, we evaluated model’s prediction accuracy using area under the receiver operating characteristics curves (AUROC), for the outcomes of predicting dementia in 10 years and predicting a significant decline in TICS27 in two years for people with MCI. For individual-level analysis, unlike the population-level, we only included respondents who responded every wave from 2006 until 2016 or their death, since this analysis requires follow-up every </a:t>
            </a:r>
            <a:r>
              <a:rPr lang="en-US" sz="1200" kern="1200">
                <a:solidFill>
                  <a:schemeClr val="tx1"/>
                </a:solidFill>
                <a:effectLst/>
                <a:latin typeface="+mn-lt"/>
                <a:ea typeface="+mn-ea"/>
                <a:cs typeface="+mn-cs"/>
              </a:rPr>
              <a:t>wave.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AUROC is a performance metric that can be used to evaluate classification models, it ranges from 0 to 1, while an AUROC of 0.5 just means random prediction. And the higher AUROC is, more accurate the model can predict. </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6</a:t>
            </a:fld>
            <a:endParaRPr lang="en-US"/>
          </a:p>
        </p:txBody>
      </p:sp>
    </p:spTree>
    <p:extLst>
      <p:ext uri="{BB962C8B-B14F-4D97-AF65-F5344CB8AC3E}">
        <p14:creationId xmlns:p14="http://schemas.microsoft.com/office/powerpoint/2010/main" val="2249002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just mentioned we used two difference samples for the population and individual level validation. Here shows the sample characteristics of the two samples, as can be seen in Table 1, since the full follow-up validation sample requires survival, it is older and sicker than the 2006 HRS sample.</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7</a:t>
            </a:fld>
            <a:endParaRPr lang="en-US"/>
          </a:p>
        </p:txBody>
      </p:sp>
    </p:spTree>
    <p:extLst>
      <p:ext uri="{BB962C8B-B14F-4D97-AF65-F5344CB8AC3E}">
        <p14:creationId xmlns:p14="http://schemas.microsoft.com/office/powerpoint/2010/main" val="2774848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I will present model validation results. For the population-level distribution comparison, here is shown the TICS27 simulated and observed distribution in 2016, for two different age groups. The simulated 2016 distribution is in solid line and the observed 2016 distribution is in dashed line, with the 2006 starting distribution shown in grey. In the table below, we show the 10-year change in mean TICS27 score for two different age groups. Based on these results, we concluded that the FEM simulated TICS27 distribution matches HRS observed one well, both at mean and at specific points.</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8</a:t>
            </a:fld>
            <a:endParaRPr lang="en-US"/>
          </a:p>
        </p:txBody>
      </p:sp>
    </p:spTree>
    <p:extLst>
      <p:ext uri="{BB962C8B-B14F-4D97-AF65-F5344CB8AC3E}">
        <p14:creationId xmlns:p14="http://schemas.microsoft.com/office/powerpoint/2010/main" val="3381042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I will show the individual-level validation results. In the 10-year full follow-up sample, we used AUROC to evaluate the model’s performance for predicting dementia or dead with dementia in 10 years. FEM TICS27 achieved high accuracy with AUROC of 0.9038 for this outcome. And we look more closely at the mild cognitive impairment sample, since these are the patients that are the most heterogeneous and most difficult to project their cognitive trajectory. For this group of patients, when predicting dementia or dead with dementia in 10 years, FEM TICS27 achieved AUROC of 0.720. And when predicting significant decline in TICS27 in two years, the AUROC is 0.722. FEM TICS27’s performance in MCI patient group is also reasonable.</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9</a:t>
            </a:fld>
            <a:endParaRPr lang="en-US"/>
          </a:p>
        </p:txBody>
      </p:sp>
    </p:spTree>
    <p:extLst>
      <p:ext uri="{BB962C8B-B14F-4D97-AF65-F5344CB8AC3E}">
        <p14:creationId xmlns:p14="http://schemas.microsoft.com/office/powerpoint/2010/main" val="3628200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showed that FEM TICS27 does a good job at both the population and individual levels for 10-year outcomes. It has several improvement over existing models: first, it is based on nationally representative data, which is more suitable for population-level evaluation; second, it models all stages of cognitive decline; third, it is validated with an unbiased approach and demonstrated excellent internal validity; finally, FEM also tracks other outcomes relevant to ADOD besides cognition, which could provide a more comprehensive view when conducting economic evaluation.</a:t>
            </a:r>
          </a:p>
          <a:p>
            <a:endParaRPr lang="en-US" dirty="0"/>
          </a:p>
        </p:txBody>
      </p:sp>
      <p:sp>
        <p:nvSpPr>
          <p:cNvPr id="4" name="Slide Number Placeholder 3"/>
          <p:cNvSpPr>
            <a:spLocks noGrp="1"/>
          </p:cNvSpPr>
          <p:nvPr>
            <p:ph type="sldNum" sz="quarter" idx="5"/>
          </p:nvPr>
        </p:nvSpPr>
        <p:spPr/>
        <p:txBody>
          <a:bodyPr/>
          <a:lstStyle/>
          <a:p>
            <a:fld id="{A5E0666C-F511-4C40-88D6-E8A2C59901C7}" type="slidenum">
              <a:rPr lang="en-US" smtClean="0"/>
              <a:t>10</a:t>
            </a:fld>
            <a:endParaRPr lang="en-US"/>
          </a:p>
        </p:txBody>
      </p:sp>
    </p:spTree>
    <p:extLst>
      <p:ext uri="{BB962C8B-B14F-4D97-AF65-F5344CB8AC3E}">
        <p14:creationId xmlns:p14="http://schemas.microsoft.com/office/powerpoint/2010/main" val="10370161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pening Slide A">
    <p:bg>
      <p:bgPr>
        <a:solidFill>
          <a:srgbClr val="972524"/>
        </a:solidFill>
        <a:effectLst/>
      </p:bgPr>
    </p:bg>
    <p:spTree>
      <p:nvGrpSpPr>
        <p:cNvPr id="1" name=""/>
        <p:cNvGrpSpPr/>
        <p:nvPr/>
      </p:nvGrpSpPr>
      <p:grpSpPr>
        <a:xfrm>
          <a:off x="0" y="0"/>
          <a:ext cx="0" cy="0"/>
          <a:chOff x="0" y="0"/>
          <a:chExt cx="0" cy="0"/>
        </a:xfrm>
      </p:grpSpPr>
      <p:cxnSp>
        <p:nvCxnSpPr>
          <p:cNvPr id="6" name="Straight Connector 5"/>
          <p:cNvCxnSpPr/>
          <p:nvPr/>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6788" y="2885402"/>
            <a:ext cx="5425896" cy="1549033"/>
          </a:xfrm>
          <a:prstGeom prst="rect">
            <a:avLst/>
          </a:prstGeom>
        </p:spPr>
      </p:pic>
    </p:spTree>
    <p:extLst>
      <p:ext uri="{BB962C8B-B14F-4D97-AF65-F5344CB8AC3E}">
        <p14:creationId xmlns:p14="http://schemas.microsoft.com/office/powerpoint/2010/main" val="4116505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Slide">
    <p:bg>
      <p:bgPr>
        <a:solidFill>
          <a:srgbClr val="972524"/>
        </a:solidFill>
        <a:effectLst/>
      </p:bgPr>
    </p:bg>
    <p:spTree>
      <p:nvGrpSpPr>
        <p:cNvPr id="1" name=""/>
        <p:cNvGrpSpPr/>
        <p:nvPr/>
      </p:nvGrpSpPr>
      <p:grpSpPr>
        <a:xfrm>
          <a:off x="0" y="0"/>
          <a:ext cx="0" cy="0"/>
          <a:chOff x="0" y="0"/>
          <a:chExt cx="0" cy="0"/>
        </a:xfrm>
      </p:grpSpPr>
      <p:cxnSp>
        <p:nvCxnSpPr>
          <p:cNvPr id="4" name="Straight Connector 3"/>
          <p:cNvCxnSpPr/>
          <p:nvPr/>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77186" y="303925"/>
            <a:ext cx="3355498" cy="957958"/>
          </a:xfrm>
          <a:prstGeom prst="rect">
            <a:avLst/>
          </a:prstGeom>
        </p:spPr>
      </p:pic>
      <p:sp>
        <p:nvSpPr>
          <p:cNvPr id="8" name="TextBox 7"/>
          <p:cNvSpPr txBox="1"/>
          <p:nvPr/>
        </p:nvSpPr>
        <p:spPr>
          <a:xfrm>
            <a:off x="365126" y="2886841"/>
            <a:ext cx="8459788" cy="1590179"/>
          </a:xfrm>
          <a:prstGeom prst="rect">
            <a:avLst/>
          </a:prstGeom>
          <a:noFill/>
        </p:spPr>
        <p:txBody>
          <a:bodyPr wrap="square" lIns="0" tIns="0" rIns="0" bIns="0" rtlCol="0">
            <a:spAutoFit/>
          </a:bodyPr>
          <a:lstStyle/>
          <a:p>
            <a:pPr>
              <a:lnSpc>
                <a:spcPts val="2200"/>
              </a:lnSpc>
              <a:spcBef>
                <a:spcPts val="1200"/>
              </a:spcBef>
            </a:pPr>
            <a:r>
              <a:rPr lang="en-US" sz="1700" b="0" i="0" dirty="0">
                <a:solidFill>
                  <a:schemeClr val="bg1"/>
                </a:solidFill>
              </a:rPr>
              <a:t>﻿</a:t>
            </a:r>
            <a:r>
              <a:rPr lang="en-US" sz="1700" b="1" i="0" dirty="0">
                <a:solidFill>
                  <a:schemeClr val="bg1"/>
                </a:solidFill>
              </a:rPr>
              <a:t>healthpolicy.usc.edu</a:t>
            </a:r>
          </a:p>
          <a:p>
            <a:pPr>
              <a:lnSpc>
                <a:spcPts val="2200"/>
              </a:lnSpc>
              <a:spcBef>
                <a:spcPts val="1200"/>
              </a:spcBef>
            </a:pPr>
            <a:r>
              <a:rPr lang="en-US" sz="1700" b="0" i="0" baseline="0" dirty="0">
                <a:solidFill>
                  <a:schemeClr val="bg1"/>
                </a:solidFill>
              </a:rPr>
              <a:t>       </a:t>
            </a:r>
            <a:r>
              <a:rPr lang="en-US" sz="1700" b="0" i="0" dirty="0">
                <a:solidFill>
                  <a:schemeClr val="bg1"/>
                </a:solidFill>
              </a:rPr>
              <a:t>facebook.com/</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dirty="0">
                <a:solidFill>
                  <a:schemeClr val="bg1"/>
                </a:solidFill>
              </a:rPr>
              <a:t>      @</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baseline="0" dirty="0">
                <a:solidFill>
                  <a:schemeClr val="bg1"/>
                </a:solidFill>
              </a:rPr>
              <a:t>      </a:t>
            </a:r>
            <a:r>
              <a:rPr lang="en-US" sz="1700" b="0" i="0" dirty="0">
                <a:solidFill>
                  <a:schemeClr val="bg1"/>
                </a:solidFill>
              </a:rPr>
              <a:t>@</a:t>
            </a:r>
            <a:r>
              <a:rPr lang="en-US" sz="1700" b="0" i="0" dirty="0" err="1">
                <a:solidFill>
                  <a:schemeClr val="bg1"/>
                </a:solidFill>
              </a:rPr>
              <a:t>SchaefferCenter</a:t>
            </a:r>
            <a:endParaRPr lang="en-US" sz="1700" b="0" i="0" dirty="0">
              <a:solidFill>
                <a:schemeClr val="bg1"/>
              </a:solidFill>
            </a:endParaRPr>
          </a:p>
        </p:txBody>
      </p:sp>
      <p:pic>
        <p:nvPicPr>
          <p:cNvPr id="9" name="Picture 8" descr="twitter.jpg"/>
          <p:cNvPicPr>
            <a:picLocks noChangeAspect="1"/>
          </p:cNvPicPr>
          <p:nvPr/>
        </p:nvPicPr>
        <p:blipFill>
          <a:blip r:embed="rId3"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41727" y="3739395"/>
            <a:ext cx="299624" cy="299624"/>
          </a:xfrm>
          <a:prstGeom prst="rect">
            <a:avLst/>
          </a:prstGeom>
        </p:spPr>
      </p:pic>
      <p:pic>
        <p:nvPicPr>
          <p:cNvPr id="10" name="Picture 9" descr="facebook.jpg"/>
          <p:cNvPicPr>
            <a:picLocks noChangeAspect="1"/>
          </p:cNvPicPr>
          <p:nvPr/>
        </p:nvPicPr>
        <p:blipFill>
          <a:blip r:embed="rId4"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54014" y="3317720"/>
            <a:ext cx="265112" cy="265112"/>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6239" y="4195582"/>
            <a:ext cx="265112" cy="265110"/>
          </a:xfrm>
          <a:prstGeom prst="rect">
            <a:avLst/>
          </a:prstGeom>
        </p:spPr>
      </p:pic>
      <p:cxnSp>
        <p:nvCxnSpPr>
          <p:cNvPr id="12" name="Straight Connector 11"/>
          <p:cNvCxnSpPr/>
          <p:nvPr userDrawn="1"/>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7186" y="303925"/>
            <a:ext cx="3355498" cy="957958"/>
          </a:xfrm>
          <a:prstGeom prst="rect">
            <a:avLst/>
          </a:prstGeom>
        </p:spPr>
      </p:pic>
      <p:sp>
        <p:nvSpPr>
          <p:cNvPr id="14" name="TextBox 13"/>
          <p:cNvSpPr txBox="1"/>
          <p:nvPr userDrawn="1"/>
        </p:nvSpPr>
        <p:spPr>
          <a:xfrm>
            <a:off x="365126" y="2886841"/>
            <a:ext cx="8459788" cy="1590179"/>
          </a:xfrm>
          <a:prstGeom prst="rect">
            <a:avLst/>
          </a:prstGeom>
          <a:noFill/>
        </p:spPr>
        <p:txBody>
          <a:bodyPr wrap="square" lIns="0" tIns="0" rIns="0" bIns="0" rtlCol="0">
            <a:spAutoFit/>
          </a:bodyPr>
          <a:lstStyle/>
          <a:p>
            <a:pPr>
              <a:lnSpc>
                <a:spcPts val="2200"/>
              </a:lnSpc>
              <a:spcBef>
                <a:spcPts val="1200"/>
              </a:spcBef>
            </a:pPr>
            <a:r>
              <a:rPr lang="en-US" sz="1700" b="0" i="0" dirty="0">
                <a:solidFill>
                  <a:schemeClr val="bg1"/>
                </a:solidFill>
              </a:rPr>
              <a:t>﻿</a:t>
            </a:r>
            <a:r>
              <a:rPr lang="en-US" sz="1700" b="1" i="0" dirty="0">
                <a:solidFill>
                  <a:schemeClr val="bg1"/>
                </a:solidFill>
              </a:rPr>
              <a:t>healthpolicy.usc.edu</a:t>
            </a:r>
          </a:p>
          <a:p>
            <a:pPr>
              <a:lnSpc>
                <a:spcPts val="2200"/>
              </a:lnSpc>
              <a:spcBef>
                <a:spcPts val="1200"/>
              </a:spcBef>
            </a:pPr>
            <a:r>
              <a:rPr lang="en-US" sz="1700" b="0" i="0" baseline="0" dirty="0">
                <a:solidFill>
                  <a:schemeClr val="bg1"/>
                </a:solidFill>
              </a:rPr>
              <a:t>       </a:t>
            </a:r>
            <a:r>
              <a:rPr lang="en-US" sz="1700" b="0" i="0" dirty="0">
                <a:solidFill>
                  <a:schemeClr val="bg1"/>
                </a:solidFill>
              </a:rPr>
              <a:t>facebook.com/</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dirty="0">
                <a:solidFill>
                  <a:schemeClr val="bg1"/>
                </a:solidFill>
              </a:rPr>
              <a:t>      @</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baseline="0" dirty="0">
                <a:solidFill>
                  <a:schemeClr val="bg1"/>
                </a:solidFill>
              </a:rPr>
              <a:t>      </a:t>
            </a:r>
            <a:r>
              <a:rPr lang="en-US" sz="1700" b="0" i="0" dirty="0">
                <a:solidFill>
                  <a:schemeClr val="bg1"/>
                </a:solidFill>
              </a:rPr>
              <a:t>@</a:t>
            </a:r>
            <a:r>
              <a:rPr lang="en-US" sz="1700" b="0" i="0" dirty="0" err="1">
                <a:solidFill>
                  <a:schemeClr val="bg1"/>
                </a:solidFill>
              </a:rPr>
              <a:t>SchaefferCenter</a:t>
            </a:r>
            <a:endParaRPr lang="en-US" sz="1700" b="0" i="0" dirty="0">
              <a:solidFill>
                <a:schemeClr val="bg1"/>
              </a:solidFill>
            </a:endParaRPr>
          </a:p>
        </p:txBody>
      </p:sp>
      <p:pic>
        <p:nvPicPr>
          <p:cNvPr id="15" name="Picture 14" descr="twitter.jpg"/>
          <p:cNvPicPr>
            <a:picLocks noChangeAspect="1"/>
          </p:cNvPicPr>
          <p:nvPr userDrawn="1"/>
        </p:nvPicPr>
        <p:blipFill>
          <a:blip r:embed="rId3"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41727" y="3739395"/>
            <a:ext cx="299624" cy="299624"/>
          </a:xfrm>
          <a:prstGeom prst="rect">
            <a:avLst/>
          </a:prstGeom>
        </p:spPr>
      </p:pic>
      <p:pic>
        <p:nvPicPr>
          <p:cNvPr id="16" name="Picture 15" descr="facebook.jpg"/>
          <p:cNvPicPr>
            <a:picLocks noChangeAspect="1"/>
          </p:cNvPicPr>
          <p:nvPr userDrawn="1"/>
        </p:nvPicPr>
        <p:blipFill>
          <a:blip r:embed="rId4"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54014" y="3317720"/>
            <a:ext cx="265112" cy="265112"/>
          </a:xfrm>
          <a:prstGeom prst="rect">
            <a:avLst/>
          </a:prstGeom>
        </p:spPr>
      </p:pic>
      <p:pic>
        <p:nvPicPr>
          <p:cNvPr id="17" name="Picture 1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239" y="4195582"/>
            <a:ext cx="265112" cy="265110"/>
          </a:xfrm>
          <a:prstGeom prst="rect">
            <a:avLst/>
          </a:prstGeom>
        </p:spPr>
      </p:pic>
    </p:spTree>
    <p:extLst>
      <p:ext uri="{BB962C8B-B14F-4D97-AF65-F5344CB8AC3E}">
        <p14:creationId xmlns:p14="http://schemas.microsoft.com/office/powerpoint/2010/main" val="1664489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ody Slide B">
    <p:spTree>
      <p:nvGrpSpPr>
        <p:cNvPr id="1" name=""/>
        <p:cNvGrpSpPr/>
        <p:nvPr/>
      </p:nvGrpSpPr>
      <p:grpSpPr>
        <a:xfrm>
          <a:off x="0" y="0"/>
          <a:ext cx="0" cy="0"/>
          <a:chOff x="0" y="0"/>
          <a:chExt cx="0" cy="0"/>
        </a:xfrm>
      </p:grpSpPr>
      <p:sp>
        <p:nvSpPr>
          <p:cNvPr id="15" name="Rectangle 14"/>
          <p:cNvSpPr/>
          <p:nvPr userDrawn="1"/>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9" name="Rectangle 18"/>
          <p:cNvSpPr/>
          <p:nvPr userDrawn="1"/>
        </p:nvSpPr>
        <p:spPr>
          <a:xfrm>
            <a:off x="-4232" y="0"/>
            <a:ext cx="1823507"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7" name="Text Placeholder 2"/>
          <p:cNvSpPr>
            <a:spLocks noGrp="1"/>
          </p:cNvSpPr>
          <p:nvPr>
            <p:ph type="body" sz="quarter" idx="14" hasCustomPrompt="1"/>
          </p:nvPr>
        </p:nvSpPr>
        <p:spPr>
          <a:xfrm>
            <a:off x="2172930" y="675701"/>
            <a:ext cx="9477204"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8" name="Text Placeholder 2"/>
          <p:cNvSpPr>
            <a:spLocks noGrp="1"/>
          </p:cNvSpPr>
          <p:nvPr>
            <p:ph type="body" sz="quarter" idx="21"/>
          </p:nvPr>
        </p:nvSpPr>
        <p:spPr>
          <a:xfrm>
            <a:off x="2172930" y="1195389"/>
            <a:ext cx="9477204" cy="51022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ounded Rectangle 8"/>
          <p:cNvSpPr/>
          <p:nvPr userDrawn="1"/>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3002412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losing Slide">
    <p:bg>
      <p:bgPr>
        <a:solidFill>
          <a:srgbClr val="972524"/>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7186" y="303925"/>
            <a:ext cx="3355498" cy="957958"/>
          </a:xfrm>
          <a:prstGeom prst="rect">
            <a:avLst/>
          </a:prstGeom>
        </p:spPr>
      </p:pic>
      <p:sp>
        <p:nvSpPr>
          <p:cNvPr id="8" name="TextBox 7"/>
          <p:cNvSpPr txBox="1"/>
          <p:nvPr userDrawn="1"/>
        </p:nvSpPr>
        <p:spPr>
          <a:xfrm>
            <a:off x="365126" y="2886841"/>
            <a:ext cx="8459788" cy="1590179"/>
          </a:xfrm>
          <a:prstGeom prst="rect">
            <a:avLst/>
          </a:prstGeom>
          <a:noFill/>
        </p:spPr>
        <p:txBody>
          <a:bodyPr wrap="square" lIns="0" tIns="0" rIns="0" bIns="0" rtlCol="0">
            <a:spAutoFit/>
          </a:bodyPr>
          <a:lstStyle/>
          <a:p>
            <a:pPr>
              <a:lnSpc>
                <a:spcPts val="2200"/>
              </a:lnSpc>
              <a:spcBef>
                <a:spcPts val="1200"/>
              </a:spcBef>
            </a:pPr>
            <a:r>
              <a:rPr lang="en-US" sz="1700" b="0" i="0" dirty="0">
                <a:solidFill>
                  <a:schemeClr val="bg1"/>
                </a:solidFill>
              </a:rPr>
              <a:t>﻿</a:t>
            </a:r>
            <a:r>
              <a:rPr lang="en-US" sz="1700" b="1" i="0" dirty="0">
                <a:solidFill>
                  <a:schemeClr val="bg1"/>
                </a:solidFill>
              </a:rPr>
              <a:t>healthpolicy.usc.edu</a:t>
            </a:r>
          </a:p>
          <a:p>
            <a:pPr>
              <a:lnSpc>
                <a:spcPts val="2200"/>
              </a:lnSpc>
              <a:spcBef>
                <a:spcPts val="1200"/>
              </a:spcBef>
            </a:pPr>
            <a:r>
              <a:rPr lang="en-US" sz="1700" b="0" i="0" baseline="0" dirty="0">
                <a:solidFill>
                  <a:schemeClr val="bg1"/>
                </a:solidFill>
              </a:rPr>
              <a:t>       </a:t>
            </a:r>
            <a:r>
              <a:rPr lang="en-US" sz="1700" b="0" i="0" dirty="0">
                <a:solidFill>
                  <a:schemeClr val="bg1"/>
                </a:solidFill>
              </a:rPr>
              <a:t>facebook.com/</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dirty="0">
                <a:solidFill>
                  <a:schemeClr val="bg1"/>
                </a:solidFill>
              </a:rPr>
              <a:t>      @</a:t>
            </a:r>
            <a:r>
              <a:rPr lang="en-US" sz="1700" b="0" i="0" dirty="0" err="1">
                <a:solidFill>
                  <a:schemeClr val="bg1"/>
                </a:solidFill>
              </a:rPr>
              <a:t>SchaefferCenter</a:t>
            </a:r>
            <a:endParaRPr lang="en-US" sz="1700" b="0" i="0" dirty="0">
              <a:solidFill>
                <a:schemeClr val="bg1"/>
              </a:solidFill>
            </a:endParaRPr>
          </a:p>
          <a:p>
            <a:pPr>
              <a:lnSpc>
                <a:spcPts val="2200"/>
              </a:lnSpc>
              <a:spcBef>
                <a:spcPts val="1200"/>
              </a:spcBef>
            </a:pPr>
            <a:r>
              <a:rPr lang="en-US" sz="1700" b="0" i="0" baseline="0" dirty="0">
                <a:solidFill>
                  <a:schemeClr val="bg1"/>
                </a:solidFill>
              </a:rPr>
              <a:t>      </a:t>
            </a:r>
            <a:r>
              <a:rPr lang="en-US" sz="1700" b="0" i="0" dirty="0">
                <a:solidFill>
                  <a:schemeClr val="bg1"/>
                </a:solidFill>
              </a:rPr>
              <a:t>@</a:t>
            </a:r>
            <a:r>
              <a:rPr lang="en-US" sz="1700" b="0" i="0" dirty="0" err="1">
                <a:solidFill>
                  <a:schemeClr val="bg1"/>
                </a:solidFill>
              </a:rPr>
              <a:t>SchaefferCenter</a:t>
            </a:r>
            <a:endParaRPr lang="en-US" sz="1700" b="0" i="0" dirty="0">
              <a:solidFill>
                <a:schemeClr val="bg1"/>
              </a:solidFill>
            </a:endParaRPr>
          </a:p>
        </p:txBody>
      </p:sp>
      <p:pic>
        <p:nvPicPr>
          <p:cNvPr id="9" name="Picture 8" descr="twitter.jpg"/>
          <p:cNvPicPr>
            <a:picLocks noChangeAspect="1"/>
          </p:cNvPicPr>
          <p:nvPr userDrawn="1"/>
        </p:nvPicPr>
        <p:blipFill>
          <a:blip r:embed="rId3"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41727" y="3739395"/>
            <a:ext cx="299624" cy="299624"/>
          </a:xfrm>
          <a:prstGeom prst="rect">
            <a:avLst/>
          </a:prstGeom>
        </p:spPr>
      </p:pic>
      <p:pic>
        <p:nvPicPr>
          <p:cNvPr id="10" name="Picture 9" descr="facebook.jpg"/>
          <p:cNvPicPr>
            <a:picLocks noChangeAspect="1"/>
          </p:cNvPicPr>
          <p:nvPr userDrawn="1"/>
        </p:nvPicPr>
        <p:blipFill>
          <a:blip r:embed="rId4" cstate="print">
            <a:clrChange>
              <a:clrFrom>
                <a:srgbClr val="CD3232"/>
              </a:clrFrom>
              <a:clrTo>
                <a:srgbClr val="CD3232">
                  <a:alpha val="0"/>
                </a:srgbClr>
              </a:clrTo>
            </a:clrChange>
            <a:extLst>
              <a:ext uri="{28A0092B-C50C-407E-A947-70E740481C1C}">
                <a14:useLocalDpi xmlns:a14="http://schemas.microsoft.com/office/drawing/2010/main" val="0"/>
              </a:ext>
            </a:extLst>
          </a:blip>
          <a:stretch>
            <a:fillRect/>
          </a:stretch>
        </p:blipFill>
        <p:spPr>
          <a:xfrm>
            <a:off x="354014" y="3317720"/>
            <a:ext cx="265112" cy="265112"/>
          </a:xfrm>
          <a:prstGeom prst="rect">
            <a:avLst/>
          </a:prstGeom>
        </p:spPr>
      </p:pic>
      <p:pic>
        <p:nvPicPr>
          <p:cNvPr id="11" name="Picture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239" y="4195582"/>
            <a:ext cx="265112" cy="265110"/>
          </a:xfrm>
          <a:prstGeom prst="rect">
            <a:avLst/>
          </a:prstGeom>
        </p:spPr>
      </p:pic>
    </p:spTree>
    <p:extLst>
      <p:ext uri="{BB962C8B-B14F-4D97-AF65-F5344CB8AC3E}">
        <p14:creationId xmlns:p14="http://schemas.microsoft.com/office/powerpoint/2010/main" val="2807433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A">
    <p:bg>
      <p:bgPr>
        <a:solidFill>
          <a:srgbClr val="972524"/>
        </a:solidFill>
        <a:effectLst/>
      </p:bgPr>
    </p:bg>
    <p:spTree>
      <p:nvGrpSpPr>
        <p:cNvPr id="1" name=""/>
        <p:cNvGrpSpPr/>
        <p:nvPr/>
      </p:nvGrpSpPr>
      <p:grpSpPr>
        <a:xfrm>
          <a:off x="0" y="0"/>
          <a:ext cx="0" cy="0"/>
          <a:chOff x="0" y="0"/>
          <a:chExt cx="0" cy="0"/>
        </a:xfrm>
      </p:grpSpPr>
      <p:cxnSp>
        <p:nvCxnSpPr>
          <p:cNvPr id="6" name="Straight Connector 5"/>
          <p:cNvCxnSpPr/>
          <p:nvPr userDrawn="1"/>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sp>
        <p:nvSpPr>
          <p:cNvPr id="3" name="Text Placeholder 2"/>
          <p:cNvSpPr>
            <a:spLocks noGrp="1"/>
          </p:cNvSpPr>
          <p:nvPr>
            <p:ph type="body" sz="quarter" idx="14"/>
          </p:nvPr>
        </p:nvSpPr>
        <p:spPr>
          <a:xfrm>
            <a:off x="370047" y="2838229"/>
            <a:ext cx="11279717" cy="761565"/>
          </a:xfrm>
        </p:spPr>
        <p:txBody>
          <a:bodyPr/>
          <a:lstStyle>
            <a:lvl1pPr>
              <a:defRPr sz="4200" b="1">
                <a:solidFill>
                  <a:srgbClr val="E9DCC4"/>
                </a:solidFill>
              </a:defRPr>
            </a:lvl1pPr>
          </a:lstStyle>
          <a:p>
            <a:pPr lvl="0"/>
            <a:r>
              <a:rPr lang="en-US"/>
              <a:t>Edit Master text styles</a:t>
            </a:r>
          </a:p>
        </p:txBody>
      </p:sp>
      <p:sp>
        <p:nvSpPr>
          <p:cNvPr id="15" name="Text Placeholder 14"/>
          <p:cNvSpPr>
            <a:spLocks noGrp="1"/>
          </p:cNvSpPr>
          <p:nvPr>
            <p:ph type="body" sz="quarter" idx="16"/>
          </p:nvPr>
        </p:nvSpPr>
        <p:spPr>
          <a:xfrm>
            <a:off x="369322" y="4061915"/>
            <a:ext cx="11269133" cy="796925"/>
          </a:xfrm>
        </p:spPr>
        <p:txBody>
          <a:bodyPr>
            <a:normAutofit/>
          </a:bodyPr>
          <a:lstStyle>
            <a:lvl1pPr>
              <a:defRPr sz="2000" b="0" i="1">
                <a:solidFill>
                  <a:schemeClr val="bg1"/>
                </a:solidFill>
              </a:defRPr>
            </a:lvl1pPr>
          </a:lstStyle>
          <a:p>
            <a:pPr lvl="0"/>
            <a:r>
              <a:rPr lang="en-US"/>
              <a:t>Edit Master text styles</a:t>
            </a:r>
          </a:p>
        </p:txBody>
      </p:sp>
      <p:sp>
        <p:nvSpPr>
          <p:cNvPr id="17" name="Text Placeholder 16"/>
          <p:cNvSpPr>
            <a:spLocks noGrp="1"/>
          </p:cNvSpPr>
          <p:nvPr>
            <p:ph type="body" sz="quarter" idx="17"/>
          </p:nvPr>
        </p:nvSpPr>
        <p:spPr>
          <a:xfrm>
            <a:off x="368301" y="3656267"/>
            <a:ext cx="11281833" cy="349686"/>
          </a:xfrm>
        </p:spPr>
        <p:txBody>
          <a:bodyPr>
            <a:noAutofit/>
          </a:bodyPr>
          <a:lstStyle>
            <a:lvl1pPr>
              <a:defRPr sz="2200">
                <a:solidFill>
                  <a:srgbClr val="FFFFFF"/>
                </a:solidFill>
              </a:defRPr>
            </a:lvl1pPr>
          </a:lstStyle>
          <a:p>
            <a:pPr lvl="0"/>
            <a:r>
              <a:rPr lang="en-US"/>
              <a:t>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40069" y="424691"/>
            <a:ext cx="2710065" cy="773693"/>
          </a:xfrm>
          <a:prstGeom prst="rect">
            <a:avLst/>
          </a:prstGeom>
        </p:spPr>
      </p:pic>
    </p:spTree>
    <p:extLst>
      <p:ext uri="{BB962C8B-B14F-4D97-AF65-F5344CB8AC3E}">
        <p14:creationId xmlns:p14="http://schemas.microsoft.com/office/powerpoint/2010/main" val="182787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A">
    <p:bg>
      <p:bgPr>
        <a:solidFill>
          <a:srgbClr val="972524"/>
        </a:solidFill>
        <a:effectLst/>
      </p:bgPr>
    </p:bg>
    <p:spTree>
      <p:nvGrpSpPr>
        <p:cNvPr id="1" name=""/>
        <p:cNvGrpSpPr/>
        <p:nvPr/>
      </p:nvGrpSpPr>
      <p:grpSpPr>
        <a:xfrm>
          <a:off x="0" y="0"/>
          <a:ext cx="0" cy="0"/>
          <a:chOff x="0" y="0"/>
          <a:chExt cx="0" cy="0"/>
        </a:xfrm>
      </p:grpSpPr>
      <p:cxnSp>
        <p:nvCxnSpPr>
          <p:cNvPr id="6" name="Straight Connector 5"/>
          <p:cNvCxnSpPr/>
          <p:nvPr/>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sp>
        <p:nvSpPr>
          <p:cNvPr id="3" name="Text Placeholder 2"/>
          <p:cNvSpPr>
            <a:spLocks noGrp="1"/>
          </p:cNvSpPr>
          <p:nvPr>
            <p:ph type="body" sz="quarter" idx="14"/>
          </p:nvPr>
        </p:nvSpPr>
        <p:spPr>
          <a:xfrm>
            <a:off x="370047" y="2838229"/>
            <a:ext cx="11279717" cy="761565"/>
          </a:xfrm>
        </p:spPr>
        <p:txBody>
          <a:bodyPr/>
          <a:lstStyle>
            <a:lvl1pPr>
              <a:defRPr sz="4200" b="1">
                <a:solidFill>
                  <a:srgbClr val="E9DCC4"/>
                </a:solidFill>
              </a:defRPr>
            </a:lvl1pPr>
          </a:lstStyle>
          <a:p>
            <a:pPr lvl="0"/>
            <a:r>
              <a:rPr lang="en-US"/>
              <a:t>Edit Master text styles</a:t>
            </a:r>
          </a:p>
        </p:txBody>
      </p:sp>
      <p:sp>
        <p:nvSpPr>
          <p:cNvPr id="15" name="Text Placeholder 14"/>
          <p:cNvSpPr>
            <a:spLocks noGrp="1"/>
          </p:cNvSpPr>
          <p:nvPr>
            <p:ph type="body" sz="quarter" idx="16"/>
          </p:nvPr>
        </p:nvSpPr>
        <p:spPr>
          <a:xfrm>
            <a:off x="369322" y="4061915"/>
            <a:ext cx="11269133" cy="796925"/>
          </a:xfrm>
        </p:spPr>
        <p:txBody>
          <a:bodyPr>
            <a:normAutofit/>
          </a:bodyPr>
          <a:lstStyle>
            <a:lvl1pPr>
              <a:defRPr sz="2000" b="0" i="1">
                <a:solidFill>
                  <a:schemeClr val="bg1"/>
                </a:solidFill>
              </a:defRPr>
            </a:lvl1pPr>
          </a:lstStyle>
          <a:p>
            <a:pPr lvl="0"/>
            <a:r>
              <a:rPr lang="en-US"/>
              <a:t>Edit Master text styles</a:t>
            </a:r>
          </a:p>
        </p:txBody>
      </p:sp>
      <p:sp>
        <p:nvSpPr>
          <p:cNvPr id="17" name="Text Placeholder 16"/>
          <p:cNvSpPr>
            <a:spLocks noGrp="1"/>
          </p:cNvSpPr>
          <p:nvPr>
            <p:ph type="body" sz="quarter" idx="17"/>
          </p:nvPr>
        </p:nvSpPr>
        <p:spPr>
          <a:xfrm>
            <a:off x="368301" y="3656267"/>
            <a:ext cx="11281833" cy="349686"/>
          </a:xfrm>
        </p:spPr>
        <p:txBody>
          <a:bodyPr>
            <a:noAutofit/>
          </a:bodyPr>
          <a:lstStyle>
            <a:lvl1pPr>
              <a:defRPr sz="2200">
                <a:solidFill>
                  <a:srgbClr val="FFFFFF"/>
                </a:solidFill>
              </a:defRPr>
            </a:lvl1pPr>
          </a:lstStyle>
          <a:p>
            <a:pPr lvl="0"/>
            <a:r>
              <a:rPr lang="en-US"/>
              <a:t>Edit Master text styles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40069" y="424691"/>
            <a:ext cx="2710065" cy="773693"/>
          </a:xfrm>
          <a:prstGeom prst="rect">
            <a:avLst/>
          </a:prstGeom>
        </p:spPr>
      </p:pic>
      <p:cxnSp>
        <p:nvCxnSpPr>
          <p:cNvPr id="7" name="Straight Connector 6"/>
          <p:cNvCxnSpPr/>
          <p:nvPr userDrawn="1"/>
        </p:nvCxnSpPr>
        <p:spPr>
          <a:xfrm>
            <a:off x="486833" y="2720258"/>
            <a:ext cx="11245851" cy="0"/>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40069" y="424691"/>
            <a:ext cx="2710065" cy="773693"/>
          </a:xfrm>
          <a:prstGeom prst="rect">
            <a:avLst/>
          </a:prstGeom>
        </p:spPr>
      </p:pic>
    </p:spTree>
    <p:extLst>
      <p:ext uri="{BB962C8B-B14F-4D97-AF65-F5344CB8AC3E}">
        <p14:creationId xmlns:p14="http://schemas.microsoft.com/office/powerpoint/2010/main" val="3300229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OC Slide">
    <p:spTree>
      <p:nvGrpSpPr>
        <p:cNvPr id="1" name=""/>
        <p:cNvGrpSpPr/>
        <p:nvPr/>
      </p:nvGrpSpPr>
      <p:grpSpPr>
        <a:xfrm>
          <a:off x="0" y="0"/>
          <a:ext cx="0" cy="0"/>
          <a:chOff x="0" y="0"/>
          <a:chExt cx="0" cy="0"/>
        </a:xfrm>
      </p:grpSpPr>
      <p:sp>
        <p:nvSpPr>
          <p:cNvPr id="9" name="Rectangle 8"/>
          <p:cNvSpPr/>
          <p:nvPr/>
        </p:nvSpPr>
        <p:spPr>
          <a:xfrm>
            <a:off x="1" y="0"/>
            <a:ext cx="3648860"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7" name="Text Placeholder 2"/>
          <p:cNvSpPr>
            <a:spLocks noGrp="1"/>
          </p:cNvSpPr>
          <p:nvPr>
            <p:ph type="body" sz="quarter" idx="13" hasCustomPrompt="1"/>
          </p:nvPr>
        </p:nvSpPr>
        <p:spPr>
          <a:xfrm>
            <a:off x="334436" y="1825628"/>
            <a:ext cx="3013017" cy="746125"/>
          </a:xfrm>
        </p:spPr>
        <p:txBody>
          <a:bodyPr>
            <a:noAutofit/>
          </a:bodyPr>
          <a:lstStyle>
            <a:lvl1pPr marL="0" indent="0">
              <a:buNone/>
              <a:defRPr sz="1800" baseline="0"/>
            </a:lvl1pPr>
            <a:lvl2pPr>
              <a:defRPr sz="1700"/>
            </a:lvl2pPr>
            <a:lvl3pPr>
              <a:defRPr sz="1700"/>
            </a:lvl3pPr>
            <a:lvl4pPr>
              <a:defRPr sz="1700"/>
            </a:lvl4pPr>
            <a:lvl5pPr>
              <a:defRPr sz="1700"/>
            </a:lvl5pPr>
          </a:lstStyle>
          <a:p>
            <a:pPr lvl="0"/>
            <a:r>
              <a:rPr lang="en-US" dirty="0"/>
              <a:t>Title of Presentation</a:t>
            </a:r>
          </a:p>
        </p:txBody>
      </p:sp>
      <p:sp>
        <p:nvSpPr>
          <p:cNvPr id="18" name="Text Placeholder 2"/>
          <p:cNvSpPr>
            <a:spLocks noGrp="1"/>
          </p:cNvSpPr>
          <p:nvPr>
            <p:ph type="body" sz="quarter" idx="14" hasCustomPrompt="1"/>
          </p:nvPr>
        </p:nvSpPr>
        <p:spPr>
          <a:xfrm>
            <a:off x="4006851" y="1825628"/>
            <a:ext cx="7643283" cy="4045783"/>
          </a:xfrm>
        </p:spPr>
        <p:txBody>
          <a:bodyPr>
            <a:noAutofit/>
          </a:bodyPr>
          <a:lstStyle>
            <a:lvl1pPr marL="285750" marR="0" indent="-285750" algn="l" defTabSz="457200" rtl="0" eaLnBrk="1" fontAlgn="auto" latinLnBrk="0" hangingPunct="1">
              <a:lnSpc>
                <a:spcPts val="2200"/>
              </a:lnSpc>
              <a:spcBef>
                <a:spcPts val="0"/>
              </a:spcBef>
              <a:spcAft>
                <a:spcPts val="900"/>
              </a:spcAft>
              <a:buClrTx/>
              <a:buSzTx/>
              <a:buFont typeface="Arial" panose="020B0604020202020204" pitchFamily="34" charset="0"/>
              <a:buChar char="•"/>
              <a:tabLst/>
              <a:defRPr sz="1800" b="1" i="0" baseline="0">
                <a:solidFill>
                  <a:schemeClr val="tx1">
                    <a:lumMod val="90000"/>
                    <a:lumOff val="10000"/>
                  </a:schemeClr>
                </a:solidFill>
                <a:latin typeface="+mj-lt"/>
              </a:defRPr>
            </a:lvl1pPr>
            <a:lvl2pPr>
              <a:buFont typeface="Arial" panose="020B0604020202020204" pitchFamily="34" charset="0"/>
              <a:buChar char="‒"/>
              <a:defRPr sz="1800" b="0">
                <a:solidFill>
                  <a:schemeClr val="tx1"/>
                </a:solidFill>
              </a:defRPr>
            </a:lvl2pPr>
            <a:lvl3pPr>
              <a:defRPr sz="1700"/>
            </a:lvl3pPr>
            <a:lvl4pPr>
              <a:defRPr sz="1700"/>
            </a:lvl4pPr>
            <a:lvl5pPr>
              <a:defRPr sz="1700"/>
            </a:lvl5pPr>
          </a:lstStyle>
          <a:p>
            <a:pPr lvl="0"/>
            <a:r>
              <a:rPr lang="en-US" dirty="0"/>
              <a:t>Outline Category Here</a:t>
            </a:r>
          </a:p>
          <a:p>
            <a:pPr marL="285750" marR="0" lvl="0" indent="-285750" algn="l" defTabSz="457200" rtl="0" eaLnBrk="1" fontAlgn="auto" latinLnBrk="0" hangingPunct="1">
              <a:lnSpc>
                <a:spcPts val="2200"/>
              </a:lnSpc>
              <a:spcBef>
                <a:spcPts val="0"/>
              </a:spcBef>
              <a:spcAft>
                <a:spcPts val="900"/>
              </a:spcAft>
              <a:buClrTx/>
              <a:buSzTx/>
              <a:tabLst/>
              <a:defRPr/>
            </a:pPr>
            <a:r>
              <a:rPr lang="en-US" dirty="0"/>
              <a:t>Another Outline Category Here</a:t>
            </a:r>
          </a:p>
          <a:p>
            <a:pPr marL="285750" marR="0" lvl="0" indent="-285750" algn="l" defTabSz="457200" rtl="0" eaLnBrk="1" fontAlgn="auto" latinLnBrk="0" hangingPunct="1">
              <a:lnSpc>
                <a:spcPts val="2200"/>
              </a:lnSpc>
              <a:spcBef>
                <a:spcPts val="0"/>
              </a:spcBef>
              <a:spcAft>
                <a:spcPts val="900"/>
              </a:spcAft>
              <a:buClrTx/>
              <a:buSzTx/>
              <a:tabLst/>
              <a:defRPr/>
            </a:pPr>
            <a:r>
              <a:rPr lang="en-US" dirty="0"/>
              <a:t>Outline Category Here</a:t>
            </a:r>
          </a:p>
          <a:p>
            <a:pPr marL="630936" marR="0" lvl="1" indent="-285750" algn="l" defTabSz="457200" rtl="0" eaLnBrk="1" fontAlgn="auto" latinLnBrk="0" hangingPunct="1">
              <a:lnSpc>
                <a:spcPts val="2200"/>
              </a:lnSpc>
              <a:spcBef>
                <a:spcPts val="0"/>
              </a:spcBef>
              <a:spcAft>
                <a:spcPts val="900"/>
              </a:spcAft>
              <a:buClrTx/>
              <a:buSzTx/>
              <a:tabLst/>
              <a:defRPr/>
            </a:pPr>
            <a:r>
              <a:rPr lang="en-US" dirty="0"/>
              <a:t>Subcategory Here</a:t>
            </a:r>
          </a:p>
          <a:p>
            <a:pPr marL="0" marR="0" lvl="0" indent="0" algn="l" defTabSz="457200" rtl="0" eaLnBrk="1" fontAlgn="auto" latinLnBrk="0" hangingPunct="1">
              <a:lnSpc>
                <a:spcPts val="2200"/>
              </a:lnSpc>
              <a:spcBef>
                <a:spcPts val="0"/>
              </a:spcBef>
              <a:spcAft>
                <a:spcPts val="900"/>
              </a:spcAft>
              <a:buClrTx/>
              <a:buSzTx/>
              <a:buFont typeface="Arial"/>
              <a:buNone/>
              <a:tabLst/>
              <a:defRPr/>
            </a:pPr>
            <a:endParaRPr lang="en-US" dirty="0"/>
          </a:p>
        </p:txBody>
      </p:sp>
      <p:sp>
        <p:nvSpPr>
          <p:cNvPr id="8" name="Rounded Rectangle 7"/>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323727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ody Slide A">
    <p:spTree>
      <p:nvGrpSpPr>
        <p:cNvPr id="1" name=""/>
        <p:cNvGrpSpPr/>
        <p:nvPr/>
      </p:nvGrpSpPr>
      <p:grpSpPr>
        <a:xfrm>
          <a:off x="0" y="0"/>
          <a:ext cx="0" cy="0"/>
          <a:chOff x="0" y="0"/>
          <a:chExt cx="0" cy="0"/>
        </a:xfrm>
      </p:grpSpPr>
      <p:sp>
        <p:nvSpPr>
          <p:cNvPr id="9" name="Rectangle 8"/>
          <p:cNvSpPr/>
          <p:nvPr/>
        </p:nvSpPr>
        <p:spPr>
          <a:xfrm>
            <a:off x="1" y="0"/>
            <a:ext cx="3648860"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8" name="Text Placeholder 2"/>
          <p:cNvSpPr>
            <a:spLocks noGrp="1"/>
          </p:cNvSpPr>
          <p:nvPr>
            <p:ph type="body" sz="quarter" idx="14" hasCustomPrompt="1"/>
          </p:nvPr>
        </p:nvSpPr>
        <p:spPr>
          <a:xfrm>
            <a:off x="4006851" y="675701"/>
            <a:ext cx="7643283"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4" name="Text Placeholder 3"/>
          <p:cNvSpPr>
            <a:spLocks noGrp="1"/>
          </p:cNvSpPr>
          <p:nvPr>
            <p:ph type="body" sz="quarter" idx="20" hasCustomPrompt="1"/>
          </p:nvPr>
        </p:nvSpPr>
        <p:spPr>
          <a:xfrm>
            <a:off x="329184" y="1825627"/>
            <a:ext cx="3316224" cy="2276856"/>
          </a:xfrm>
        </p:spPr>
        <p:txBody>
          <a:bodyPr>
            <a:normAutofit/>
          </a:bodyPr>
          <a:lstStyle>
            <a:lvl1pPr marL="0" indent="0">
              <a:lnSpc>
                <a:spcPts val="2200"/>
              </a:lnSpc>
              <a:spcBef>
                <a:spcPts val="0"/>
              </a:spcBef>
              <a:spcAft>
                <a:spcPts val="900"/>
              </a:spcAft>
              <a:buNone/>
              <a:defRPr sz="1700" baseline="0">
                <a:solidFill>
                  <a:srgbClr val="727879"/>
                </a:solidFill>
              </a:defRPr>
            </a:lvl1pPr>
            <a:lvl2pPr marL="338328" indent="0">
              <a:buNone/>
              <a:defRPr>
                <a:solidFill>
                  <a:srgbClr val="727879"/>
                </a:solidFill>
              </a:defRPr>
            </a:lvl2pPr>
          </a:lstStyle>
          <a:p>
            <a:pPr lvl="0"/>
            <a:r>
              <a:rPr lang="en-US" dirty="0"/>
              <a:t>Outline Category</a:t>
            </a:r>
          </a:p>
          <a:p>
            <a:pPr lvl="0"/>
            <a:r>
              <a:rPr lang="en-US" dirty="0"/>
              <a:t>This is a Category</a:t>
            </a:r>
          </a:p>
          <a:p>
            <a:pPr lvl="0"/>
            <a:r>
              <a:rPr lang="en-US" dirty="0"/>
              <a:t>This is a </a:t>
            </a:r>
            <a:r>
              <a:rPr lang="en-US" dirty="0" err="1"/>
              <a:t>Runover</a:t>
            </a:r>
            <a:r>
              <a:rPr lang="en-US" dirty="0"/>
              <a:t> Category</a:t>
            </a:r>
          </a:p>
          <a:p>
            <a:pPr lvl="0"/>
            <a:r>
              <a:rPr lang="en-US" dirty="0"/>
              <a:t>This is a Category</a:t>
            </a:r>
          </a:p>
        </p:txBody>
      </p:sp>
      <p:sp>
        <p:nvSpPr>
          <p:cNvPr id="3" name="Text Placeholder 2"/>
          <p:cNvSpPr>
            <a:spLocks noGrp="1"/>
          </p:cNvSpPr>
          <p:nvPr>
            <p:ph type="body" sz="quarter" idx="21"/>
          </p:nvPr>
        </p:nvSpPr>
        <p:spPr>
          <a:xfrm>
            <a:off x="4006851" y="1195389"/>
            <a:ext cx="7643283" cy="51022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ounded Rectangle 9"/>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1340610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dy Slide B">
    <p:spTree>
      <p:nvGrpSpPr>
        <p:cNvPr id="1" name=""/>
        <p:cNvGrpSpPr/>
        <p:nvPr/>
      </p:nvGrpSpPr>
      <p:grpSpPr>
        <a:xfrm>
          <a:off x="0" y="0"/>
          <a:ext cx="0" cy="0"/>
          <a:chOff x="0" y="0"/>
          <a:chExt cx="0" cy="0"/>
        </a:xfrm>
      </p:grpSpPr>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9" name="Rectangle 18"/>
          <p:cNvSpPr/>
          <p:nvPr/>
        </p:nvSpPr>
        <p:spPr>
          <a:xfrm>
            <a:off x="-4232" y="0"/>
            <a:ext cx="1823507"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7" name="Text Placeholder 2"/>
          <p:cNvSpPr>
            <a:spLocks noGrp="1"/>
          </p:cNvSpPr>
          <p:nvPr>
            <p:ph type="body" sz="quarter" idx="14" hasCustomPrompt="1"/>
          </p:nvPr>
        </p:nvSpPr>
        <p:spPr>
          <a:xfrm>
            <a:off x="2172930" y="675701"/>
            <a:ext cx="9477204"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8" name="Text Placeholder 2"/>
          <p:cNvSpPr>
            <a:spLocks noGrp="1"/>
          </p:cNvSpPr>
          <p:nvPr>
            <p:ph type="body" sz="quarter" idx="21"/>
          </p:nvPr>
        </p:nvSpPr>
        <p:spPr>
          <a:xfrm>
            <a:off x="2172930" y="1195389"/>
            <a:ext cx="9477204" cy="51022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ounded Rectangle 8"/>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
        <p:nvSpPr>
          <p:cNvPr id="11" name="Rectangle 10"/>
          <p:cNvSpPr/>
          <p:nvPr userDrawn="1"/>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2" name="Rectangle 11"/>
          <p:cNvSpPr/>
          <p:nvPr userDrawn="1"/>
        </p:nvSpPr>
        <p:spPr>
          <a:xfrm>
            <a:off x="-4232" y="0"/>
            <a:ext cx="1823507"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13" name="Rounded Rectangle 12"/>
          <p:cNvSpPr/>
          <p:nvPr userDrawn="1"/>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849774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ody Slide B">
    <p:spTree>
      <p:nvGrpSpPr>
        <p:cNvPr id="1" name=""/>
        <p:cNvGrpSpPr/>
        <p:nvPr/>
      </p:nvGrpSpPr>
      <p:grpSpPr>
        <a:xfrm>
          <a:off x="0" y="0"/>
          <a:ext cx="0" cy="0"/>
          <a:chOff x="0" y="0"/>
          <a:chExt cx="0" cy="0"/>
        </a:xfrm>
      </p:grpSpPr>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7" name="Text Placeholder 2"/>
          <p:cNvSpPr>
            <a:spLocks noGrp="1"/>
          </p:cNvSpPr>
          <p:nvPr>
            <p:ph type="body" sz="quarter" idx="14" hasCustomPrompt="1"/>
          </p:nvPr>
        </p:nvSpPr>
        <p:spPr>
          <a:xfrm>
            <a:off x="701615" y="675701"/>
            <a:ext cx="10948519"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8" name="Text Placeholder 2"/>
          <p:cNvSpPr>
            <a:spLocks noGrp="1"/>
          </p:cNvSpPr>
          <p:nvPr>
            <p:ph type="body" sz="quarter" idx="21"/>
          </p:nvPr>
        </p:nvSpPr>
        <p:spPr>
          <a:xfrm>
            <a:off x="701615" y="1195389"/>
            <a:ext cx="10948519" cy="51022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ounded Rectangle 8"/>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3718577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ody Slide C">
    <p:spTree>
      <p:nvGrpSpPr>
        <p:cNvPr id="1" name=""/>
        <p:cNvGrpSpPr/>
        <p:nvPr/>
      </p:nvGrpSpPr>
      <p:grpSpPr>
        <a:xfrm>
          <a:off x="0" y="0"/>
          <a:ext cx="0" cy="0"/>
          <a:chOff x="0" y="0"/>
          <a:chExt cx="0" cy="0"/>
        </a:xfrm>
      </p:grpSpPr>
      <p:sp>
        <p:nvSpPr>
          <p:cNvPr id="9" name="Rectangle 8"/>
          <p:cNvSpPr/>
          <p:nvPr/>
        </p:nvSpPr>
        <p:spPr>
          <a:xfrm>
            <a:off x="1" y="0"/>
            <a:ext cx="3648860"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buFont typeface="Arial" panose="020B0604020202020204" pitchFamily="34" charset="0"/>
              <a:buChar char="•"/>
            </a:pPr>
            <a:endParaRPr lang="en-US" sz="1800" dirty="0">
              <a:solidFill>
                <a:srgbClr val="DED0BC"/>
              </a:solidFill>
            </a:endParaRPr>
          </a:p>
        </p:txBody>
      </p:sp>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8" name="Text Placeholder 2"/>
          <p:cNvSpPr>
            <a:spLocks noGrp="1"/>
          </p:cNvSpPr>
          <p:nvPr>
            <p:ph type="body" sz="quarter" idx="14" hasCustomPrompt="1"/>
          </p:nvPr>
        </p:nvSpPr>
        <p:spPr>
          <a:xfrm>
            <a:off x="4011168" y="676657"/>
            <a:ext cx="7643283"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5" name="Text Placeholder 4"/>
          <p:cNvSpPr>
            <a:spLocks noGrp="1"/>
          </p:cNvSpPr>
          <p:nvPr>
            <p:ph type="body" sz="quarter" idx="19" hasCustomPrompt="1"/>
          </p:nvPr>
        </p:nvSpPr>
        <p:spPr>
          <a:xfrm>
            <a:off x="4006851" y="1283375"/>
            <a:ext cx="7647600" cy="346075"/>
          </a:xfrm>
        </p:spPr>
        <p:txBody>
          <a:bodyPr/>
          <a:lstStyle>
            <a:lvl1pPr marL="0" indent="0">
              <a:buNone/>
              <a:defRPr sz="1400"/>
            </a:lvl1pPr>
          </a:lstStyle>
          <a:p>
            <a:pPr lvl="0"/>
            <a:r>
              <a:rPr lang="en-US" dirty="0"/>
              <a:t>Subhead A</a:t>
            </a:r>
          </a:p>
          <a:p>
            <a:pPr lvl="0"/>
            <a:endParaRPr lang="en-US" dirty="0"/>
          </a:p>
        </p:txBody>
      </p:sp>
      <p:sp>
        <p:nvSpPr>
          <p:cNvPr id="4" name="Text Placeholder 3"/>
          <p:cNvSpPr>
            <a:spLocks noGrp="1"/>
          </p:cNvSpPr>
          <p:nvPr>
            <p:ph type="body" sz="quarter" idx="20" hasCustomPrompt="1"/>
          </p:nvPr>
        </p:nvSpPr>
        <p:spPr>
          <a:xfrm>
            <a:off x="329184" y="1825627"/>
            <a:ext cx="3141603" cy="2276856"/>
          </a:xfrm>
        </p:spPr>
        <p:txBody>
          <a:bodyPr>
            <a:normAutofit/>
          </a:bodyPr>
          <a:lstStyle>
            <a:lvl1pPr marL="0" indent="0">
              <a:lnSpc>
                <a:spcPts val="2200"/>
              </a:lnSpc>
              <a:spcBef>
                <a:spcPts val="0"/>
              </a:spcBef>
              <a:spcAft>
                <a:spcPts val="900"/>
              </a:spcAft>
              <a:buNone/>
              <a:defRPr sz="1700" baseline="0">
                <a:solidFill>
                  <a:srgbClr val="727879"/>
                </a:solidFill>
              </a:defRPr>
            </a:lvl1pPr>
            <a:lvl2pPr marL="338328" indent="0">
              <a:buNone/>
              <a:defRPr>
                <a:solidFill>
                  <a:srgbClr val="727879"/>
                </a:solidFill>
              </a:defRPr>
            </a:lvl2pPr>
          </a:lstStyle>
          <a:p>
            <a:pPr lvl="0"/>
            <a:r>
              <a:rPr lang="en-US" dirty="0"/>
              <a:t>Outline Category</a:t>
            </a:r>
          </a:p>
          <a:p>
            <a:pPr lvl="0"/>
            <a:r>
              <a:rPr lang="en-US" dirty="0"/>
              <a:t>This is a Category</a:t>
            </a:r>
          </a:p>
          <a:p>
            <a:pPr lvl="0"/>
            <a:r>
              <a:rPr lang="en-US" dirty="0"/>
              <a:t>This is a </a:t>
            </a:r>
            <a:r>
              <a:rPr lang="en-US" dirty="0" err="1"/>
              <a:t>Runover</a:t>
            </a:r>
            <a:r>
              <a:rPr lang="en-US" dirty="0"/>
              <a:t> Category</a:t>
            </a:r>
          </a:p>
          <a:p>
            <a:pPr lvl="0"/>
            <a:r>
              <a:rPr lang="en-US" dirty="0"/>
              <a:t>This is a Category</a:t>
            </a:r>
          </a:p>
        </p:txBody>
      </p:sp>
      <p:sp>
        <p:nvSpPr>
          <p:cNvPr id="3" name="Content Placeholder 2"/>
          <p:cNvSpPr>
            <a:spLocks noGrp="1"/>
          </p:cNvSpPr>
          <p:nvPr>
            <p:ph sz="quarter" idx="21"/>
          </p:nvPr>
        </p:nvSpPr>
        <p:spPr>
          <a:xfrm>
            <a:off x="4011084" y="1755776"/>
            <a:ext cx="7721600" cy="45116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ounded Rectangle 9"/>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2348005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ody Slide D">
    <p:spTree>
      <p:nvGrpSpPr>
        <p:cNvPr id="1" name=""/>
        <p:cNvGrpSpPr/>
        <p:nvPr/>
      </p:nvGrpSpPr>
      <p:grpSpPr>
        <a:xfrm>
          <a:off x="0" y="0"/>
          <a:ext cx="0" cy="0"/>
          <a:chOff x="0" y="0"/>
          <a:chExt cx="0" cy="0"/>
        </a:xfrm>
      </p:grpSpPr>
      <p:sp>
        <p:nvSpPr>
          <p:cNvPr id="9" name="Rectangle 8"/>
          <p:cNvSpPr/>
          <p:nvPr/>
        </p:nvSpPr>
        <p:spPr>
          <a:xfrm>
            <a:off x="1" y="0"/>
            <a:ext cx="3648860"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3" name="Picture Placeholder 2"/>
          <p:cNvSpPr>
            <a:spLocks noGrp="1"/>
          </p:cNvSpPr>
          <p:nvPr>
            <p:ph type="pic" sz="quarter" idx="25"/>
          </p:nvPr>
        </p:nvSpPr>
        <p:spPr>
          <a:xfrm>
            <a:off x="7015179" y="3718669"/>
            <a:ext cx="4717504" cy="2616069"/>
          </a:xfrm>
        </p:spPr>
        <p:txBody>
          <a:bodyPr>
            <a:normAutofit/>
          </a:bodyPr>
          <a:lstStyle>
            <a:lvl1pPr>
              <a:defRPr sz="1400"/>
            </a:lvl1pPr>
          </a:lstStyle>
          <a:p>
            <a:r>
              <a:rPr lang="en-US"/>
              <a:t>Click icon to add picture</a:t>
            </a:r>
            <a:endParaRPr lang="en-US" dirty="0"/>
          </a:p>
        </p:txBody>
      </p:sp>
      <p:sp>
        <p:nvSpPr>
          <p:cNvPr id="7" name="Text Placeholder 6"/>
          <p:cNvSpPr>
            <a:spLocks noGrp="1"/>
          </p:cNvSpPr>
          <p:nvPr>
            <p:ph type="body" sz="quarter" idx="26" hasCustomPrompt="1"/>
          </p:nvPr>
        </p:nvSpPr>
        <p:spPr>
          <a:xfrm>
            <a:off x="329185" y="1828800"/>
            <a:ext cx="3092441" cy="1843548"/>
          </a:xfrm>
        </p:spPr>
        <p:txBody>
          <a:bodyPr>
            <a:normAutofit/>
          </a:bodyPr>
          <a:lstStyle>
            <a:lvl1pPr marL="0" indent="0">
              <a:lnSpc>
                <a:spcPts val="2200"/>
              </a:lnSpc>
              <a:spcBef>
                <a:spcPts val="0"/>
              </a:spcBef>
              <a:spcAft>
                <a:spcPts val="900"/>
              </a:spcAft>
              <a:buNone/>
              <a:defRPr sz="1700" b="1" baseline="0">
                <a:solidFill>
                  <a:srgbClr val="727879"/>
                </a:solidFill>
              </a:defRPr>
            </a:lvl1pPr>
          </a:lstStyle>
          <a:p>
            <a:pPr lvl="0"/>
            <a:r>
              <a:rPr lang="en-US" dirty="0"/>
              <a:t>Outline Category</a:t>
            </a:r>
          </a:p>
          <a:p>
            <a:pPr lvl="0"/>
            <a:r>
              <a:rPr lang="en-US" dirty="0"/>
              <a:t>This is a Category</a:t>
            </a:r>
          </a:p>
          <a:p>
            <a:pPr lvl="0"/>
            <a:r>
              <a:rPr lang="en-US" dirty="0"/>
              <a:t>This is a </a:t>
            </a:r>
            <a:r>
              <a:rPr lang="en-US" dirty="0" err="1"/>
              <a:t>Runover</a:t>
            </a:r>
            <a:r>
              <a:rPr lang="en-US" dirty="0"/>
              <a:t> Category</a:t>
            </a:r>
          </a:p>
          <a:p>
            <a:pPr lvl="0"/>
            <a:r>
              <a:rPr lang="en-US" dirty="0"/>
              <a:t>This is a Category</a:t>
            </a:r>
          </a:p>
        </p:txBody>
      </p:sp>
      <p:sp>
        <p:nvSpPr>
          <p:cNvPr id="16" name="Text Placeholder 2"/>
          <p:cNvSpPr>
            <a:spLocks noGrp="1"/>
          </p:cNvSpPr>
          <p:nvPr>
            <p:ph type="body" sz="quarter" idx="14" hasCustomPrompt="1"/>
          </p:nvPr>
        </p:nvSpPr>
        <p:spPr>
          <a:xfrm>
            <a:off x="4011168" y="676657"/>
            <a:ext cx="7643283"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17" name="Text Placeholder 4"/>
          <p:cNvSpPr>
            <a:spLocks noGrp="1"/>
          </p:cNvSpPr>
          <p:nvPr>
            <p:ph type="body" sz="quarter" idx="19" hasCustomPrompt="1"/>
          </p:nvPr>
        </p:nvSpPr>
        <p:spPr>
          <a:xfrm>
            <a:off x="4006851" y="1283375"/>
            <a:ext cx="7647600" cy="346075"/>
          </a:xfrm>
        </p:spPr>
        <p:txBody>
          <a:bodyPr/>
          <a:lstStyle>
            <a:lvl1pPr marL="0" indent="0">
              <a:buNone/>
              <a:defRPr sz="1400"/>
            </a:lvl1pPr>
          </a:lstStyle>
          <a:p>
            <a:pPr lvl="0"/>
            <a:r>
              <a:rPr lang="en-US" dirty="0"/>
              <a:t>Subhead A</a:t>
            </a:r>
          </a:p>
          <a:p>
            <a:pPr lvl="0"/>
            <a:endParaRPr lang="en-US" dirty="0"/>
          </a:p>
        </p:txBody>
      </p:sp>
      <p:sp>
        <p:nvSpPr>
          <p:cNvPr id="11" name="Text Placeholder 10"/>
          <p:cNvSpPr>
            <a:spLocks noGrp="1"/>
          </p:cNvSpPr>
          <p:nvPr>
            <p:ph type="body" sz="quarter" idx="27"/>
          </p:nvPr>
        </p:nvSpPr>
        <p:spPr>
          <a:xfrm>
            <a:off x="4011084" y="1755775"/>
            <a:ext cx="7643283" cy="186495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Picture Placeholder 18"/>
          <p:cNvSpPr>
            <a:spLocks noGrp="1"/>
          </p:cNvSpPr>
          <p:nvPr>
            <p:ph type="pic" sz="quarter" idx="28"/>
          </p:nvPr>
        </p:nvSpPr>
        <p:spPr>
          <a:xfrm>
            <a:off x="4011084" y="3717926"/>
            <a:ext cx="2851149" cy="2632075"/>
          </a:xfrm>
        </p:spPr>
        <p:txBody>
          <a:bodyPr>
            <a:normAutofit/>
          </a:bodyPr>
          <a:lstStyle>
            <a:lvl1pPr>
              <a:defRPr sz="1600"/>
            </a:lvl1pPr>
          </a:lstStyle>
          <a:p>
            <a:r>
              <a:rPr lang="en-US"/>
              <a:t>Click icon to add picture</a:t>
            </a:r>
            <a:endParaRPr lang="en-US" dirty="0"/>
          </a:p>
        </p:txBody>
      </p:sp>
      <p:sp>
        <p:nvSpPr>
          <p:cNvPr id="12" name="Rounded Rectangle 11"/>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1182159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ody Slide F">
    <p:spTree>
      <p:nvGrpSpPr>
        <p:cNvPr id="1" name=""/>
        <p:cNvGrpSpPr/>
        <p:nvPr/>
      </p:nvGrpSpPr>
      <p:grpSpPr>
        <a:xfrm>
          <a:off x="0" y="0"/>
          <a:ext cx="0" cy="0"/>
          <a:chOff x="0" y="0"/>
          <a:chExt cx="0" cy="0"/>
        </a:xfrm>
      </p:grpSpPr>
      <p:sp>
        <p:nvSpPr>
          <p:cNvPr id="15" name="Rectangle 14"/>
          <p:cNvSpPr/>
          <p:nvPr/>
        </p:nvSpPr>
        <p:spPr>
          <a:xfrm>
            <a:off x="11032067" y="6349485"/>
            <a:ext cx="700616" cy="184666"/>
          </a:xfrm>
          <a:prstGeom prst="rect">
            <a:avLst/>
          </a:prstGeom>
        </p:spPr>
        <p:txBody>
          <a:bodyPr wrap="square" lIns="0" tIns="0" rIns="0" bIns="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393B89-F025-1F43-900C-76A5C7FE9B0B}" type="slidenum">
              <a:rPr kumimoji="0" lang="en-US" sz="1200" b="0" i="0" u="none" strike="noStrike" kern="1200" cap="none" spc="0" normalizeH="0" baseline="0" noProof="0" smtClean="0">
                <a:ln>
                  <a:noFill/>
                </a:ln>
                <a:solidFill>
                  <a:srgbClr val="141313"/>
                </a:solidFill>
                <a:effectLst/>
                <a:uLnTx/>
                <a:uFillTx/>
                <a:latin typeface="+mn-l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141313"/>
              </a:solidFill>
              <a:effectLst/>
              <a:uLnTx/>
              <a:uFillTx/>
              <a:latin typeface="+mn-lt"/>
              <a:ea typeface="+mn-ea"/>
              <a:cs typeface="+mn-cs"/>
            </a:endParaRPr>
          </a:p>
        </p:txBody>
      </p:sp>
      <p:sp>
        <p:nvSpPr>
          <p:cNvPr id="19" name="Rectangle 18"/>
          <p:cNvSpPr/>
          <p:nvPr/>
        </p:nvSpPr>
        <p:spPr>
          <a:xfrm>
            <a:off x="-4232" y="0"/>
            <a:ext cx="1823507" cy="6858000"/>
          </a:xfrm>
          <a:prstGeom prst="rect">
            <a:avLst/>
          </a:prstGeom>
          <a:solidFill>
            <a:srgbClr val="ECDDC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ED0BC"/>
              </a:solidFill>
            </a:endParaRPr>
          </a:p>
        </p:txBody>
      </p:sp>
      <p:sp>
        <p:nvSpPr>
          <p:cNvPr id="3" name="Picture Placeholder 2"/>
          <p:cNvSpPr>
            <a:spLocks noGrp="1"/>
          </p:cNvSpPr>
          <p:nvPr>
            <p:ph type="pic" sz="quarter" idx="25"/>
          </p:nvPr>
        </p:nvSpPr>
        <p:spPr>
          <a:xfrm>
            <a:off x="6309784" y="1790431"/>
            <a:ext cx="5630333" cy="4137295"/>
          </a:xfrm>
        </p:spPr>
        <p:txBody>
          <a:bodyPr>
            <a:normAutofit/>
          </a:bodyPr>
          <a:lstStyle>
            <a:lvl1pPr>
              <a:defRPr sz="1600"/>
            </a:lvl1pPr>
          </a:lstStyle>
          <a:p>
            <a:r>
              <a:rPr lang="en-US"/>
              <a:t>Click icon to add picture</a:t>
            </a:r>
            <a:endParaRPr lang="en-US" dirty="0"/>
          </a:p>
        </p:txBody>
      </p:sp>
      <p:sp>
        <p:nvSpPr>
          <p:cNvPr id="12" name="Text Placeholder 2"/>
          <p:cNvSpPr>
            <a:spLocks noGrp="1"/>
          </p:cNvSpPr>
          <p:nvPr>
            <p:ph type="body" sz="quarter" idx="14" hasCustomPrompt="1"/>
          </p:nvPr>
        </p:nvSpPr>
        <p:spPr>
          <a:xfrm>
            <a:off x="2172930" y="675701"/>
            <a:ext cx="9767188" cy="446693"/>
          </a:xfrm>
        </p:spPr>
        <p:txBody>
          <a:bodyPr>
            <a:noAutofit/>
          </a:bodyPr>
          <a:lstStyle>
            <a:lvl1pPr marL="0" marR="0" indent="0" algn="l" defTabSz="457200" rtl="0" eaLnBrk="1" fontAlgn="auto" latinLnBrk="0" hangingPunct="1">
              <a:lnSpc>
                <a:spcPct val="100000"/>
              </a:lnSpc>
              <a:spcBef>
                <a:spcPts val="0"/>
              </a:spcBef>
              <a:spcAft>
                <a:spcPts val="900"/>
              </a:spcAft>
              <a:buClrTx/>
              <a:buSzTx/>
              <a:buFont typeface="Arial"/>
              <a:buNone/>
              <a:tabLst/>
              <a:defRPr sz="2800" b="1" i="0" baseline="0">
                <a:solidFill>
                  <a:schemeClr val="tx1"/>
                </a:solidFill>
                <a:latin typeface="+mj-lt"/>
              </a:defRPr>
            </a:lvl1pPr>
            <a:lvl2pPr>
              <a:defRPr sz="1700"/>
            </a:lvl2pPr>
            <a:lvl3pPr>
              <a:defRPr sz="1700"/>
            </a:lvl3pPr>
            <a:lvl4pPr>
              <a:defRPr sz="1700"/>
            </a:lvl4pPr>
            <a:lvl5pPr>
              <a:defRPr sz="1700"/>
            </a:lvl5pPr>
          </a:lstStyle>
          <a:p>
            <a:pPr lvl="0"/>
            <a:r>
              <a:rPr lang="en-US" dirty="0"/>
              <a:t>Headline Here</a:t>
            </a:r>
          </a:p>
        </p:txBody>
      </p:sp>
      <p:sp>
        <p:nvSpPr>
          <p:cNvPr id="16" name="Text Placeholder 4"/>
          <p:cNvSpPr>
            <a:spLocks noGrp="1"/>
          </p:cNvSpPr>
          <p:nvPr>
            <p:ph type="body" sz="quarter" idx="19" hasCustomPrompt="1"/>
          </p:nvPr>
        </p:nvSpPr>
        <p:spPr>
          <a:xfrm>
            <a:off x="2172930" y="1283375"/>
            <a:ext cx="9767460" cy="346075"/>
          </a:xfrm>
        </p:spPr>
        <p:txBody>
          <a:bodyPr/>
          <a:lstStyle>
            <a:lvl1pPr marL="0" indent="0">
              <a:buNone/>
              <a:defRPr sz="1400"/>
            </a:lvl1pPr>
          </a:lstStyle>
          <a:p>
            <a:pPr lvl="0"/>
            <a:r>
              <a:rPr lang="en-US" dirty="0"/>
              <a:t>Subhead A</a:t>
            </a:r>
          </a:p>
          <a:p>
            <a:pPr lvl="0"/>
            <a:endParaRPr lang="en-US" dirty="0"/>
          </a:p>
        </p:txBody>
      </p:sp>
      <p:sp>
        <p:nvSpPr>
          <p:cNvPr id="4" name="Content Placeholder 3"/>
          <p:cNvSpPr>
            <a:spLocks noGrp="1"/>
          </p:cNvSpPr>
          <p:nvPr>
            <p:ph sz="quarter" idx="26"/>
          </p:nvPr>
        </p:nvSpPr>
        <p:spPr>
          <a:xfrm>
            <a:off x="2173818" y="1790700"/>
            <a:ext cx="4000500" cy="41370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ounded Rectangle 9"/>
          <p:cNvSpPr/>
          <p:nvPr/>
        </p:nvSpPr>
        <p:spPr>
          <a:xfrm>
            <a:off x="10382946" y="173038"/>
            <a:ext cx="1447608" cy="470930"/>
          </a:xfrm>
          <a:prstGeom prst="roundRect">
            <a:avLst/>
          </a:prstGeom>
          <a:solidFill>
            <a:srgbClr val="991B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991B0C"/>
              </a:solidFill>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005" y="319925"/>
            <a:ext cx="1271490" cy="177157"/>
          </a:xfrm>
          <a:prstGeom prst="rect">
            <a:avLst/>
          </a:prstGeom>
        </p:spPr>
      </p:pic>
    </p:spTree>
    <p:extLst>
      <p:ext uri="{BB962C8B-B14F-4D97-AF65-F5344CB8AC3E}">
        <p14:creationId xmlns:p14="http://schemas.microsoft.com/office/powerpoint/2010/main" val="819148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 Fourth level</a:t>
            </a:r>
          </a:p>
          <a:p>
            <a:pPr lvl="4"/>
            <a:r>
              <a:rPr lang="en-US" dirty="0"/>
              <a:t>Fifth level</a:t>
            </a:r>
          </a:p>
          <a:p>
            <a:pPr lvl="0"/>
            <a:endParaRPr lang="en-US" dirty="0"/>
          </a:p>
        </p:txBody>
      </p:sp>
      <p:sp>
        <p:nvSpPr>
          <p:cNvPr id="8" name="Slide Number Placeholder 7"/>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69725-B956-41E0-B78F-00B145F5EA85}" type="slidenum">
              <a:rPr lang="en-US" smtClean="0"/>
              <a:t>‹#›</a:t>
            </a:fld>
            <a:endParaRPr lang="en-US"/>
          </a:p>
        </p:txBody>
      </p:sp>
    </p:spTree>
    <p:extLst>
      <p:ext uri="{BB962C8B-B14F-4D97-AF65-F5344CB8AC3E}">
        <p14:creationId xmlns:p14="http://schemas.microsoft.com/office/powerpoint/2010/main" val="257361671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77" r:id="rId11"/>
    <p:sldLayoutId id="2147483678" r:id="rId12"/>
    <p:sldLayoutId id="2147483660" r:id="rId13"/>
  </p:sldLayoutIdLst>
  <p:txStyles>
    <p:titleStyle>
      <a:lvl1pPr algn="ctr" defTabSz="457200" rtl="0" eaLnBrk="1" latinLnBrk="0" hangingPunct="1">
        <a:spcBef>
          <a:spcPct val="0"/>
        </a:spcBef>
        <a:buNone/>
        <a:defRPr sz="4400" b="1" kern="1200">
          <a:solidFill>
            <a:srgbClr val="000000"/>
          </a:solidFill>
          <a:latin typeface="+mj-lt"/>
          <a:ea typeface="+mj-ea"/>
          <a:cs typeface="+mj-cs"/>
        </a:defRPr>
      </a:lvl1pPr>
    </p:titleStyle>
    <p:bodyStyle>
      <a:lvl1pPr marL="342900" indent="-342900" algn="l" defTabSz="457200" rtl="0" eaLnBrk="1" latinLnBrk="0" hangingPunct="1">
        <a:lnSpc>
          <a:spcPct val="100000"/>
        </a:lnSpc>
        <a:spcBef>
          <a:spcPts val="768"/>
        </a:spcBef>
        <a:spcAft>
          <a:spcPts val="0"/>
        </a:spcAft>
        <a:buFont typeface="Arial" panose="020B0604020202020204" pitchFamily="34" charset="0"/>
        <a:buChar char="•"/>
        <a:defRPr sz="2400" b="1" kern="1200">
          <a:solidFill>
            <a:srgbClr val="000000"/>
          </a:solidFill>
          <a:latin typeface="+mn-lt"/>
          <a:ea typeface="+mn-ea"/>
          <a:cs typeface="+mn-cs"/>
        </a:defRPr>
      </a:lvl1pPr>
      <a:lvl2pPr marL="740664" indent="-283464" algn="l" defTabSz="457200" rtl="0" eaLnBrk="1" latinLnBrk="0" hangingPunct="1">
        <a:lnSpc>
          <a:spcPct val="100000"/>
        </a:lnSpc>
        <a:spcBef>
          <a:spcPts val="672"/>
        </a:spcBef>
        <a:spcAft>
          <a:spcPts val="0"/>
        </a:spcAft>
        <a:buSzPct val="125000"/>
        <a:buFont typeface="Arial" panose="020B0604020202020204" pitchFamily="34" charset="0"/>
        <a:buChar char="‒"/>
        <a:defRPr sz="2000" b="1" kern="1200">
          <a:solidFill>
            <a:srgbClr val="000000"/>
          </a:solidFill>
          <a:latin typeface="+mn-lt"/>
          <a:ea typeface="+mn-ea"/>
          <a:cs typeface="+mn-cs"/>
        </a:defRPr>
      </a:lvl2pPr>
      <a:lvl3pPr marL="1143000" indent="-228600" algn="l" defTabSz="457200" rtl="0" eaLnBrk="1" latinLnBrk="0" hangingPunct="1">
        <a:lnSpc>
          <a:spcPct val="100000"/>
        </a:lnSpc>
        <a:spcBef>
          <a:spcPts val="576"/>
        </a:spcBef>
        <a:spcAft>
          <a:spcPts val="0"/>
        </a:spcAft>
        <a:buSzPct val="100000"/>
        <a:buFont typeface="Arial" panose="020B0604020202020204" pitchFamily="34" charset="0"/>
        <a:buChar char="•"/>
        <a:defRPr sz="1800" b="1" kern="1200">
          <a:solidFill>
            <a:srgbClr val="000000"/>
          </a:solidFill>
          <a:latin typeface="+mn-lt"/>
          <a:ea typeface="+mn-ea"/>
          <a:cs typeface="+mn-cs"/>
        </a:defRPr>
      </a:lvl3pPr>
      <a:lvl4pPr marL="1600200" indent="-228600" algn="l" defTabSz="457200" rtl="0" eaLnBrk="1" latinLnBrk="0" hangingPunct="1">
        <a:lnSpc>
          <a:spcPct val="100000"/>
        </a:lnSpc>
        <a:spcBef>
          <a:spcPts val="480"/>
        </a:spcBef>
        <a:spcAft>
          <a:spcPts val="0"/>
        </a:spcAft>
        <a:buFont typeface="Arial" panose="020B0604020202020204" pitchFamily="34" charset="0"/>
        <a:buChar char="―"/>
        <a:defRPr sz="1800" b="1" kern="1200">
          <a:solidFill>
            <a:srgbClr val="000000"/>
          </a:solidFill>
          <a:latin typeface="+mn-lt"/>
          <a:ea typeface="+mn-ea"/>
          <a:cs typeface="+mn-cs"/>
        </a:defRPr>
      </a:lvl4pPr>
      <a:lvl5pPr marL="2057400" indent="-228600" algn="l" defTabSz="457200" rtl="0" eaLnBrk="1" latinLnBrk="0" hangingPunct="1">
        <a:lnSpc>
          <a:spcPct val="100000"/>
        </a:lnSpc>
        <a:spcBef>
          <a:spcPts val="432"/>
        </a:spcBef>
        <a:spcAft>
          <a:spcPts val="0"/>
        </a:spcAft>
        <a:buFont typeface="Arial" panose="020B0604020202020204" pitchFamily="34" charset="0"/>
        <a:buChar char="•"/>
        <a:defRPr sz="1800" b="1"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fontScale="62500" lnSpcReduction="20000"/>
          </a:bodyPr>
          <a:lstStyle/>
          <a:p>
            <a:pPr marL="0" indent="0">
              <a:buNone/>
            </a:pPr>
            <a:r>
              <a:rPr lang="cs-CZ" dirty="0"/>
              <a:t>Using dynamic microsimulation to project cognitive function in the elderly population</a:t>
            </a:r>
            <a:endParaRPr lang="en-US" dirty="0"/>
          </a:p>
        </p:txBody>
      </p:sp>
      <p:sp>
        <p:nvSpPr>
          <p:cNvPr id="3" name="Text Placeholder 2"/>
          <p:cNvSpPr>
            <a:spLocks noGrp="1"/>
          </p:cNvSpPr>
          <p:nvPr>
            <p:ph type="body" sz="quarter" idx="16"/>
          </p:nvPr>
        </p:nvSpPr>
        <p:spPr>
          <a:xfrm>
            <a:off x="368301" y="4296584"/>
            <a:ext cx="11269133" cy="796925"/>
          </a:xfrm>
        </p:spPr>
        <p:txBody>
          <a:bodyPr>
            <a:normAutofit lnSpcReduction="10000"/>
          </a:bodyPr>
          <a:lstStyle/>
          <a:p>
            <a:pPr marL="0" indent="0">
              <a:buNone/>
            </a:pPr>
            <a:r>
              <a:rPr lang="cs-CZ" dirty="0"/>
              <a:t>Yifan Wei, Hanke </a:t>
            </a:r>
            <a:r>
              <a:rPr lang="cs-CZ" dirty="0" err="1"/>
              <a:t>Heun</a:t>
            </a:r>
            <a:r>
              <a:rPr lang="cs-CZ" dirty="0"/>
              <a:t>-Johnson, Bryan </a:t>
            </a:r>
            <a:r>
              <a:rPr lang="cs-CZ" dirty="0" err="1"/>
              <a:t>Tysinger</a:t>
            </a:r>
            <a:endParaRPr lang="cs-CZ" dirty="0"/>
          </a:p>
          <a:p>
            <a:pPr marL="0" indent="0">
              <a:buNone/>
            </a:pPr>
            <a:r>
              <a:rPr lang="cs-CZ" dirty="0"/>
              <a:t>University of Southern California, Leonard D. Schaeffer Center for Health Policy and Economics</a:t>
            </a:r>
          </a:p>
          <a:p>
            <a:pPr marL="0" indent="0">
              <a:buNone/>
            </a:pPr>
            <a:endParaRPr lang="en-US" dirty="0"/>
          </a:p>
        </p:txBody>
      </p:sp>
      <p:sp>
        <p:nvSpPr>
          <p:cNvPr id="4" name="Text Placeholder 3"/>
          <p:cNvSpPr>
            <a:spLocks noGrp="1"/>
          </p:cNvSpPr>
          <p:nvPr>
            <p:ph type="body" sz="quarter" idx="17"/>
          </p:nvPr>
        </p:nvSpPr>
        <p:spPr/>
        <p:txBody>
          <a:bodyPr/>
          <a:lstStyle/>
          <a:p>
            <a:pPr marL="0" indent="0">
              <a:buNone/>
            </a:pPr>
            <a:r>
              <a:rPr lang="cs-CZ" dirty="0"/>
              <a:t>IMA 2021 | December 3rd, 2021</a:t>
            </a:r>
            <a:endParaRPr lang="en-US" dirty="0"/>
          </a:p>
        </p:txBody>
      </p:sp>
    </p:spTree>
    <p:extLst>
      <p:ext uri="{BB962C8B-B14F-4D97-AF65-F5344CB8AC3E}">
        <p14:creationId xmlns:p14="http://schemas.microsoft.com/office/powerpoint/2010/main" val="291345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45B40F0-52FF-FE47-B77D-62A2EEC2A652}"/>
              </a:ext>
            </a:extLst>
          </p:cNvPr>
          <p:cNvSpPr>
            <a:spLocks noGrp="1"/>
          </p:cNvSpPr>
          <p:nvPr>
            <p:ph type="body" sz="quarter" idx="14"/>
          </p:nvPr>
        </p:nvSpPr>
        <p:spPr>
          <a:xfrm>
            <a:off x="701615" y="337039"/>
            <a:ext cx="9478166" cy="446693"/>
          </a:xfrm>
        </p:spPr>
        <p:txBody>
          <a:bodyPr/>
          <a:lstStyle/>
          <a:p>
            <a:r>
              <a:rPr lang="en-US" dirty="0"/>
              <a:t>FEM TICS27 demonstrated excellent internal validity at both population and individual level outcomes.</a:t>
            </a:r>
          </a:p>
        </p:txBody>
      </p:sp>
      <p:sp>
        <p:nvSpPr>
          <p:cNvPr id="3" name="Text Placeholder 2">
            <a:extLst>
              <a:ext uri="{FF2B5EF4-FFF2-40B4-BE49-F238E27FC236}">
                <a16:creationId xmlns:a16="http://schemas.microsoft.com/office/drawing/2014/main" id="{3F8740D4-86BE-B64B-8BF7-0D5E749FADB4}"/>
              </a:ext>
            </a:extLst>
          </p:cNvPr>
          <p:cNvSpPr>
            <a:spLocks noGrp="1"/>
          </p:cNvSpPr>
          <p:nvPr>
            <p:ph type="body" sz="quarter" idx="21"/>
          </p:nvPr>
        </p:nvSpPr>
        <p:spPr/>
        <p:txBody>
          <a:bodyPr>
            <a:normAutofit/>
          </a:bodyPr>
          <a:lstStyle/>
          <a:p>
            <a:endParaRPr lang="en-US" dirty="0"/>
          </a:p>
          <a:p>
            <a:r>
              <a:rPr lang="en-US" b="0" dirty="0"/>
              <a:t>FEM TICS27 does a good job at both the population (distribution) and individual (concordance) levels for 10-year outcomes.</a:t>
            </a:r>
          </a:p>
          <a:p>
            <a:r>
              <a:rPr lang="en-US" b="0" dirty="0"/>
              <a:t>Improvement over existing US-based ADOD economics evaluation models:</a:t>
            </a:r>
          </a:p>
          <a:p>
            <a:pPr lvl="1"/>
            <a:r>
              <a:rPr lang="en-US" b="0" dirty="0"/>
              <a:t>Based on nationally representative survey data;</a:t>
            </a:r>
          </a:p>
          <a:p>
            <a:pPr lvl="1"/>
            <a:r>
              <a:rPr lang="en-US" b="0" dirty="0"/>
              <a:t>Models all stages of cognitive decline (cognitively normal, mild cognitive impairment, dementia);</a:t>
            </a:r>
          </a:p>
          <a:p>
            <a:pPr lvl="1"/>
            <a:r>
              <a:rPr lang="en-US" b="0" dirty="0"/>
              <a:t>Validated with an unbiased approach and demonstrated excellent internal validity;</a:t>
            </a:r>
          </a:p>
          <a:p>
            <a:pPr lvl="1"/>
            <a:r>
              <a:rPr lang="en-US" b="0" dirty="0"/>
              <a:t>Tracks other relevant outcomes: functional limitations, physical health, medical resource utilization and costs.</a:t>
            </a:r>
          </a:p>
        </p:txBody>
      </p:sp>
    </p:spTree>
    <p:extLst>
      <p:ext uri="{BB962C8B-B14F-4D97-AF65-F5344CB8AC3E}">
        <p14:creationId xmlns:p14="http://schemas.microsoft.com/office/powerpoint/2010/main" val="1533465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87B751-46F6-004D-BD10-4FBD0964E5F9}"/>
              </a:ext>
            </a:extLst>
          </p:cNvPr>
          <p:cNvSpPr>
            <a:spLocks noGrp="1"/>
          </p:cNvSpPr>
          <p:nvPr>
            <p:ph type="body" sz="quarter" idx="14"/>
          </p:nvPr>
        </p:nvSpPr>
        <p:spPr>
          <a:xfrm>
            <a:off x="701615" y="254915"/>
            <a:ext cx="9567178" cy="446693"/>
          </a:xfrm>
        </p:spPr>
        <p:txBody>
          <a:bodyPr/>
          <a:lstStyle/>
          <a:p>
            <a:r>
              <a:rPr lang="en-US" dirty="0"/>
              <a:t>FEM TICS27 can be applied to evaluate long-term impact of ADOD treatment.</a:t>
            </a:r>
          </a:p>
          <a:p>
            <a:endParaRPr lang="en-US" dirty="0"/>
          </a:p>
        </p:txBody>
      </p:sp>
      <p:sp>
        <p:nvSpPr>
          <p:cNvPr id="3" name="Text Placeholder 2">
            <a:extLst>
              <a:ext uri="{FF2B5EF4-FFF2-40B4-BE49-F238E27FC236}">
                <a16:creationId xmlns:a16="http://schemas.microsoft.com/office/drawing/2014/main" id="{691860AF-7065-CA4A-A015-C816DF21EC9C}"/>
              </a:ext>
            </a:extLst>
          </p:cNvPr>
          <p:cNvSpPr>
            <a:spLocks noGrp="1"/>
          </p:cNvSpPr>
          <p:nvPr>
            <p:ph type="body" sz="quarter" idx="21"/>
          </p:nvPr>
        </p:nvSpPr>
        <p:spPr/>
        <p:txBody>
          <a:bodyPr/>
          <a:lstStyle/>
          <a:p>
            <a:endParaRPr lang="en-US" b="0" dirty="0"/>
          </a:p>
          <a:p>
            <a:r>
              <a:rPr lang="en-US" b="0" dirty="0"/>
              <a:t>Application of FEM TICS27</a:t>
            </a:r>
          </a:p>
          <a:p>
            <a:pPr lvl="1"/>
            <a:r>
              <a:rPr lang="en-US" b="0" dirty="0"/>
              <a:t>Evaluate scenarios where TICS27 is changed (e.g. by novel ADOD treatment);</a:t>
            </a:r>
          </a:p>
          <a:p>
            <a:pPr lvl="1"/>
            <a:r>
              <a:rPr lang="en-US" b="0" dirty="0"/>
              <a:t>Assess impact on functional limitations, physical health, and medical utilization/expenditures.</a:t>
            </a:r>
          </a:p>
          <a:p>
            <a:r>
              <a:rPr lang="en-US" b="0" dirty="0"/>
              <a:t>Limitation and future development</a:t>
            </a:r>
          </a:p>
          <a:p>
            <a:pPr lvl="1"/>
            <a:r>
              <a:rPr lang="en-US" b="0" dirty="0"/>
              <a:t>FEM TICS27 is based on data collected in a phone interview;</a:t>
            </a:r>
          </a:p>
          <a:p>
            <a:pPr lvl="1"/>
            <a:r>
              <a:rPr lang="en-US" b="0" dirty="0"/>
              <a:t>Include genotype and biomarker variables as predictor to improve model’s performance.</a:t>
            </a:r>
          </a:p>
          <a:p>
            <a:endParaRPr lang="en-US" dirty="0"/>
          </a:p>
        </p:txBody>
      </p:sp>
    </p:spTree>
    <p:extLst>
      <p:ext uri="{BB962C8B-B14F-4D97-AF65-F5344CB8AC3E}">
        <p14:creationId xmlns:p14="http://schemas.microsoft.com/office/powerpoint/2010/main" val="2107217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B0F2CE-8162-6543-A9A5-BE23A2BD22C6}"/>
              </a:ext>
            </a:extLst>
          </p:cNvPr>
          <p:cNvSpPr>
            <a:spLocks noGrp="1"/>
          </p:cNvSpPr>
          <p:nvPr>
            <p:ph type="body" sz="quarter" idx="14"/>
          </p:nvPr>
        </p:nvSpPr>
        <p:spPr/>
        <p:txBody>
          <a:bodyPr/>
          <a:lstStyle/>
          <a:p>
            <a:r>
              <a:rPr lang="en-US" dirty="0"/>
              <a:t>Reference</a:t>
            </a:r>
          </a:p>
        </p:txBody>
      </p:sp>
      <p:sp>
        <p:nvSpPr>
          <p:cNvPr id="3" name="Text Placeholder 2">
            <a:extLst>
              <a:ext uri="{FF2B5EF4-FFF2-40B4-BE49-F238E27FC236}">
                <a16:creationId xmlns:a16="http://schemas.microsoft.com/office/drawing/2014/main" id="{7F509827-978A-9A4C-A00C-2A81DCAF49B5}"/>
              </a:ext>
            </a:extLst>
          </p:cNvPr>
          <p:cNvSpPr>
            <a:spLocks noGrp="1"/>
          </p:cNvSpPr>
          <p:nvPr>
            <p:ph type="body" sz="quarter" idx="21"/>
          </p:nvPr>
        </p:nvSpPr>
        <p:spPr/>
        <p:txBody>
          <a:bodyPr>
            <a:normAutofit fontScale="32500" lnSpcReduction="20000"/>
          </a:bodyPr>
          <a:lstStyle/>
          <a:p>
            <a:endParaRPr lang="en-US" b="0" dirty="0"/>
          </a:p>
          <a:p>
            <a:r>
              <a:rPr lang="en-US" b="0" dirty="0"/>
              <a:t>[1] 2019 Alzheimer's disease facts and figures. Alzheimer's &amp; Dementia. 2019; 15(3):321-87.</a:t>
            </a:r>
          </a:p>
          <a:p>
            <a:r>
              <a:rPr lang="en-US" b="0" dirty="0"/>
              <a:t>[2] Cummings J, Lee G, Ritter A, Sabbagh M, Zhong K. Alzheimer's disease drug development pipeline: 2019. Alzheimer's &amp; Dementia: Translational Research &amp; Clinical Interventions. 2019; 5:272-93.</a:t>
            </a:r>
          </a:p>
          <a:p>
            <a:r>
              <a:rPr lang="en-US" b="0" dirty="0"/>
              <a:t>[3] Dunn B, Stein P, </a:t>
            </a:r>
            <a:r>
              <a:rPr lang="en-US" b="0" dirty="0" err="1"/>
              <a:t>Cavazzoni</a:t>
            </a:r>
            <a:r>
              <a:rPr lang="en-US" b="0" dirty="0"/>
              <a:t> P. Approval of Aducanumab for Alzheimer Disease - the FDA’s Perspective. JAMA Internal Medicine. 2021.</a:t>
            </a:r>
          </a:p>
          <a:p>
            <a:r>
              <a:rPr lang="en-US" b="0" dirty="0"/>
              <a:t>[4] </a:t>
            </a:r>
            <a:r>
              <a:rPr lang="en-US" b="0" dirty="0" err="1"/>
              <a:t>Wimo</a:t>
            </a:r>
            <a:r>
              <a:rPr lang="en-US" b="0" dirty="0"/>
              <a:t> A. The End of the Beginning of the Alzheimer's Disease Nightmare: A Devil's Advocate's View. Journal of Alzheimer's disease: JAD. 2018; 64(s1):S41-S6.</a:t>
            </a:r>
          </a:p>
          <a:p>
            <a:r>
              <a:rPr lang="en-US" b="0" dirty="0"/>
              <a:t>[5] Lin P-J, Cohen JT, Neumann PJ. Preparing the health-care system to pay for new Alzheimer's drugs. Alzheimer's &amp; Dementia. 2020; 16(11):1568-70.</a:t>
            </a:r>
          </a:p>
          <a:p>
            <a:r>
              <a:rPr lang="en-US" b="0" dirty="0"/>
              <a:t>[6] Spackman DE, </a:t>
            </a:r>
            <a:r>
              <a:rPr lang="en-US" b="0" dirty="0" err="1"/>
              <a:t>Kadiyala</a:t>
            </a:r>
            <a:r>
              <a:rPr lang="en-US" b="0" dirty="0"/>
              <a:t> S, Neumann PJ, </a:t>
            </a:r>
            <a:r>
              <a:rPr lang="en-US" b="0" dirty="0" err="1"/>
              <a:t>Veenstra</a:t>
            </a:r>
            <a:r>
              <a:rPr lang="en-US" b="0" dirty="0"/>
              <a:t> DL, Sullivan SD. Measuring Alzheimer Disease Progression with Transition Probabilities: Estimates from NACC-UDS. Current Alzheimer research. 2012; 9(9):1050-8.</a:t>
            </a:r>
          </a:p>
          <a:p>
            <a:r>
              <a:rPr lang="en-US" b="0" dirty="0"/>
              <a:t>[7] </a:t>
            </a:r>
            <a:r>
              <a:rPr lang="en-US" b="0" dirty="0" err="1"/>
              <a:t>Kansal</a:t>
            </a:r>
            <a:r>
              <a:rPr lang="en-US" b="0" dirty="0"/>
              <a:t> AR, </a:t>
            </a:r>
            <a:r>
              <a:rPr lang="en-US" b="0" dirty="0" err="1"/>
              <a:t>Tafazzoli</a:t>
            </a:r>
            <a:r>
              <a:rPr lang="en-US" b="0" dirty="0"/>
              <a:t> A, Ishak KJ, </a:t>
            </a:r>
            <a:r>
              <a:rPr lang="en-US" b="0" dirty="0" err="1"/>
              <a:t>Krotneva</a:t>
            </a:r>
            <a:r>
              <a:rPr lang="en-US" b="0" dirty="0"/>
              <a:t> S. Alzheimer's disease Archimedes condition-event simulator: Development and validation. Alzheimer's &amp; Dementia: Translational Research &amp; Clinical Interventions. 2018; 4:76-88.</a:t>
            </a:r>
          </a:p>
          <a:p>
            <a:r>
              <a:rPr lang="en-US" b="0" dirty="0"/>
              <a:t>[8] </a:t>
            </a:r>
            <a:r>
              <a:rPr lang="en-US" b="0" dirty="0" err="1"/>
              <a:t>Jutkowitz</a:t>
            </a:r>
            <a:r>
              <a:rPr lang="en-US" b="0" dirty="0"/>
              <a:t> E, </a:t>
            </a:r>
            <a:r>
              <a:rPr lang="en-US" b="0" dirty="0" err="1"/>
              <a:t>MacLehose</a:t>
            </a:r>
            <a:r>
              <a:rPr lang="en-US" b="0" dirty="0"/>
              <a:t> RF, </a:t>
            </a:r>
            <a:r>
              <a:rPr lang="en-US" b="0" dirty="0" err="1"/>
              <a:t>Gaugler</a:t>
            </a:r>
            <a:r>
              <a:rPr lang="en-US" b="0" dirty="0"/>
              <a:t> JE, Dowd B, Kuntz KM, Kane RL. Risk Factors Associated With Cognitive, Functional, and Behavioral Trajectories of Newly Diagnosed Dementia Patients. The Journals of Gerontology: Series A. 2017; 72(2):251-8.</a:t>
            </a:r>
          </a:p>
          <a:p>
            <a:r>
              <a:rPr lang="en-US" b="0" dirty="0"/>
              <a:t>[9] Herring W, Keenan A, </a:t>
            </a:r>
            <a:r>
              <a:rPr lang="en-US" b="0" dirty="0" err="1"/>
              <a:t>Mauskopf</a:t>
            </a:r>
            <a:r>
              <a:rPr lang="en-US" b="0" dirty="0"/>
              <a:t> J, Michael T, Wiegand F. The potential economic value of disease-modifying treatments in Alzheimer's disease: patient-level simulation of predementia symptom trajectories. Value in Health. 2017; 20(5):A12.</a:t>
            </a:r>
          </a:p>
          <a:p>
            <a:r>
              <a:rPr lang="en-US" b="0" dirty="0"/>
              <a:t>[10] Green C, Zhang S. Predicting the progression of Alzheimer's disease dementia: A multidomain health policy model. Alzheimer's &amp; Dementia. 2016; 12(7):776-85.</a:t>
            </a:r>
          </a:p>
          <a:p>
            <a:r>
              <a:rPr lang="en-US" b="0" dirty="0"/>
              <a:t>[11] Davis M, O'Connell T, Johnson S, Cline S, </a:t>
            </a:r>
            <a:r>
              <a:rPr lang="en-US" b="0" dirty="0" err="1"/>
              <a:t>Merikle</a:t>
            </a:r>
            <a:r>
              <a:rPr lang="en-US" b="0" dirty="0"/>
              <a:t> E, </a:t>
            </a:r>
            <a:r>
              <a:rPr lang="en-US" b="0" dirty="0" err="1"/>
              <a:t>Martenyi</a:t>
            </a:r>
            <a:r>
              <a:rPr lang="en-US" b="0" dirty="0"/>
              <a:t> F, et al. Estimating Alzheimer's Disease Progression Rates from Normal Cognition Through Mild Cognitive Impairment and Stages of Dementia. Current Alzheimer Research. 2018; 15(8):777-88.</a:t>
            </a:r>
          </a:p>
          <a:p>
            <a:r>
              <a:rPr lang="en-US" b="0" dirty="0"/>
              <a:t>[12] Goldman DP, Leaf DE, Sullivan J, </a:t>
            </a:r>
            <a:r>
              <a:rPr lang="en-US" b="0" dirty="0" err="1"/>
              <a:t>Tysinger</a:t>
            </a:r>
            <a:r>
              <a:rPr lang="en-US" b="0" dirty="0"/>
              <a:t> B. The Future Elderly Model: Technical Documentation: </a:t>
            </a:r>
            <a:r>
              <a:rPr lang="en-US" b="0" dirty="0" err="1"/>
              <a:t>Univeristy</a:t>
            </a:r>
            <a:r>
              <a:rPr lang="en-US" b="0" dirty="0"/>
              <a:t> of Southern California; 2018. </a:t>
            </a:r>
          </a:p>
          <a:p>
            <a:r>
              <a:rPr lang="en-US" b="0" dirty="0"/>
              <a:t>[13] </a:t>
            </a:r>
            <a:r>
              <a:rPr lang="en-US" b="0" dirty="0" err="1"/>
              <a:t>Sonnega</a:t>
            </a:r>
            <a:r>
              <a:rPr lang="en-US" b="0" dirty="0"/>
              <a:t> A, </a:t>
            </a:r>
            <a:r>
              <a:rPr lang="en-US" b="0" dirty="0" err="1"/>
              <a:t>Faul</a:t>
            </a:r>
            <a:r>
              <a:rPr lang="en-US" b="0" dirty="0"/>
              <a:t> JD, </a:t>
            </a:r>
            <a:r>
              <a:rPr lang="en-US" b="0" dirty="0" err="1"/>
              <a:t>Ofstedal</a:t>
            </a:r>
            <a:r>
              <a:rPr lang="en-US" b="0" dirty="0"/>
              <a:t> MB, </a:t>
            </a:r>
            <a:r>
              <a:rPr lang="en-US" b="0" dirty="0" err="1"/>
              <a:t>Langa</a:t>
            </a:r>
            <a:r>
              <a:rPr lang="en-US" b="0" dirty="0"/>
              <a:t> KM, Phillips JW, Weir DR. Cohort Profile: the Health and Retirement Study (HRS). International Journal of Epidemiology. 2014; 43(2):576-85. </a:t>
            </a:r>
          </a:p>
          <a:p>
            <a:r>
              <a:rPr lang="en-US" b="0" dirty="0"/>
              <a:t>[14] </a:t>
            </a:r>
            <a:r>
              <a:rPr lang="en-US" b="0" dirty="0" err="1"/>
              <a:t>Ofstedal</a:t>
            </a:r>
            <a:r>
              <a:rPr lang="en-US" b="0" dirty="0"/>
              <a:t> MB, Fisher GG, Herzog AR. Documentation of Cognitive Functioning Measures in the Health and Retirement Study. Ann Arbor, Michigan: Institute for Social Research, University of Michigan; 2005. </a:t>
            </a:r>
          </a:p>
          <a:p>
            <a:r>
              <a:rPr lang="en-US" b="0" dirty="0"/>
              <a:t>[15] Crimmins EM, Kim JK, </a:t>
            </a:r>
            <a:r>
              <a:rPr lang="en-US" b="0" dirty="0" err="1"/>
              <a:t>Langa</a:t>
            </a:r>
            <a:r>
              <a:rPr lang="en-US" b="0" dirty="0"/>
              <a:t> KM, Weir DR. Assessment of Cognition Using Surveys and Neuropsychological Assessment: The Health and Retirement Study and the Aging, Demographics, and Memory Study. The Journals of Gerontology Series B: Psychological Sciences and Social Sciences. 2011; 66B(Suppl 1):i162-i71.</a:t>
            </a:r>
          </a:p>
          <a:p>
            <a:r>
              <a:rPr lang="en-US" b="0" dirty="0"/>
              <a:t>[16] </a:t>
            </a:r>
            <a:r>
              <a:rPr lang="en-US" b="0" dirty="0" err="1"/>
              <a:t>Langa</a:t>
            </a:r>
            <a:r>
              <a:rPr lang="en-US" b="0" dirty="0"/>
              <a:t> KM, </a:t>
            </a:r>
            <a:r>
              <a:rPr lang="en-US" b="0" dirty="0" err="1"/>
              <a:t>Kabeto</a:t>
            </a:r>
            <a:r>
              <a:rPr lang="en-US" b="0" dirty="0"/>
              <a:t> M, Weir D. Report on race and cognitive impairment using HRS in 2010 Alzheimer’s disease facts and figures. Retrieved July. 2010; 12:2010. </a:t>
            </a:r>
          </a:p>
          <a:p>
            <a:r>
              <a:rPr lang="en-US" b="0" dirty="0"/>
              <a:t>[17] Hensel </a:t>
            </a:r>
            <a:r>
              <a:rPr lang="en-US" b="0" dirty="0" err="1"/>
              <a:t>Anke</a:t>
            </a:r>
            <a:r>
              <a:rPr lang="en-US" b="0" dirty="0"/>
              <a:t> MCA, Steffi G. Riedel-Heller. Measuring cognitive change in older adults: reliable change indices for the Mini-Mental State Examination. Journal of Neurology, Neurosurgery &amp; Psychiatry. 2007; 78:1298-303. </a:t>
            </a:r>
          </a:p>
          <a:p>
            <a:r>
              <a:rPr lang="en-US" b="0" dirty="0"/>
              <a:t>[18] Stein J. LM, Wagner M., </a:t>
            </a:r>
            <a:r>
              <a:rPr lang="en-US" b="0" dirty="0" err="1"/>
              <a:t>Wolfsgruber</a:t>
            </a:r>
            <a:r>
              <a:rPr lang="en-US" b="0" dirty="0"/>
              <a:t> S., Scherer M., Kohler M., Eisele M., </a:t>
            </a:r>
            <a:r>
              <a:rPr lang="en-US" b="0" dirty="0" err="1"/>
              <a:t>Weyerer</a:t>
            </a:r>
            <a:r>
              <a:rPr lang="en-US" b="0" dirty="0"/>
              <a:t> S., </a:t>
            </a:r>
            <a:r>
              <a:rPr lang="en-US" b="0" dirty="0" err="1"/>
              <a:t>Werle</a:t>
            </a:r>
            <a:r>
              <a:rPr lang="en-US" b="0" dirty="0"/>
              <a:t> J., Bickel H., </a:t>
            </a:r>
            <a:r>
              <a:rPr lang="en-US" b="0" dirty="0" err="1"/>
              <a:t>Mosch</a:t>
            </a:r>
            <a:r>
              <a:rPr lang="en-US" b="0" dirty="0"/>
              <a:t> E., Wiese B., </a:t>
            </a:r>
            <a:r>
              <a:rPr lang="en-US" b="0" dirty="0" err="1"/>
              <a:t>Prokein</a:t>
            </a:r>
            <a:r>
              <a:rPr lang="en-US" b="0" dirty="0"/>
              <a:t> J., </a:t>
            </a:r>
            <a:r>
              <a:rPr lang="en-US" b="0" dirty="0" err="1"/>
              <a:t>Pentzek</a:t>
            </a:r>
            <a:r>
              <a:rPr lang="en-US" b="0" dirty="0"/>
              <a:t> M., Fuchs A., </a:t>
            </a:r>
            <a:r>
              <a:rPr lang="en-US" b="0" dirty="0" err="1"/>
              <a:t>Leicht</a:t>
            </a:r>
            <a:r>
              <a:rPr lang="en-US" b="0" dirty="0"/>
              <a:t> H., </a:t>
            </a:r>
            <a:r>
              <a:rPr lang="en-US" b="0" dirty="0" err="1"/>
              <a:t>Konig</a:t>
            </a:r>
            <a:r>
              <a:rPr lang="en-US" b="0" dirty="0"/>
              <a:t> H.-H., Riedel-Heller S.G. . Assessing cognitive changes in the elderly: Reliable Change Indices for the Mini-Mental State Examination. Acta </a:t>
            </a:r>
            <a:r>
              <a:rPr lang="en-US" b="0" dirty="0" err="1"/>
              <a:t>Psychiatrica</a:t>
            </a:r>
            <a:r>
              <a:rPr lang="en-US" b="0" dirty="0"/>
              <a:t> Scandinavica. 2012; 126.3:208-18.</a:t>
            </a:r>
          </a:p>
          <a:p>
            <a:r>
              <a:rPr lang="en-US" b="0" dirty="0"/>
              <a:t>[19] Jakub P. </a:t>
            </a:r>
            <a:r>
              <a:rPr lang="en-US" b="0" dirty="0" err="1"/>
              <a:t>Hlavka</a:t>
            </a:r>
            <a:r>
              <a:rPr lang="en-US" b="0" dirty="0"/>
              <a:t>,  Jeffrey C. Yu, Darius N. </a:t>
            </a:r>
            <a:r>
              <a:rPr lang="en-US" b="0" dirty="0" err="1"/>
              <a:t>Lakdawalla</a:t>
            </a:r>
            <a:r>
              <a:rPr lang="en-US" b="0" dirty="0"/>
              <a:t>. Crosswalk between the Mini-Mental State Examination and the Telephone Interview for Cognitive Status (TICS-27/30/40). University of Southern California 2021.</a:t>
            </a:r>
          </a:p>
          <a:p>
            <a:endParaRPr lang="en-US" b="0" dirty="0"/>
          </a:p>
        </p:txBody>
      </p:sp>
    </p:spTree>
    <p:extLst>
      <p:ext uri="{BB962C8B-B14F-4D97-AF65-F5344CB8AC3E}">
        <p14:creationId xmlns:p14="http://schemas.microsoft.com/office/powerpoint/2010/main" val="4005783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5074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B80F3C-7C80-8E48-9E47-D11C9B924D01}"/>
              </a:ext>
            </a:extLst>
          </p:cNvPr>
          <p:cNvSpPr>
            <a:spLocks noGrp="1"/>
          </p:cNvSpPr>
          <p:nvPr>
            <p:ph type="body" sz="quarter" idx="14"/>
          </p:nvPr>
        </p:nvSpPr>
        <p:spPr>
          <a:xfrm>
            <a:off x="0" y="0"/>
            <a:ext cx="10948519" cy="446693"/>
          </a:xfrm>
        </p:spPr>
        <p:txBody>
          <a:bodyPr/>
          <a:lstStyle/>
          <a:p>
            <a:r>
              <a:rPr lang="en-US" dirty="0"/>
              <a:t>Appendix</a:t>
            </a:r>
          </a:p>
        </p:txBody>
      </p:sp>
      <p:graphicFrame>
        <p:nvGraphicFramePr>
          <p:cNvPr id="8" name="Table 7">
            <a:extLst>
              <a:ext uri="{FF2B5EF4-FFF2-40B4-BE49-F238E27FC236}">
                <a16:creationId xmlns:a16="http://schemas.microsoft.com/office/drawing/2014/main" id="{DA2CE164-AE1C-B641-A3A3-E0B7DF2FB8BF}"/>
              </a:ext>
            </a:extLst>
          </p:cNvPr>
          <p:cNvGraphicFramePr>
            <a:graphicFrameLocks noGrp="1"/>
          </p:cNvGraphicFramePr>
          <p:nvPr>
            <p:extLst>
              <p:ext uri="{D42A27DB-BD31-4B8C-83A1-F6EECF244321}">
                <p14:modId xmlns:p14="http://schemas.microsoft.com/office/powerpoint/2010/main" val="4136799177"/>
              </p:ext>
            </p:extLst>
          </p:nvPr>
        </p:nvGraphicFramePr>
        <p:xfrm>
          <a:off x="662035" y="936651"/>
          <a:ext cx="5280050" cy="5262279"/>
        </p:xfrm>
        <a:graphic>
          <a:graphicData uri="http://schemas.openxmlformats.org/drawingml/2006/table">
            <a:tbl>
              <a:tblPr firstRow="1" firstCol="1" bandRow="1">
                <a:tableStyleId>{5C22544A-7EE6-4342-B048-85BDC9FD1C3A}</a:tableStyleId>
              </a:tblPr>
              <a:tblGrid>
                <a:gridCol w="1903077">
                  <a:extLst>
                    <a:ext uri="{9D8B030D-6E8A-4147-A177-3AD203B41FA5}">
                      <a16:colId xmlns:a16="http://schemas.microsoft.com/office/drawing/2014/main" val="1568587688"/>
                    </a:ext>
                  </a:extLst>
                </a:gridCol>
                <a:gridCol w="1833052">
                  <a:extLst>
                    <a:ext uri="{9D8B030D-6E8A-4147-A177-3AD203B41FA5}">
                      <a16:colId xmlns:a16="http://schemas.microsoft.com/office/drawing/2014/main" val="2237274894"/>
                    </a:ext>
                  </a:extLst>
                </a:gridCol>
                <a:gridCol w="1543921">
                  <a:extLst>
                    <a:ext uri="{9D8B030D-6E8A-4147-A177-3AD203B41FA5}">
                      <a16:colId xmlns:a16="http://schemas.microsoft.com/office/drawing/2014/main" val="699495164"/>
                    </a:ext>
                  </a:extLst>
                </a:gridCol>
              </a:tblGrid>
              <a:tr h="275384">
                <a:tc>
                  <a:txBody>
                    <a:bodyPr/>
                    <a:lstStyle/>
                    <a:p>
                      <a:pPr marL="0" marR="0">
                        <a:lnSpc>
                          <a:spcPct val="150000"/>
                        </a:lnSpc>
                        <a:spcBef>
                          <a:spcPts val="0"/>
                        </a:spcBef>
                        <a:spcAft>
                          <a:spcPts val="0"/>
                        </a:spcAft>
                      </a:pPr>
                      <a:r>
                        <a:rPr lang="en-US" sz="800" dirty="0">
                          <a:effectLst/>
                        </a:rPr>
                        <a:t>Variables</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TICS27 Coefficient </a:t>
                      </a:r>
                    </a:p>
                    <a:p>
                      <a:pPr marL="0" marR="0">
                        <a:lnSpc>
                          <a:spcPct val="150000"/>
                        </a:lnSpc>
                        <a:spcBef>
                          <a:spcPts val="0"/>
                        </a:spcBef>
                        <a:spcAft>
                          <a:spcPts val="0"/>
                        </a:spcAft>
                      </a:pPr>
                      <a:r>
                        <a:rPr lang="en-US" sz="800">
                          <a:effectLst/>
                        </a:rPr>
                        <a:t>(Std. Err)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Mortality Coefficient (Std.Err)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2156994749"/>
                  </a:ext>
                </a:extLst>
              </a:tr>
              <a:tr h="129914">
                <a:tc>
                  <a:txBody>
                    <a:bodyPr/>
                    <a:lstStyle/>
                    <a:p>
                      <a:pPr marL="0" marR="0">
                        <a:lnSpc>
                          <a:spcPct val="150000"/>
                        </a:lnSpc>
                        <a:spcBef>
                          <a:spcPts val="0"/>
                        </a:spcBef>
                        <a:spcAft>
                          <a:spcPts val="0"/>
                        </a:spcAft>
                      </a:pPr>
                      <a:r>
                        <a:rPr lang="en-US" sz="800">
                          <a:effectLst/>
                        </a:rPr>
                        <a:t>Two-year lag TICS score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0.0915 (0.0015)***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137480613"/>
                  </a:ext>
                </a:extLst>
              </a:tr>
              <a:tr h="129914">
                <a:tc>
                  <a:txBody>
                    <a:bodyPr/>
                    <a:lstStyle/>
                    <a:p>
                      <a:pPr marL="0" marR="0">
                        <a:lnSpc>
                          <a:spcPct val="150000"/>
                        </a:lnSpc>
                        <a:spcBef>
                          <a:spcPts val="0"/>
                        </a:spcBef>
                        <a:spcAft>
                          <a:spcPts val="0"/>
                        </a:spcAft>
                      </a:pPr>
                      <a:r>
                        <a:rPr lang="en-US" sz="800" dirty="0">
                          <a:effectLst/>
                        </a:rPr>
                        <a:t>Four-year lag TICS score</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0.0955 (0.0017)***</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789186079"/>
                  </a:ext>
                </a:extLst>
              </a:tr>
              <a:tr h="129914">
                <a:tc>
                  <a:txBody>
                    <a:bodyPr/>
                    <a:lstStyle/>
                    <a:p>
                      <a:pPr marL="0" marR="0">
                        <a:lnSpc>
                          <a:spcPct val="150000"/>
                        </a:lnSpc>
                        <a:spcBef>
                          <a:spcPts val="0"/>
                        </a:spcBef>
                        <a:spcAft>
                          <a:spcPts val="0"/>
                        </a:spcAft>
                      </a:pPr>
                      <a:r>
                        <a:rPr lang="en-US" sz="800">
                          <a:effectLst/>
                        </a:rPr>
                        <a:t>Non-Hispanic Black</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-0.2343 (0.0116)***</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0.0028 (0.0023)</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011459119"/>
                  </a:ext>
                </a:extLst>
              </a:tr>
              <a:tr h="129914">
                <a:tc>
                  <a:txBody>
                    <a:bodyPr/>
                    <a:lstStyle/>
                    <a:p>
                      <a:pPr marL="0" marR="0">
                        <a:lnSpc>
                          <a:spcPct val="150000"/>
                        </a:lnSpc>
                        <a:spcBef>
                          <a:spcPts val="0"/>
                        </a:spcBef>
                        <a:spcAft>
                          <a:spcPts val="0"/>
                        </a:spcAft>
                      </a:pPr>
                      <a:r>
                        <a:rPr lang="en-US" sz="800">
                          <a:effectLst/>
                        </a:rPr>
                        <a:t>Hispanic</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-0.1502 (0.0144)***</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-0.0094 (0.0031)**</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4270050812"/>
                  </a:ext>
                </a:extLst>
              </a:tr>
              <a:tr h="129914">
                <a:tc>
                  <a:txBody>
                    <a:bodyPr/>
                    <a:lstStyle/>
                    <a:p>
                      <a:pPr marL="0" marR="0">
                        <a:lnSpc>
                          <a:spcPct val="150000"/>
                        </a:lnSpc>
                        <a:spcBef>
                          <a:spcPts val="0"/>
                        </a:spcBef>
                        <a:spcAft>
                          <a:spcPts val="0"/>
                        </a:spcAft>
                      </a:pPr>
                      <a:r>
                        <a:rPr lang="en-US" sz="800">
                          <a:effectLst/>
                        </a:rPr>
                        <a:t>Did not graduate high school</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-0.1361 (0.0131)***</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-0.0002 (0.0022)</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566795355"/>
                  </a:ext>
                </a:extLst>
              </a:tr>
              <a:tr h="129914">
                <a:tc>
                  <a:txBody>
                    <a:bodyPr/>
                    <a:lstStyle/>
                    <a:p>
                      <a:pPr marL="0" marR="0">
                        <a:lnSpc>
                          <a:spcPct val="150000"/>
                        </a:lnSpc>
                        <a:spcBef>
                          <a:spcPts val="0"/>
                        </a:spcBef>
                        <a:spcAft>
                          <a:spcPts val="0"/>
                        </a:spcAft>
                      </a:pPr>
                      <a:r>
                        <a:rPr lang="en-US" sz="800">
                          <a:effectLst/>
                        </a:rPr>
                        <a:t>At least some college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0.1967 (0.0092)***</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-0.0072 (0.0019)***</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79623769"/>
                  </a:ext>
                </a:extLst>
              </a:tr>
              <a:tr h="129914">
                <a:tc>
                  <a:txBody>
                    <a:bodyPr/>
                    <a:lstStyle/>
                    <a:p>
                      <a:pPr marL="0" marR="0">
                        <a:lnSpc>
                          <a:spcPct val="150000"/>
                        </a:lnSpc>
                        <a:spcBef>
                          <a:spcPts val="0"/>
                        </a:spcBef>
                        <a:spcAft>
                          <a:spcPts val="0"/>
                        </a:spcAft>
                      </a:pPr>
                      <a:r>
                        <a:rPr lang="en-US" sz="800">
                          <a:effectLst/>
                        </a:rPr>
                        <a:t>Male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-0.0884 (0.0086)***</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0.0177 (0.0019)***</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705743530"/>
                  </a:ext>
                </a:extLst>
              </a:tr>
              <a:tr h="275384">
                <a:tc>
                  <a:txBody>
                    <a:bodyPr/>
                    <a:lstStyle/>
                    <a:p>
                      <a:pPr marL="0" marR="0">
                        <a:lnSpc>
                          <a:spcPct val="150000"/>
                        </a:lnSpc>
                        <a:spcBef>
                          <a:spcPts val="0"/>
                        </a:spcBef>
                        <a:spcAft>
                          <a:spcPts val="0"/>
                        </a:spcAft>
                      </a:pPr>
                      <a:r>
                        <a:rPr lang="en-US" sz="800">
                          <a:effectLst/>
                        </a:rPr>
                        <a:t>Slope of age spline before age 65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-0.0009 (0.0013)</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0.0025 (0.0004)***</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715249335"/>
                  </a:ext>
                </a:extLst>
              </a:tr>
              <a:tr h="129914">
                <a:tc>
                  <a:txBody>
                    <a:bodyPr/>
                    <a:lstStyle/>
                    <a:p>
                      <a:pPr marL="0" marR="0">
                        <a:lnSpc>
                          <a:spcPct val="150000"/>
                        </a:lnSpc>
                        <a:spcBef>
                          <a:spcPts val="0"/>
                        </a:spcBef>
                        <a:spcAft>
                          <a:spcPts val="0"/>
                        </a:spcAft>
                      </a:pPr>
                      <a:r>
                        <a:rPr lang="en-US" sz="800">
                          <a:effectLst/>
                        </a:rPr>
                        <a:t>Slope of age spline ages 65-74</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-0.0173 (0.0015)***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0.0029 (0.0003)***</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783794669"/>
                  </a:ext>
                </a:extLst>
              </a:tr>
              <a:tr h="275384">
                <a:tc>
                  <a:txBody>
                    <a:bodyPr/>
                    <a:lstStyle/>
                    <a:p>
                      <a:pPr marL="0" marR="0">
                        <a:lnSpc>
                          <a:spcPct val="150000"/>
                        </a:lnSpc>
                        <a:spcBef>
                          <a:spcPts val="0"/>
                        </a:spcBef>
                        <a:spcAft>
                          <a:spcPts val="0"/>
                        </a:spcAft>
                      </a:pPr>
                      <a:r>
                        <a:rPr lang="en-US" sz="800">
                          <a:effectLst/>
                        </a:rPr>
                        <a:t>Slope of age spline ages 75 and older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-0.0353 (0.0013)***</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2035434081"/>
                  </a:ext>
                </a:extLst>
              </a:tr>
              <a:tr h="129914">
                <a:tc>
                  <a:txBody>
                    <a:bodyPr/>
                    <a:lstStyle/>
                    <a:p>
                      <a:pPr marL="0" marR="0">
                        <a:lnSpc>
                          <a:spcPct val="150000"/>
                        </a:lnSpc>
                        <a:spcBef>
                          <a:spcPts val="0"/>
                        </a:spcBef>
                        <a:spcAft>
                          <a:spcPts val="0"/>
                        </a:spcAft>
                      </a:pPr>
                      <a:r>
                        <a:rPr lang="en-US" sz="800" dirty="0">
                          <a:effectLst/>
                        </a:rPr>
                        <a:t>Slope of age spline ages 75-84</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0.0040 (0.0003)***</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180790187"/>
                  </a:ext>
                </a:extLst>
              </a:tr>
              <a:tr h="275384">
                <a:tc>
                  <a:txBody>
                    <a:bodyPr/>
                    <a:lstStyle/>
                    <a:p>
                      <a:pPr marL="0" marR="0">
                        <a:lnSpc>
                          <a:spcPct val="150000"/>
                        </a:lnSpc>
                        <a:spcBef>
                          <a:spcPts val="0"/>
                        </a:spcBef>
                        <a:spcAft>
                          <a:spcPts val="0"/>
                        </a:spcAft>
                      </a:pPr>
                      <a:r>
                        <a:rPr lang="en-US" sz="800">
                          <a:effectLst/>
                        </a:rPr>
                        <a:t>Slope of age spline ages 85 and older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0.0067 (0.0004)***</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739356534"/>
                  </a:ext>
                </a:extLst>
              </a:tr>
              <a:tr h="275384">
                <a:tc>
                  <a:txBody>
                    <a:bodyPr/>
                    <a:lstStyle/>
                    <a:p>
                      <a:pPr marL="0" marR="0">
                        <a:lnSpc>
                          <a:spcPct val="150000"/>
                        </a:lnSpc>
                        <a:spcBef>
                          <a:spcPts val="0"/>
                        </a:spcBef>
                        <a:spcAft>
                          <a:spcPts val="0"/>
                        </a:spcAft>
                      </a:pPr>
                      <a:r>
                        <a:rPr lang="en-US" sz="800">
                          <a:effectLst/>
                        </a:rPr>
                        <a:t>Ever diagnosed with heart problems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-0.0126 (0.0108)</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0.0131 (0.0020)***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2510004335"/>
                  </a:ext>
                </a:extLst>
              </a:tr>
              <a:tr h="129914">
                <a:tc>
                  <a:txBody>
                    <a:bodyPr/>
                    <a:lstStyle/>
                    <a:p>
                      <a:pPr marL="0" marR="0">
                        <a:lnSpc>
                          <a:spcPct val="150000"/>
                        </a:lnSpc>
                        <a:spcBef>
                          <a:spcPts val="0"/>
                        </a:spcBef>
                        <a:spcAft>
                          <a:spcPts val="0"/>
                        </a:spcAft>
                      </a:pPr>
                      <a:r>
                        <a:rPr lang="en-US" sz="800">
                          <a:effectLst/>
                        </a:rPr>
                        <a:t>Ever diagnosed with stroke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-0.1288 (0.0165)***</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0.0110 (0.0023)***</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026024392"/>
                  </a:ext>
                </a:extLst>
              </a:tr>
              <a:tr h="129914">
                <a:tc>
                  <a:txBody>
                    <a:bodyPr/>
                    <a:lstStyle/>
                    <a:p>
                      <a:pPr marL="0" marR="0">
                        <a:lnSpc>
                          <a:spcPct val="150000"/>
                        </a:lnSpc>
                        <a:spcBef>
                          <a:spcPts val="0"/>
                        </a:spcBef>
                        <a:spcAft>
                          <a:spcPts val="0"/>
                        </a:spcAft>
                      </a:pPr>
                      <a:r>
                        <a:rPr lang="en-US" sz="800">
                          <a:effectLst/>
                        </a:rPr>
                        <a:t>Ever diagnosed with cancer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0.0008 (0.0117)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0.0334 (0.0020)***</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473015715"/>
                  </a:ext>
                </a:extLst>
              </a:tr>
              <a:tr h="275384">
                <a:tc>
                  <a:txBody>
                    <a:bodyPr/>
                    <a:lstStyle/>
                    <a:p>
                      <a:pPr marL="0" marR="0">
                        <a:lnSpc>
                          <a:spcPct val="150000"/>
                        </a:lnSpc>
                        <a:spcBef>
                          <a:spcPts val="0"/>
                        </a:spcBef>
                        <a:spcAft>
                          <a:spcPts val="0"/>
                        </a:spcAft>
                      </a:pPr>
                      <a:r>
                        <a:rPr lang="en-US" sz="800">
                          <a:effectLst/>
                        </a:rPr>
                        <a:t>Ever diagnosed with hypertension</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-0.0355 (0.0088)***</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0.0097 (0.0019)***</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306530779"/>
                  </a:ext>
                </a:extLst>
              </a:tr>
              <a:tr h="129914">
                <a:tc>
                  <a:txBody>
                    <a:bodyPr/>
                    <a:lstStyle/>
                    <a:p>
                      <a:pPr marL="0" marR="0">
                        <a:lnSpc>
                          <a:spcPct val="150000"/>
                        </a:lnSpc>
                        <a:spcBef>
                          <a:spcPts val="0"/>
                        </a:spcBef>
                        <a:spcAft>
                          <a:spcPts val="0"/>
                        </a:spcAft>
                      </a:pPr>
                      <a:r>
                        <a:rPr lang="en-US" sz="800">
                          <a:effectLst/>
                        </a:rPr>
                        <a:t>Ever diagnosed with diabetes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-0.0693 (0.0105)***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0.0155 (0.0020)***</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449593587"/>
                  </a:ext>
                </a:extLst>
              </a:tr>
              <a:tr h="275384">
                <a:tc>
                  <a:txBody>
                    <a:bodyPr/>
                    <a:lstStyle/>
                    <a:p>
                      <a:pPr marL="0" marR="0">
                        <a:lnSpc>
                          <a:spcPct val="150000"/>
                        </a:lnSpc>
                        <a:spcBef>
                          <a:spcPts val="0"/>
                        </a:spcBef>
                        <a:spcAft>
                          <a:spcPts val="0"/>
                        </a:spcAft>
                      </a:pPr>
                      <a:r>
                        <a:rPr lang="en-US" sz="800">
                          <a:effectLst/>
                        </a:rPr>
                        <a:t>Ever diagnosed with lung disease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-0.0430 (0.0147)**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0.0294 (0.0023)***</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322400152"/>
                  </a:ext>
                </a:extLst>
              </a:tr>
              <a:tr h="129914">
                <a:tc>
                  <a:txBody>
                    <a:bodyPr/>
                    <a:lstStyle/>
                    <a:p>
                      <a:pPr marL="0" marR="0">
                        <a:lnSpc>
                          <a:spcPct val="150000"/>
                        </a:lnSpc>
                        <a:spcBef>
                          <a:spcPts val="0"/>
                        </a:spcBef>
                        <a:spcAft>
                          <a:spcPts val="0"/>
                        </a:spcAft>
                      </a:pPr>
                      <a:r>
                        <a:rPr lang="en-US" sz="800">
                          <a:effectLst/>
                        </a:rPr>
                        <a:t>Heart attack in past 2 years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-0.0750 (0.0334)*</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0.0049 (0.0047)</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555270802"/>
                  </a:ext>
                </a:extLst>
              </a:tr>
              <a:tr h="129914">
                <a:tc>
                  <a:txBody>
                    <a:bodyPr/>
                    <a:lstStyle/>
                    <a:p>
                      <a:pPr marL="0" marR="0">
                        <a:lnSpc>
                          <a:spcPct val="150000"/>
                        </a:lnSpc>
                        <a:spcBef>
                          <a:spcPts val="0"/>
                        </a:spcBef>
                        <a:spcAft>
                          <a:spcPts val="0"/>
                        </a:spcAft>
                      </a:pPr>
                      <a:r>
                        <a:rPr lang="en-US" sz="800">
                          <a:effectLst/>
                        </a:rPr>
                        <a:t>Working for pay</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0.0943 (0.0100)***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160637748"/>
                  </a:ext>
                </a:extLst>
              </a:tr>
              <a:tr h="129914">
                <a:tc>
                  <a:txBody>
                    <a:bodyPr/>
                    <a:lstStyle/>
                    <a:p>
                      <a:pPr marL="0" marR="0">
                        <a:lnSpc>
                          <a:spcPct val="150000"/>
                        </a:lnSpc>
                        <a:spcBef>
                          <a:spcPts val="0"/>
                        </a:spcBef>
                        <a:spcAft>
                          <a:spcPts val="0"/>
                        </a:spcAft>
                      </a:pPr>
                      <a:r>
                        <a:rPr lang="en-US" sz="800">
                          <a:effectLst/>
                        </a:rPr>
                        <a:t>Widowed</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-0.0298 (0.0121)*</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0.0055 (0.0022)*</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920391809"/>
                  </a:ext>
                </a:extLst>
              </a:tr>
              <a:tr h="129914">
                <a:tc>
                  <a:txBody>
                    <a:bodyPr/>
                    <a:lstStyle/>
                    <a:p>
                      <a:pPr marL="0" marR="0">
                        <a:lnSpc>
                          <a:spcPct val="150000"/>
                        </a:lnSpc>
                        <a:spcBef>
                          <a:spcPts val="0"/>
                        </a:spcBef>
                        <a:spcAft>
                          <a:spcPts val="0"/>
                        </a:spcAft>
                      </a:pPr>
                      <a:r>
                        <a:rPr lang="en-US" sz="800">
                          <a:effectLst/>
                        </a:rPr>
                        <a:t>Ever smoked</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-0.0426 (0.0083)***</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694694488"/>
                  </a:ext>
                </a:extLst>
              </a:tr>
              <a:tr h="129914">
                <a:tc>
                  <a:txBody>
                    <a:bodyPr/>
                    <a:lstStyle/>
                    <a:p>
                      <a:pPr marL="0" marR="0">
                        <a:lnSpc>
                          <a:spcPct val="150000"/>
                        </a:lnSpc>
                        <a:spcBef>
                          <a:spcPts val="0"/>
                        </a:spcBef>
                        <a:spcAft>
                          <a:spcPts val="0"/>
                        </a:spcAft>
                      </a:pPr>
                      <a:r>
                        <a:rPr lang="en-US" sz="800">
                          <a:effectLst/>
                        </a:rPr>
                        <a:t>Verified ADOD/MCI ever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-0.7105 (0.0155)***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2908628599"/>
                  </a:ext>
                </a:extLst>
              </a:tr>
              <a:tr h="129914">
                <a:tc>
                  <a:txBody>
                    <a:bodyPr/>
                    <a:lstStyle/>
                    <a:p>
                      <a:pPr marL="0" marR="0">
                        <a:lnSpc>
                          <a:spcPct val="150000"/>
                        </a:lnSpc>
                        <a:spcBef>
                          <a:spcPts val="0"/>
                        </a:spcBef>
                        <a:spcAft>
                          <a:spcPts val="0"/>
                        </a:spcAft>
                      </a:pPr>
                      <a:r>
                        <a:rPr lang="en-US" sz="800">
                          <a:effectLst/>
                        </a:rPr>
                        <a:t>Delta age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-0.1374 (0.0208)***</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3101167903"/>
                  </a:ext>
                </a:extLst>
              </a:tr>
              <a:tr h="129914">
                <a:tc>
                  <a:txBody>
                    <a:bodyPr/>
                    <a:lstStyle/>
                    <a:p>
                      <a:pPr marL="0" marR="0">
                        <a:lnSpc>
                          <a:spcPct val="150000"/>
                        </a:lnSpc>
                        <a:spcBef>
                          <a:spcPts val="0"/>
                        </a:spcBef>
                        <a:spcAft>
                          <a:spcPts val="0"/>
                        </a:spcAft>
                      </a:pPr>
                      <a:r>
                        <a:rPr lang="en-US" sz="800">
                          <a:effectLst/>
                        </a:rPr>
                        <a:t>Lag log BMI below 30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0.1314 (0.0350)***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1572944070"/>
                  </a:ext>
                </a:extLst>
              </a:tr>
              <a:tr h="129914">
                <a:tc>
                  <a:txBody>
                    <a:bodyPr/>
                    <a:lstStyle/>
                    <a:p>
                      <a:pPr marL="0" marR="0">
                        <a:lnSpc>
                          <a:spcPct val="150000"/>
                        </a:lnSpc>
                        <a:spcBef>
                          <a:spcPts val="0"/>
                        </a:spcBef>
                        <a:spcAft>
                          <a:spcPts val="0"/>
                        </a:spcAft>
                      </a:pPr>
                      <a:r>
                        <a:rPr lang="en-US" sz="800">
                          <a:effectLst/>
                        </a:rPr>
                        <a:t>Lag log BMI above 30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a:effectLst/>
                        </a:rPr>
                        <a:t>-0.0090 (0.0441)</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36368" marR="36368" marT="0" marB="0"/>
                </a:tc>
                <a:extLst>
                  <a:ext uri="{0D108BD9-81ED-4DB2-BD59-A6C34878D82A}">
                    <a16:rowId xmlns:a16="http://schemas.microsoft.com/office/drawing/2014/main" val="649738608"/>
                  </a:ext>
                </a:extLst>
              </a:tr>
            </a:tbl>
          </a:graphicData>
        </a:graphic>
      </p:graphicFrame>
      <p:graphicFrame>
        <p:nvGraphicFramePr>
          <p:cNvPr id="9" name="Table 8">
            <a:extLst>
              <a:ext uri="{FF2B5EF4-FFF2-40B4-BE49-F238E27FC236}">
                <a16:creationId xmlns:a16="http://schemas.microsoft.com/office/drawing/2014/main" id="{510EA173-64AF-DA44-8801-2F2B5FE9BA4F}"/>
              </a:ext>
            </a:extLst>
          </p:cNvPr>
          <p:cNvGraphicFramePr>
            <a:graphicFrameLocks noGrp="1"/>
          </p:cNvGraphicFramePr>
          <p:nvPr>
            <p:extLst>
              <p:ext uri="{D42A27DB-BD31-4B8C-83A1-F6EECF244321}">
                <p14:modId xmlns:p14="http://schemas.microsoft.com/office/powerpoint/2010/main" val="729547258"/>
              </p:ext>
            </p:extLst>
          </p:nvPr>
        </p:nvGraphicFramePr>
        <p:xfrm>
          <a:off x="6031426" y="942718"/>
          <a:ext cx="4917093" cy="4886919"/>
        </p:xfrm>
        <a:graphic>
          <a:graphicData uri="http://schemas.openxmlformats.org/drawingml/2006/table">
            <a:tbl>
              <a:tblPr firstRow="1" firstCol="1" bandRow="1">
                <a:tableStyleId>{5C22544A-7EE6-4342-B048-85BDC9FD1C3A}</a:tableStyleId>
              </a:tblPr>
              <a:tblGrid>
                <a:gridCol w="1772257">
                  <a:extLst>
                    <a:ext uri="{9D8B030D-6E8A-4147-A177-3AD203B41FA5}">
                      <a16:colId xmlns:a16="http://schemas.microsoft.com/office/drawing/2014/main" val="667959188"/>
                    </a:ext>
                  </a:extLst>
                </a:gridCol>
                <a:gridCol w="1707046">
                  <a:extLst>
                    <a:ext uri="{9D8B030D-6E8A-4147-A177-3AD203B41FA5}">
                      <a16:colId xmlns:a16="http://schemas.microsoft.com/office/drawing/2014/main" val="768972836"/>
                    </a:ext>
                  </a:extLst>
                </a:gridCol>
                <a:gridCol w="1437790">
                  <a:extLst>
                    <a:ext uri="{9D8B030D-6E8A-4147-A177-3AD203B41FA5}">
                      <a16:colId xmlns:a16="http://schemas.microsoft.com/office/drawing/2014/main" val="462106979"/>
                    </a:ext>
                  </a:extLst>
                </a:gridCol>
              </a:tblGrid>
              <a:tr h="180477">
                <a:tc gridSpan="3">
                  <a:txBody>
                    <a:bodyPr/>
                    <a:lstStyle/>
                    <a:p>
                      <a:pPr marL="0" marR="0">
                        <a:lnSpc>
                          <a:spcPct val="150000"/>
                        </a:lnSpc>
                        <a:spcBef>
                          <a:spcPts val="0"/>
                        </a:spcBef>
                        <a:spcAft>
                          <a:spcPts val="0"/>
                        </a:spcAft>
                      </a:pPr>
                      <a:r>
                        <a:rPr lang="en-US" sz="800" dirty="0">
                          <a:effectLst/>
                          <a:latin typeface="Calibri" panose="020F0502020204030204" pitchFamily="34" charset="0"/>
                          <a:ea typeface="DengXian" panose="02010600030101010101" pitchFamily="2" charset="-122"/>
                          <a:cs typeface="Times New Roman" panose="02020603050405020304" pitchFamily="18" charset="0"/>
                        </a:rPr>
                        <a:t>(Cont’d)</a:t>
                      </a:r>
                    </a:p>
                  </a:txBody>
                  <a:tcPr marL="50522" marR="50522" marT="0" marB="0"/>
                </a:tc>
                <a:tc hMerge="1">
                  <a:txBody>
                    <a:bodyPr/>
                    <a:lstStyle/>
                    <a:p>
                      <a:pPr marL="0" marR="0">
                        <a:lnSpc>
                          <a:spcPct val="150000"/>
                        </a:lnSpc>
                        <a:spcBef>
                          <a:spcPts val="0"/>
                        </a:spcBef>
                        <a:spcAft>
                          <a:spcPts val="0"/>
                        </a:spcAft>
                      </a:pPr>
                      <a:endParaRPr lang="en-US" sz="9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hMerge="1">
                  <a:txBody>
                    <a:bodyPr/>
                    <a:lstStyle/>
                    <a:p>
                      <a:pPr marL="0" marR="0">
                        <a:lnSpc>
                          <a:spcPct val="150000"/>
                        </a:lnSpc>
                        <a:spcBef>
                          <a:spcPts val="0"/>
                        </a:spcBef>
                        <a:spcAft>
                          <a:spcPts val="0"/>
                        </a:spcAft>
                      </a:pPr>
                      <a:endParaRPr lang="en-US" sz="9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2941164917"/>
                  </a:ext>
                </a:extLst>
              </a:tr>
              <a:tr h="180477">
                <a:tc>
                  <a:txBody>
                    <a:bodyPr/>
                    <a:lstStyle/>
                    <a:p>
                      <a:pPr marL="0" marR="0">
                        <a:lnSpc>
                          <a:spcPct val="150000"/>
                        </a:lnSpc>
                        <a:spcBef>
                          <a:spcPts val="0"/>
                        </a:spcBef>
                        <a:spcAft>
                          <a:spcPts val="0"/>
                        </a:spcAft>
                      </a:pPr>
                      <a:r>
                        <a:rPr lang="en-US" sz="800" dirty="0">
                          <a:effectLst/>
                          <a:latin typeface="Calibri" panose="020F0502020204030204" pitchFamily="34" charset="0"/>
                          <a:ea typeface="DengXian" panose="02010600030101010101" pitchFamily="2" charset="-122"/>
                          <a:cs typeface="Times New Roman" panose="02020603050405020304" pitchFamily="18" charset="0"/>
                        </a:rPr>
                        <a:t>Variable</a:t>
                      </a:r>
                    </a:p>
                  </a:txBody>
                  <a:tcPr marL="50522" marR="50522" marT="0" marB="0"/>
                </a:tc>
                <a:tc>
                  <a:txBody>
                    <a:bodyPr/>
                    <a:lstStyle/>
                    <a:p>
                      <a:pPr marL="0" marR="0">
                        <a:lnSpc>
                          <a:spcPct val="150000"/>
                        </a:lnSpc>
                        <a:spcBef>
                          <a:spcPts val="0"/>
                        </a:spcBef>
                        <a:spcAft>
                          <a:spcPts val="0"/>
                        </a:spcAft>
                      </a:pPr>
                      <a:r>
                        <a:rPr lang="en-US" sz="800" dirty="0">
                          <a:effectLst/>
                          <a:latin typeface="Calibri" panose="020F0502020204030204" pitchFamily="34" charset="0"/>
                          <a:ea typeface="DengXian" panose="02010600030101010101" pitchFamily="2" charset="-122"/>
                          <a:cs typeface="Times New Roman" panose="02020603050405020304" pitchFamily="18" charset="0"/>
                        </a:rPr>
                        <a:t>TICS27 Coefficient (Std. Err)</a:t>
                      </a:r>
                    </a:p>
                  </a:txBody>
                  <a:tcPr marL="50522" marR="50522" marT="0" marB="0"/>
                </a:tc>
                <a:tc>
                  <a:txBody>
                    <a:bodyPr/>
                    <a:lstStyle/>
                    <a:p>
                      <a:pPr marL="0" marR="0">
                        <a:lnSpc>
                          <a:spcPct val="150000"/>
                        </a:lnSpc>
                        <a:spcBef>
                          <a:spcPts val="0"/>
                        </a:spcBef>
                        <a:spcAft>
                          <a:spcPts val="0"/>
                        </a:spcAft>
                      </a:pPr>
                      <a:r>
                        <a:rPr lang="en-US" sz="800" dirty="0">
                          <a:effectLst/>
                          <a:latin typeface="Calibri" panose="020F0502020204030204" pitchFamily="34" charset="0"/>
                          <a:ea typeface="DengXian" panose="02010600030101010101" pitchFamily="2" charset="-122"/>
                          <a:cs typeface="Times New Roman" panose="02020603050405020304" pitchFamily="18" charset="0"/>
                        </a:rPr>
                        <a:t>Mortality Coefficient (Std. Err)</a:t>
                      </a:r>
                    </a:p>
                  </a:txBody>
                  <a:tcPr marL="50522" marR="50522" marT="0" marB="0"/>
                </a:tc>
                <a:extLst>
                  <a:ext uri="{0D108BD9-81ED-4DB2-BD59-A6C34878D82A}">
                    <a16:rowId xmlns:a16="http://schemas.microsoft.com/office/drawing/2014/main" val="882161012"/>
                  </a:ext>
                </a:extLst>
              </a:tr>
              <a:tr h="180477">
                <a:tc>
                  <a:txBody>
                    <a:bodyPr/>
                    <a:lstStyle/>
                    <a:p>
                      <a:pPr marL="0" marR="0">
                        <a:lnSpc>
                          <a:spcPct val="150000"/>
                        </a:lnSpc>
                        <a:spcBef>
                          <a:spcPts val="0"/>
                        </a:spcBef>
                        <a:spcAft>
                          <a:spcPts val="0"/>
                        </a:spcAft>
                      </a:pPr>
                      <a:r>
                        <a:rPr lang="en-US" sz="800" dirty="0">
                          <a:effectLst/>
                        </a:rPr>
                        <a:t>Difficulty with one IADL</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0.0162 (0.0028)***</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582427474"/>
                  </a:ext>
                </a:extLst>
              </a:tr>
              <a:tr h="382567">
                <a:tc>
                  <a:txBody>
                    <a:bodyPr/>
                    <a:lstStyle/>
                    <a:p>
                      <a:pPr marL="0" marR="0">
                        <a:lnSpc>
                          <a:spcPct val="150000"/>
                        </a:lnSpc>
                        <a:spcBef>
                          <a:spcPts val="0"/>
                        </a:spcBef>
                        <a:spcAft>
                          <a:spcPts val="0"/>
                        </a:spcAft>
                      </a:pPr>
                      <a:r>
                        <a:rPr lang="en-US" sz="800">
                          <a:effectLst/>
                        </a:rPr>
                        <a:t>Difficulty with two or more IADLs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0.0483 (0.0031)***</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957211401"/>
                  </a:ext>
                </a:extLst>
              </a:tr>
              <a:tr h="180477">
                <a:tc>
                  <a:txBody>
                    <a:bodyPr/>
                    <a:lstStyle/>
                    <a:p>
                      <a:pPr marL="0" marR="0">
                        <a:lnSpc>
                          <a:spcPct val="150000"/>
                        </a:lnSpc>
                        <a:spcBef>
                          <a:spcPts val="0"/>
                        </a:spcBef>
                        <a:spcAft>
                          <a:spcPts val="0"/>
                        </a:spcAft>
                      </a:pPr>
                      <a:r>
                        <a:rPr lang="en-US" sz="800">
                          <a:effectLst/>
                        </a:rPr>
                        <a:t>Difficulty with one ADL</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0.0222 (0.0025)***</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876395650"/>
                  </a:ext>
                </a:extLst>
              </a:tr>
              <a:tr h="180477">
                <a:tc>
                  <a:txBody>
                    <a:bodyPr/>
                    <a:lstStyle/>
                    <a:p>
                      <a:pPr marL="0" marR="0">
                        <a:lnSpc>
                          <a:spcPct val="150000"/>
                        </a:lnSpc>
                        <a:spcBef>
                          <a:spcPts val="0"/>
                        </a:spcBef>
                        <a:spcAft>
                          <a:spcPts val="0"/>
                        </a:spcAft>
                      </a:pPr>
                      <a:r>
                        <a:rPr lang="en-US" sz="800">
                          <a:effectLst/>
                        </a:rPr>
                        <a:t>Difficulty with two ADLSs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0.0342 (0.0033)***</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478229791"/>
                  </a:ext>
                </a:extLst>
              </a:tr>
              <a:tr h="382567">
                <a:tc>
                  <a:txBody>
                    <a:bodyPr/>
                    <a:lstStyle/>
                    <a:p>
                      <a:pPr marL="0" marR="0">
                        <a:lnSpc>
                          <a:spcPct val="150000"/>
                        </a:lnSpc>
                        <a:spcBef>
                          <a:spcPts val="0"/>
                        </a:spcBef>
                        <a:spcAft>
                          <a:spcPts val="0"/>
                        </a:spcAft>
                      </a:pPr>
                      <a:r>
                        <a:rPr lang="en-US" sz="800">
                          <a:effectLst/>
                        </a:rPr>
                        <a:t>Difficulty with three or more ADLs</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0.0603 (0.0028)***</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3039710044"/>
                  </a:ext>
                </a:extLst>
              </a:tr>
              <a:tr h="180477">
                <a:tc>
                  <a:txBody>
                    <a:bodyPr/>
                    <a:lstStyle/>
                    <a:p>
                      <a:pPr marL="0" marR="0">
                        <a:lnSpc>
                          <a:spcPct val="150000"/>
                        </a:lnSpc>
                        <a:spcBef>
                          <a:spcPts val="0"/>
                        </a:spcBef>
                        <a:spcAft>
                          <a:spcPts val="0"/>
                        </a:spcAft>
                      </a:pPr>
                      <a:r>
                        <a:rPr lang="en-US" sz="800">
                          <a:effectLst/>
                        </a:rPr>
                        <a:t>Current smoker</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0.0187 (0.0027)***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2763657267"/>
                  </a:ext>
                </a:extLst>
              </a:tr>
              <a:tr h="382567">
                <a:tc>
                  <a:txBody>
                    <a:bodyPr/>
                    <a:lstStyle/>
                    <a:p>
                      <a:pPr marL="0" marR="0">
                        <a:lnSpc>
                          <a:spcPct val="150000"/>
                        </a:lnSpc>
                        <a:spcBef>
                          <a:spcPts val="0"/>
                        </a:spcBef>
                        <a:spcAft>
                          <a:spcPts val="0"/>
                        </a:spcAft>
                      </a:pPr>
                      <a:r>
                        <a:rPr lang="en-US" sz="800">
                          <a:effectLst/>
                        </a:rPr>
                        <a:t>Diagnosed with heart problems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0.0051 (0.0067)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3459845278"/>
                  </a:ext>
                </a:extLst>
              </a:tr>
              <a:tr h="382567">
                <a:tc>
                  <a:txBody>
                    <a:bodyPr/>
                    <a:lstStyle/>
                    <a:p>
                      <a:pPr marL="0" marR="0">
                        <a:lnSpc>
                          <a:spcPct val="150000"/>
                        </a:lnSpc>
                        <a:spcBef>
                          <a:spcPts val="0"/>
                        </a:spcBef>
                        <a:spcAft>
                          <a:spcPts val="0"/>
                        </a:spcAft>
                      </a:pPr>
                      <a:r>
                        <a:rPr lang="en-US" sz="800">
                          <a:effectLst/>
                        </a:rPr>
                        <a:t>Diagnosed with stroke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-0.0107 (0.0167)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727404749"/>
                  </a:ext>
                </a:extLst>
              </a:tr>
              <a:tr h="382567">
                <a:tc>
                  <a:txBody>
                    <a:bodyPr/>
                    <a:lstStyle/>
                    <a:p>
                      <a:pPr marL="0" marR="0">
                        <a:lnSpc>
                          <a:spcPct val="150000"/>
                        </a:lnSpc>
                        <a:spcBef>
                          <a:spcPts val="0"/>
                        </a:spcBef>
                        <a:spcAft>
                          <a:spcPts val="0"/>
                        </a:spcAft>
                      </a:pPr>
                      <a:r>
                        <a:rPr lang="en-US" sz="800">
                          <a:effectLst/>
                        </a:rPr>
                        <a:t>Diagnosed with cancer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-0.0083 (0.0057)</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4003235173"/>
                  </a:ext>
                </a:extLst>
              </a:tr>
              <a:tr h="382567">
                <a:tc>
                  <a:txBody>
                    <a:bodyPr/>
                    <a:lstStyle/>
                    <a:p>
                      <a:pPr marL="0" marR="0">
                        <a:lnSpc>
                          <a:spcPct val="150000"/>
                        </a:lnSpc>
                        <a:spcBef>
                          <a:spcPts val="0"/>
                        </a:spcBef>
                        <a:spcAft>
                          <a:spcPts val="0"/>
                        </a:spcAft>
                      </a:pPr>
                      <a:r>
                        <a:rPr lang="en-US" sz="800">
                          <a:effectLst/>
                        </a:rPr>
                        <a:t>Diagnosed with hypertension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0.0027 (0.0042)</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422391165"/>
                  </a:ext>
                </a:extLst>
              </a:tr>
              <a:tr h="382567">
                <a:tc>
                  <a:txBody>
                    <a:bodyPr/>
                    <a:lstStyle/>
                    <a:p>
                      <a:pPr marL="0" marR="0">
                        <a:lnSpc>
                          <a:spcPct val="150000"/>
                        </a:lnSpc>
                        <a:spcBef>
                          <a:spcPts val="0"/>
                        </a:spcBef>
                        <a:spcAft>
                          <a:spcPts val="0"/>
                        </a:spcAft>
                      </a:pPr>
                      <a:r>
                        <a:rPr lang="en-US" sz="800">
                          <a:effectLst/>
                        </a:rPr>
                        <a:t>Diagnosed with diabetes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 </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0.0142 (0.0034)***</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215032952"/>
                  </a:ext>
                </a:extLst>
              </a:tr>
              <a:tr h="382567">
                <a:tc>
                  <a:txBody>
                    <a:bodyPr/>
                    <a:lstStyle/>
                    <a:p>
                      <a:pPr marL="0" marR="0">
                        <a:lnSpc>
                          <a:spcPct val="150000"/>
                        </a:lnSpc>
                        <a:spcBef>
                          <a:spcPts val="0"/>
                        </a:spcBef>
                        <a:spcAft>
                          <a:spcPts val="0"/>
                        </a:spcAft>
                      </a:pPr>
                      <a:r>
                        <a:rPr lang="en-US" sz="800">
                          <a:effectLst/>
                        </a:rPr>
                        <a:t>Diagnosed with lung disease by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-0.0278 (0.148)</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3228442587"/>
                  </a:ext>
                </a:extLst>
              </a:tr>
              <a:tr h="180477">
                <a:tc>
                  <a:txBody>
                    <a:bodyPr/>
                    <a:lstStyle/>
                    <a:p>
                      <a:pPr marL="0" marR="0">
                        <a:lnSpc>
                          <a:spcPct val="150000"/>
                        </a:lnSpc>
                        <a:spcBef>
                          <a:spcPts val="0"/>
                        </a:spcBef>
                        <a:spcAft>
                          <a:spcPts val="0"/>
                        </a:spcAft>
                      </a:pPr>
                      <a:r>
                        <a:rPr lang="en-US" sz="800">
                          <a:effectLst/>
                        </a:rPr>
                        <a:t>Ever smoked at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0.0061 (0.0022)**</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1860980497"/>
                  </a:ext>
                </a:extLst>
              </a:tr>
              <a:tr h="180477">
                <a:tc>
                  <a:txBody>
                    <a:bodyPr/>
                    <a:lstStyle/>
                    <a:p>
                      <a:pPr marL="0" marR="0">
                        <a:lnSpc>
                          <a:spcPct val="150000"/>
                        </a:lnSpc>
                        <a:spcBef>
                          <a:spcPts val="0"/>
                        </a:spcBef>
                        <a:spcAft>
                          <a:spcPts val="0"/>
                        </a:spcAft>
                      </a:pPr>
                      <a:r>
                        <a:rPr lang="en-US" sz="800">
                          <a:effectLst/>
                        </a:rPr>
                        <a:t>Current smoker at age 50</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0.0174 (0.0024)***</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2017813932"/>
                  </a:ext>
                </a:extLst>
              </a:tr>
              <a:tr h="382567">
                <a:tc>
                  <a:txBody>
                    <a:bodyPr/>
                    <a:lstStyle/>
                    <a:p>
                      <a:pPr marL="0" marR="0">
                        <a:lnSpc>
                          <a:spcPct val="150000"/>
                        </a:lnSpc>
                        <a:spcBef>
                          <a:spcPts val="0"/>
                        </a:spcBef>
                        <a:spcAft>
                          <a:spcPts val="0"/>
                        </a:spcAft>
                      </a:pPr>
                      <a:r>
                        <a:rPr lang="en-US" sz="800">
                          <a:effectLst/>
                        </a:rPr>
                        <a:t>Ever diagnosed with congestive heart failure</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a:effectLst/>
                        </a:rPr>
                        <a:t> </a:t>
                      </a:r>
                      <a:endParaRPr lang="en-US" sz="80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tc>
                  <a:txBody>
                    <a:bodyPr/>
                    <a:lstStyle/>
                    <a:p>
                      <a:pPr marL="0" marR="0">
                        <a:lnSpc>
                          <a:spcPct val="150000"/>
                        </a:lnSpc>
                        <a:spcBef>
                          <a:spcPts val="0"/>
                        </a:spcBef>
                        <a:spcAft>
                          <a:spcPts val="0"/>
                        </a:spcAft>
                      </a:pPr>
                      <a:r>
                        <a:rPr lang="en-US" sz="800" dirty="0">
                          <a:effectLst/>
                        </a:rPr>
                        <a:t>0.0259 (0.0028)***</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a:txBody>
                  <a:tcPr marL="50522" marR="50522" marT="0" marB="0"/>
                </a:tc>
                <a:extLst>
                  <a:ext uri="{0D108BD9-81ED-4DB2-BD59-A6C34878D82A}">
                    <a16:rowId xmlns:a16="http://schemas.microsoft.com/office/drawing/2014/main" val="3867129858"/>
                  </a:ext>
                </a:extLst>
              </a:tr>
            </a:tbl>
          </a:graphicData>
        </a:graphic>
      </p:graphicFrame>
      <p:sp>
        <p:nvSpPr>
          <p:cNvPr id="10" name="TextBox 9">
            <a:extLst>
              <a:ext uri="{FF2B5EF4-FFF2-40B4-BE49-F238E27FC236}">
                <a16:creationId xmlns:a16="http://schemas.microsoft.com/office/drawing/2014/main" id="{6717EC49-91B2-744B-85FD-463F4DB0CDCC}"/>
              </a:ext>
            </a:extLst>
          </p:cNvPr>
          <p:cNvSpPr txBox="1"/>
          <p:nvPr/>
        </p:nvSpPr>
        <p:spPr>
          <a:xfrm>
            <a:off x="662035" y="566442"/>
            <a:ext cx="8716634" cy="369332"/>
          </a:xfrm>
          <a:prstGeom prst="rect">
            <a:avLst/>
          </a:prstGeom>
          <a:noFill/>
        </p:spPr>
        <p:txBody>
          <a:bodyPr wrap="square" rtlCol="0">
            <a:spAutoFit/>
          </a:bodyPr>
          <a:lstStyle/>
          <a:p>
            <a:r>
              <a:rPr lang="en-US" dirty="0"/>
              <a:t>Appendix Table 1. Marginal effect from FEM TICS27 and mortality transition model.</a:t>
            </a:r>
          </a:p>
        </p:txBody>
      </p:sp>
      <p:sp>
        <p:nvSpPr>
          <p:cNvPr id="11" name="TextBox 10">
            <a:extLst>
              <a:ext uri="{FF2B5EF4-FFF2-40B4-BE49-F238E27FC236}">
                <a16:creationId xmlns:a16="http://schemas.microsoft.com/office/drawing/2014/main" id="{2F059926-C05A-1241-8F5B-D998D4B3A021}"/>
              </a:ext>
            </a:extLst>
          </p:cNvPr>
          <p:cNvSpPr txBox="1"/>
          <p:nvPr/>
        </p:nvSpPr>
        <p:spPr>
          <a:xfrm>
            <a:off x="564930" y="6325662"/>
            <a:ext cx="9258800" cy="215444"/>
          </a:xfrm>
          <a:prstGeom prst="rect">
            <a:avLst/>
          </a:prstGeom>
          <a:noFill/>
        </p:spPr>
        <p:txBody>
          <a:bodyPr wrap="square" rtlCol="0">
            <a:spAutoFit/>
          </a:bodyPr>
          <a:lstStyle/>
          <a:p>
            <a:r>
              <a:rPr lang="en-US" sz="800" dirty="0"/>
              <a:t>Notes: *, significant at </a:t>
            </a:r>
            <a:r>
              <a:rPr lang="en-US" sz="800" dirty="0">
                <a:sym typeface="Symbol" pitchFamily="2" charset="2"/>
              </a:rPr>
              <a:t></a:t>
            </a:r>
            <a:r>
              <a:rPr lang="en-US" sz="800" dirty="0"/>
              <a:t>=0.05; **, significant at </a:t>
            </a:r>
            <a:r>
              <a:rPr lang="en-US" sz="800" dirty="0">
                <a:sym typeface="Symbol" pitchFamily="2" charset="2"/>
              </a:rPr>
              <a:t></a:t>
            </a:r>
            <a:r>
              <a:rPr lang="en-US" sz="800" dirty="0"/>
              <a:t>=0.01; ***, significant at </a:t>
            </a:r>
            <a:r>
              <a:rPr lang="en-US" sz="800" dirty="0">
                <a:sym typeface="Symbol" pitchFamily="2" charset="2"/>
              </a:rPr>
              <a:t></a:t>
            </a:r>
            <a:r>
              <a:rPr lang="en-US" sz="800" dirty="0"/>
              <a:t>=0.001.</a:t>
            </a:r>
          </a:p>
        </p:txBody>
      </p:sp>
    </p:spTree>
    <p:extLst>
      <p:ext uri="{BB962C8B-B14F-4D97-AF65-F5344CB8AC3E}">
        <p14:creationId xmlns:p14="http://schemas.microsoft.com/office/powerpoint/2010/main" val="420787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D60FBE4-E8CE-8F46-BD81-97128F2BC105}"/>
              </a:ext>
            </a:extLst>
          </p:cNvPr>
          <p:cNvSpPr>
            <a:spLocks noGrp="1"/>
          </p:cNvSpPr>
          <p:nvPr>
            <p:ph type="body" sz="quarter" idx="14"/>
          </p:nvPr>
        </p:nvSpPr>
        <p:spPr>
          <a:xfrm>
            <a:off x="78529" y="44522"/>
            <a:ext cx="10948519" cy="446693"/>
          </a:xfrm>
        </p:spPr>
        <p:txBody>
          <a:bodyPr/>
          <a:lstStyle/>
          <a:p>
            <a:r>
              <a:rPr lang="en-US" dirty="0"/>
              <a:t>Appendix</a:t>
            </a:r>
          </a:p>
        </p:txBody>
      </p:sp>
      <p:sp>
        <p:nvSpPr>
          <p:cNvPr id="6" name="TextBox 5">
            <a:extLst>
              <a:ext uri="{FF2B5EF4-FFF2-40B4-BE49-F238E27FC236}">
                <a16:creationId xmlns:a16="http://schemas.microsoft.com/office/drawing/2014/main" id="{E9ECDCFD-FBDA-FB48-AB85-F4531D56F144}"/>
              </a:ext>
            </a:extLst>
          </p:cNvPr>
          <p:cNvSpPr txBox="1"/>
          <p:nvPr/>
        </p:nvSpPr>
        <p:spPr>
          <a:xfrm>
            <a:off x="78529" y="639271"/>
            <a:ext cx="7479432" cy="369332"/>
          </a:xfrm>
          <a:prstGeom prst="rect">
            <a:avLst/>
          </a:prstGeom>
          <a:noFill/>
        </p:spPr>
        <p:txBody>
          <a:bodyPr wrap="square" rtlCol="0">
            <a:spAutoFit/>
          </a:bodyPr>
          <a:lstStyle/>
          <a:p>
            <a:r>
              <a:rPr lang="en-US" b="1" dirty="0"/>
              <a:t>Missingness in TICS27 due to HRS respondents using a proxy</a:t>
            </a:r>
          </a:p>
        </p:txBody>
      </p:sp>
      <p:sp>
        <p:nvSpPr>
          <p:cNvPr id="7" name="TextBox 6">
            <a:extLst>
              <a:ext uri="{FF2B5EF4-FFF2-40B4-BE49-F238E27FC236}">
                <a16:creationId xmlns:a16="http://schemas.microsoft.com/office/drawing/2014/main" id="{D1027C84-D9EF-DC45-A0BF-C817760C1DBC}"/>
              </a:ext>
            </a:extLst>
          </p:cNvPr>
          <p:cNvSpPr txBox="1"/>
          <p:nvPr/>
        </p:nvSpPr>
        <p:spPr>
          <a:xfrm>
            <a:off x="186117" y="1246173"/>
            <a:ext cx="1061675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Missing not at random: missingness of TICS27 among respondents using a proxy correlated with respondents’ cognitive functioning, depending on reason for using a proxy.</a:t>
            </a:r>
          </a:p>
          <a:p>
            <a:pPr marL="285750" indent="-285750">
              <a:buFont typeface="Arial" panose="020B0604020202020204" pitchFamily="34" charset="0"/>
              <a:buChar char="•"/>
            </a:pPr>
            <a:r>
              <a:rPr lang="en-US" dirty="0"/>
              <a:t>We adopted a multiple imputation strategy based on HRS’ approach for missing TICS27 among self-respondents. We used a combination of relevant demographic, health, and economic variables, as well as prior wave cognitive variables to perform the imputation using the sequential regression method.</a:t>
            </a:r>
          </a:p>
          <a:p>
            <a:pPr marL="285750" indent="-285750">
              <a:buFont typeface="Arial" panose="020B0604020202020204" pitchFamily="34" charset="0"/>
              <a:buChar char="•"/>
            </a:pPr>
            <a:endParaRPr lang="en-US" dirty="0"/>
          </a:p>
        </p:txBody>
      </p:sp>
      <p:graphicFrame>
        <p:nvGraphicFramePr>
          <p:cNvPr id="8" name="Table 7">
            <a:extLst>
              <a:ext uri="{FF2B5EF4-FFF2-40B4-BE49-F238E27FC236}">
                <a16:creationId xmlns:a16="http://schemas.microsoft.com/office/drawing/2014/main" id="{5910C46E-DD60-3442-AE92-F23B727605BE}"/>
              </a:ext>
            </a:extLst>
          </p:cNvPr>
          <p:cNvGraphicFramePr>
            <a:graphicFrameLocks noGrp="1"/>
          </p:cNvGraphicFramePr>
          <p:nvPr>
            <p:extLst>
              <p:ext uri="{D42A27DB-BD31-4B8C-83A1-F6EECF244321}">
                <p14:modId xmlns:p14="http://schemas.microsoft.com/office/powerpoint/2010/main" val="68397460"/>
              </p:ext>
            </p:extLst>
          </p:nvPr>
        </p:nvGraphicFramePr>
        <p:xfrm>
          <a:off x="2128906" y="4346065"/>
          <a:ext cx="6847764" cy="2359344"/>
        </p:xfrm>
        <a:graphic>
          <a:graphicData uri="http://schemas.openxmlformats.org/drawingml/2006/table">
            <a:tbl>
              <a:tblPr firstRow="1" firstCol="1" bandRow="1">
                <a:tableStyleId>{5C22544A-7EE6-4342-B048-85BDC9FD1C3A}</a:tableStyleId>
              </a:tblPr>
              <a:tblGrid>
                <a:gridCol w="3158240">
                  <a:extLst>
                    <a:ext uri="{9D8B030D-6E8A-4147-A177-3AD203B41FA5}">
                      <a16:colId xmlns:a16="http://schemas.microsoft.com/office/drawing/2014/main" val="1838007842"/>
                    </a:ext>
                  </a:extLst>
                </a:gridCol>
                <a:gridCol w="628612">
                  <a:extLst>
                    <a:ext uri="{9D8B030D-6E8A-4147-A177-3AD203B41FA5}">
                      <a16:colId xmlns:a16="http://schemas.microsoft.com/office/drawing/2014/main" val="926480736"/>
                    </a:ext>
                  </a:extLst>
                </a:gridCol>
                <a:gridCol w="602718">
                  <a:extLst>
                    <a:ext uri="{9D8B030D-6E8A-4147-A177-3AD203B41FA5}">
                      <a16:colId xmlns:a16="http://schemas.microsoft.com/office/drawing/2014/main" val="889419617"/>
                    </a:ext>
                  </a:extLst>
                </a:gridCol>
                <a:gridCol w="615218">
                  <a:extLst>
                    <a:ext uri="{9D8B030D-6E8A-4147-A177-3AD203B41FA5}">
                      <a16:colId xmlns:a16="http://schemas.microsoft.com/office/drawing/2014/main" val="4194109849"/>
                    </a:ext>
                  </a:extLst>
                </a:gridCol>
                <a:gridCol w="615218">
                  <a:extLst>
                    <a:ext uri="{9D8B030D-6E8A-4147-A177-3AD203B41FA5}">
                      <a16:colId xmlns:a16="http://schemas.microsoft.com/office/drawing/2014/main" val="2378063086"/>
                    </a:ext>
                  </a:extLst>
                </a:gridCol>
                <a:gridCol w="615218">
                  <a:extLst>
                    <a:ext uri="{9D8B030D-6E8A-4147-A177-3AD203B41FA5}">
                      <a16:colId xmlns:a16="http://schemas.microsoft.com/office/drawing/2014/main" val="3006308072"/>
                    </a:ext>
                  </a:extLst>
                </a:gridCol>
                <a:gridCol w="612540">
                  <a:extLst>
                    <a:ext uri="{9D8B030D-6E8A-4147-A177-3AD203B41FA5}">
                      <a16:colId xmlns:a16="http://schemas.microsoft.com/office/drawing/2014/main" val="361507846"/>
                    </a:ext>
                  </a:extLst>
                </a:gridCol>
              </a:tblGrid>
              <a:tr h="253365">
                <a:tc>
                  <a:txBody>
                    <a:bodyPr/>
                    <a:lstStyle/>
                    <a:p>
                      <a:pPr marL="0" marR="0">
                        <a:lnSpc>
                          <a:spcPct val="150000"/>
                        </a:lnSpc>
                        <a:spcBef>
                          <a:spcPts val="0"/>
                        </a:spcBef>
                        <a:spcAft>
                          <a:spcPts val="0"/>
                        </a:spcAft>
                      </a:pPr>
                      <a:r>
                        <a:rPr lang="en-US" sz="1200">
                          <a:effectLst/>
                        </a:rPr>
                        <a:t> </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2006</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2008</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2010</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2012</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2014</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2016</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634672403"/>
                  </a:ext>
                </a:extLst>
              </a:tr>
              <a:tr h="506730">
                <a:tc>
                  <a:txBody>
                    <a:bodyPr/>
                    <a:lstStyle/>
                    <a:p>
                      <a:pPr marL="0" marR="0">
                        <a:lnSpc>
                          <a:spcPct val="150000"/>
                        </a:lnSpc>
                        <a:spcBef>
                          <a:spcPts val="0"/>
                        </a:spcBef>
                        <a:spcAft>
                          <a:spcPts val="0"/>
                        </a:spcAft>
                      </a:pPr>
                      <a:r>
                        <a:rPr lang="en-US" sz="1200">
                          <a:effectLst/>
                        </a:rPr>
                        <a:t>No reason to think the respondent has any cognitive limitations</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608</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522</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636</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480</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429</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394</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30042902"/>
                  </a:ext>
                </a:extLst>
              </a:tr>
              <a:tr h="760730">
                <a:tc>
                  <a:txBody>
                    <a:bodyPr/>
                    <a:lstStyle/>
                    <a:p>
                      <a:pPr marL="0" marR="0">
                        <a:lnSpc>
                          <a:spcPct val="150000"/>
                        </a:lnSpc>
                        <a:spcBef>
                          <a:spcPts val="0"/>
                        </a:spcBef>
                        <a:spcAft>
                          <a:spcPts val="0"/>
                        </a:spcAft>
                      </a:pPr>
                      <a:r>
                        <a:rPr lang="en-US" sz="1200" dirty="0">
                          <a:effectLst/>
                        </a:rPr>
                        <a:t>The respondent may have some cognitive limitations but could probably do the interview</a:t>
                      </a:r>
                      <a:endParaRPr lang="en-US" sz="12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92</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90</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91</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81</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73</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58</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221223259"/>
                  </a:ext>
                </a:extLst>
              </a:tr>
              <a:tr h="760730">
                <a:tc>
                  <a:txBody>
                    <a:bodyPr/>
                    <a:lstStyle/>
                    <a:p>
                      <a:pPr marL="0" marR="0">
                        <a:lnSpc>
                          <a:spcPct val="150000"/>
                        </a:lnSpc>
                        <a:spcBef>
                          <a:spcPts val="0"/>
                        </a:spcBef>
                        <a:spcAft>
                          <a:spcPts val="0"/>
                        </a:spcAft>
                      </a:pPr>
                      <a:r>
                        <a:rPr lang="en-US" sz="1200">
                          <a:effectLst/>
                        </a:rPr>
                        <a:t>The respondent has cognitive limitations that prevent him/her from being interviewed</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560</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528</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655</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584</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a:effectLst/>
                        </a:rPr>
                        <a:t>547</a:t>
                      </a:r>
                      <a:endParaRPr lang="en-US" sz="12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200" dirty="0">
                          <a:effectLst/>
                        </a:rPr>
                        <a:t>489</a:t>
                      </a:r>
                      <a:endParaRPr lang="en-US" sz="12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960939209"/>
                  </a:ext>
                </a:extLst>
              </a:tr>
            </a:tbl>
          </a:graphicData>
        </a:graphic>
      </p:graphicFrame>
      <p:sp>
        <p:nvSpPr>
          <p:cNvPr id="9" name="TextBox 8">
            <a:extLst>
              <a:ext uri="{FF2B5EF4-FFF2-40B4-BE49-F238E27FC236}">
                <a16:creationId xmlns:a16="http://schemas.microsoft.com/office/drawing/2014/main" id="{66B8F972-5F59-B14B-857E-CFEE14BBBCD9}"/>
              </a:ext>
            </a:extLst>
          </p:cNvPr>
          <p:cNvSpPr txBox="1"/>
          <p:nvPr/>
        </p:nvSpPr>
        <p:spPr>
          <a:xfrm>
            <a:off x="2389173" y="3816107"/>
            <a:ext cx="6210638" cy="584775"/>
          </a:xfrm>
          <a:prstGeom prst="rect">
            <a:avLst/>
          </a:prstGeom>
          <a:noFill/>
        </p:spPr>
        <p:txBody>
          <a:bodyPr wrap="square" rtlCol="0">
            <a:spAutoFit/>
          </a:bodyPr>
          <a:lstStyle/>
          <a:p>
            <a:r>
              <a:rPr lang="en-US" sz="1600" dirty="0"/>
              <a:t>Appendix Table 2. Proxy interview cognitive impairment rating from Health and Retirement Study, 2006 – 2016.</a:t>
            </a:r>
          </a:p>
        </p:txBody>
      </p:sp>
    </p:spTree>
    <p:extLst>
      <p:ext uri="{BB962C8B-B14F-4D97-AF65-F5344CB8AC3E}">
        <p14:creationId xmlns:p14="http://schemas.microsoft.com/office/powerpoint/2010/main" val="2840354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789C8C-13D9-114C-B74F-0032E26DD503}"/>
              </a:ext>
            </a:extLst>
          </p:cNvPr>
          <p:cNvSpPr>
            <a:spLocks noGrp="1"/>
          </p:cNvSpPr>
          <p:nvPr>
            <p:ph type="body" sz="quarter" idx="14"/>
          </p:nvPr>
        </p:nvSpPr>
        <p:spPr/>
        <p:txBody>
          <a:bodyPr/>
          <a:lstStyle/>
          <a:p>
            <a:r>
              <a:rPr lang="en-US" dirty="0"/>
              <a:t>Introduction</a:t>
            </a:r>
          </a:p>
        </p:txBody>
      </p:sp>
      <p:sp>
        <p:nvSpPr>
          <p:cNvPr id="3" name="Text Placeholder 2">
            <a:extLst>
              <a:ext uri="{FF2B5EF4-FFF2-40B4-BE49-F238E27FC236}">
                <a16:creationId xmlns:a16="http://schemas.microsoft.com/office/drawing/2014/main" id="{510CB4C3-0F03-D845-80C9-6025C17CB89C}"/>
              </a:ext>
            </a:extLst>
          </p:cNvPr>
          <p:cNvSpPr>
            <a:spLocks noGrp="1"/>
          </p:cNvSpPr>
          <p:nvPr>
            <p:ph type="body" sz="quarter" idx="21"/>
          </p:nvPr>
        </p:nvSpPr>
        <p:spPr/>
        <p:txBody>
          <a:bodyPr/>
          <a:lstStyle/>
          <a:p>
            <a:endParaRPr lang="en-US" dirty="0"/>
          </a:p>
          <a:p>
            <a:r>
              <a:rPr lang="en-US" b="0" dirty="0"/>
              <a:t>Alzheimer’s disease and other dementias (ADOD) impose an increasing burden on the United States society and health care system. [1]</a:t>
            </a:r>
          </a:p>
          <a:p>
            <a:r>
              <a:rPr lang="en-US" b="0" dirty="0"/>
              <a:t> The first disease-modifying treatment (DMT) for ADOD was approved by the US FDA in June 2021, with more potential DMTs in pipeline. [2, 3]</a:t>
            </a:r>
          </a:p>
          <a:p>
            <a:r>
              <a:rPr lang="en-US" b="0" dirty="0"/>
              <a:t>Need ADOD economic evaluation models to answer questions of budget impact and value of treatment. [4, 5]</a:t>
            </a:r>
          </a:p>
          <a:p>
            <a:r>
              <a:rPr lang="en-US" b="0" dirty="0"/>
              <a:t>Existing US-based models for ADOD economic evaluation [6-11]:</a:t>
            </a:r>
          </a:p>
          <a:p>
            <a:pPr lvl="1"/>
            <a:r>
              <a:rPr lang="en-US" b="0" dirty="0"/>
              <a:t>None based on nationally-representative data;</a:t>
            </a:r>
          </a:p>
          <a:p>
            <a:pPr lvl="1"/>
            <a:r>
              <a:rPr lang="en-US" b="0" dirty="0"/>
              <a:t>Not all models tracked individuals across all stages of cognitive decline;</a:t>
            </a:r>
          </a:p>
          <a:p>
            <a:pPr lvl="1"/>
            <a:r>
              <a:rPr lang="en-US" b="0" dirty="0"/>
              <a:t>Most models lacked validation.</a:t>
            </a:r>
          </a:p>
        </p:txBody>
      </p:sp>
    </p:spTree>
    <p:extLst>
      <p:ext uri="{BB962C8B-B14F-4D97-AF65-F5344CB8AC3E}">
        <p14:creationId xmlns:p14="http://schemas.microsoft.com/office/powerpoint/2010/main" val="1926604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FB4E65-FD16-7D4D-881C-5478506E77FA}"/>
              </a:ext>
            </a:extLst>
          </p:cNvPr>
          <p:cNvSpPr>
            <a:spLocks noGrp="1"/>
          </p:cNvSpPr>
          <p:nvPr>
            <p:ph type="body" sz="quarter" idx="14"/>
          </p:nvPr>
        </p:nvSpPr>
        <p:spPr/>
        <p:txBody>
          <a:bodyPr/>
          <a:lstStyle/>
          <a:p>
            <a:r>
              <a:rPr lang="en-US" dirty="0"/>
              <a:t>Method</a:t>
            </a:r>
          </a:p>
        </p:txBody>
      </p:sp>
      <p:sp>
        <p:nvSpPr>
          <p:cNvPr id="3" name="Text Placeholder 2">
            <a:extLst>
              <a:ext uri="{FF2B5EF4-FFF2-40B4-BE49-F238E27FC236}">
                <a16:creationId xmlns:a16="http://schemas.microsoft.com/office/drawing/2014/main" id="{D1E399D5-F9FE-0045-BC54-EC6A86CC0F0D}"/>
              </a:ext>
            </a:extLst>
          </p:cNvPr>
          <p:cNvSpPr>
            <a:spLocks noGrp="1"/>
          </p:cNvSpPr>
          <p:nvPr>
            <p:ph type="body" sz="quarter" idx="21"/>
          </p:nvPr>
        </p:nvSpPr>
        <p:spPr>
          <a:xfrm>
            <a:off x="701615" y="1195389"/>
            <a:ext cx="10948519" cy="5521000"/>
          </a:xfrm>
        </p:spPr>
        <p:txBody>
          <a:bodyPr>
            <a:normAutofit fontScale="85000" lnSpcReduction="20000"/>
          </a:bodyPr>
          <a:lstStyle/>
          <a:p>
            <a:endParaRPr lang="en-US" dirty="0"/>
          </a:p>
          <a:p>
            <a:r>
              <a:rPr lang="en-US" b="0" dirty="0"/>
              <a:t>The Future Elderly Model (FEM) [12]</a:t>
            </a:r>
          </a:p>
          <a:p>
            <a:pPr lvl="1"/>
            <a:r>
              <a:rPr lang="en-US" b="0" dirty="0"/>
              <a:t>Black: impact TICS27; red: impacted by TICS27.</a:t>
            </a:r>
          </a:p>
          <a:p>
            <a:endParaRPr lang="en-US" b="0" dirty="0"/>
          </a:p>
          <a:p>
            <a:endParaRPr lang="en-US" b="0" dirty="0"/>
          </a:p>
          <a:p>
            <a:endParaRPr lang="en-US" b="0" dirty="0"/>
          </a:p>
          <a:p>
            <a:endParaRPr lang="en-US" b="0" dirty="0"/>
          </a:p>
          <a:p>
            <a:endParaRPr lang="en-US" b="0" dirty="0"/>
          </a:p>
          <a:p>
            <a:endParaRPr lang="en-US" b="0" dirty="0"/>
          </a:p>
          <a:p>
            <a:endParaRPr lang="en-US" b="0" dirty="0"/>
          </a:p>
          <a:p>
            <a:endParaRPr lang="en-US" b="0" dirty="0"/>
          </a:p>
          <a:p>
            <a:pPr marL="0" indent="0">
              <a:buNone/>
            </a:pPr>
            <a:endParaRPr lang="en-US" b="0" dirty="0"/>
          </a:p>
          <a:p>
            <a:r>
              <a:rPr lang="en-US" b="0" dirty="0"/>
              <a:t>Data: the Health and Retirement Study (HRS), 2006 – 2016</a:t>
            </a:r>
          </a:p>
          <a:p>
            <a:pPr lvl="1"/>
            <a:r>
              <a:rPr lang="en-US" b="0" dirty="0"/>
              <a:t>Biennial nationally-representative longitudinal survey with more than 37,000 respondents over age 50 in the US [13]</a:t>
            </a:r>
          </a:p>
          <a:p>
            <a:pPr lvl="1"/>
            <a:r>
              <a:rPr lang="en-US" b="0" dirty="0"/>
              <a:t>Simulation sample: HRS respondents age 53 or older in 2006</a:t>
            </a:r>
          </a:p>
        </p:txBody>
      </p:sp>
      <p:graphicFrame>
        <p:nvGraphicFramePr>
          <p:cNvPr id="4" name="Table 4">
            <a:extLst>
              <a:ext uri="{FF2B5EF4-FFF2-40B4-BE49-F238E27FC236}">
                <a16:creationId xmlns:a16="http://schemas.microsoft.com/office/drawing/2014/main" id="{81CD3585-582C-5E46-A021-4CEA3C64F2E3}"/>
              </a:ext>
            </a:extLst>
          </p:cNvPr>
          <p:cNvGraphicFramePr>
            <a:graphicFrameLocks noGrp="1"/>
          </p:cNvGraphicFramePr>
          <p:nvPr>
            <p:extLst>
              <p:ext uri="{D42A27DB-BD31-4B8C-83A1-F6EECF244321}">
                <p14:modId xmlns:p14="http://schemas.microsoft.com/office/powerpoint/2010/main" val="1456332141"/>
              </p:ext>
            </p:extLst>
          </p:nvPr>
        </p:nvGraphicFramePr>
        <p:xfrm>
          <a:off x="1308515" y="2152797"/>
          <a:ext cx="9734718" cy="2966937"/>
        </p:xfrm>
        <a:graphic>
          <a:graphicData uri="http://schemas.openxmlformats.org/drawingml/2006/table">
            <a:tbl>
              <a:tblPr firstRow="1" bandRow="1">
                <a:tableStyleId>{5C22544A-7EE6-4342-B048-85BDC9FD1C3A}</a:tableStyleId>
              </a:tblPr>
              <a:tblGrid>
                <a:gridCol w="3244906">
                  <a:extLst>
                    <a:ext uri="{9D8B030D-6E8A-4147-A177-3AD203B41FA5}">
                      <a16:colId xmlns:a16="http://schemas.microsoft.com/office/drawing/2014/main" val="4289528991"/>
                    </a:ext>
                  </a:extLst>
                </a:gridCol>
                <a:gridCol w="3244906">
                  <a:extLst>
                    <a:ext uri="{9D8B030D-6E8A-4147-A177-3AD203B41FA5}">
                      <a16:colId xmlns:a16="http://schemas.microsoft.com/office/drawing/2014/main" val="1831838547"/>
                    </a:ext>
                  </a:extLst>
                </a:gridCol>
                <a:gridCol w="3244906">
                  <a:extLst>
                    <a:ext uri="{9D8B030D-6E8A-4147-A177-3AD203B41FA5}">
                      <a16:colId xmlns:a16="http://schemas.microsoft.com/office/drawing/2014/main" val="3240226771"/>
                    </a:ext>
                  </a:extLst>
                </a:gridCol>
              </a:tblGrid>
              <a:tr h="315177">
                <a:tc>
                  <a:txBody>
                    <a:bodyPr/>
                    <a:lstStyle/>
                    <a:p>
                      <a:r>
                        <a:rPr lang="en-US" sz="1200" dirty="0"/>
                        <a:t>Economic Outcomes</a:t>
                      </a:r>
                    </a:p>
                  </a:txBody>
                  <a:tcPr/>
                </a:tc>
                <a:tc>
                  <a:txBody>
                    <a:bodyPr/>
                    <a:lstStyle/>
                    <a:p>
                      <a:r>
                        <a:rPr lang="en-US" sz="1200" dirty="0"/>
                        <a:t>Health Outcomes</a:t>
                      </a:r>
                    </a:p>
                  </a:txBody>
                  <a:tcPr/>
                </a:tc>
                <a:tc>
                  <a:txBody>
                    <a:bodyPr/>
                    <a:lstStyle/>
                    <a:p>
                      <a:r>
                        <a:rPr lang="en-US" sz="1200" dirty="0"/>
                        <a:t>Other Outcomes</a:t>
                      </a:r>
                    </a:p>
                  </a:txBody>
                  <a:tcPr/>
                </a:tc>
                <a:extLst>
                  <a:ext uri="{0D108BD9-81ED-4DB2-BD59-A6C34878D82A}">
                    <a16:rowId xmlns:a16="http://schemas.microsoft.com/office/drawing/2014/main" val="3247727185"/>
                  </a:ext>
                </a:extLst>
              </a:tr>
              <a:tr h="2476260">
                <a:tc>
                  <a:txBody>
                    <a:bodyPr/>
                    <a:lstStyle/>
                    <a:p>
                      <a:r>
                        <a:rPr lang="en-US" sz="1200" dirty="0"/>
                        <a:t>Employment</a:t>
                      </a:r>
                    </a:p>
                    <a:p>
                      <a:r>
                        <a:rPr lang="en-US" sz="1200" dirty="0"/>
                        <a:t>Earnings</a:t>
                      </a:r>
                    </a:p>
                    <a:p>
                      <a:r>
                        <a:rPr lang="en-US" sz="1200" dirty="0"/>
                        <a:t>Demographics</a:t>
                      </a:r>
                    </a:p>
                    <a:p>
                      <a:r>
                        <a:rPr lang="en-US" sz="1200" dirty="0">
                          <a:solidFill>
                            <a:schemeClr val="tx1">
                              <a:lumMod val="50000"/>
                              <a:lumOff val="50000"/>
                            </a:schemeClr>
                          </a:solidFill>
                        </a:rPr>
                        <a:t>Wealth</a:t>
                      </a:r>
                    </a:p>
                    <a:p>
                      <a:r>
                        <a:rPr lang="en-US" sz="1200" dirty="0">
                          <a:solidFill>
                            <a:schemeClr val="tx1">
                              <a:lumMod val="50000"/>
                              <a:lumOff val="50000"/>
                            </a:schemeClr>
                          </a:solidFill>
                        </a:rPr>
                        <a:t>Health Insurance</a:t>
                      </a:r>
                    </a:p>
                    <a:p>
                      <a:r>
                        <a:rPr lang="en-US" sz="1200" dirty="0">
                          <a:solidFill>
                            <a:schemeClr val="tx1">
                              <a:lumMod val="50000"/>
                              <a:lumOff val="50000"/>
                            </a:schemeClr>
                          </a:solidFill>
                        </a:rPr>
                        <a:t>Disability Insurance Claim</a:t>
                      </a:r>
                    </a:p>
                    <a:p>
                      <a:r>
                        <a:rPr lang="en-US" sz="1200" dirty="0">
                          <a:solidFill>
                            <a:schemeClr val="tx1">
                              <a:lumMod val="50000"/>
                              <a:lumOff val="50000"/>
                            </a:schemeClr>
                          </a:solidFill>
                        </a:rPr>
                        <a:t>Defined Benefit Claim</a:t>
                      </a:r>
                    </a:p>
                    <a:p>
                      <a:r>
                        <a:rPr lang="en-US" sz="1200" dirty="0">
                          <a:solidFill>
                            <a:schemeClr val="tx1">
                              <a:lumMod val="50000"/>
                              <a:lumOff val="50000"/>
                            </a:schemeClr>
                          </a:solidFill>
                        </a:rPr>
                        <a:t>SSI Claim</a:t>
                      </a:r>
                    </a:p>
                    <a:p>
                      <a:r>
                        <a:rPr lang="en-US" sz="1200" dirty="0">
                          <a:solidFill>
                            <a:schemeClr val="tx1">
                              <a:lumMod val="50000"/>
                              <a:lumOff val="50000"/>
                            </a:schemeClr>
                          </a:solidFill>
                        </a:rPr>
                        <a:t>Social Security Claim</a:t>
                      </a:r>
                    </a:p>
                  </a:txBody>
                  <a:tcPr/>
                </a:tc>
                <a:tc>
                  <a:txBody>
                    <a:bodyPr/>
                    <a:lstStyle/>
                    <a:p>
                      <a:r>
                        <a:rPr lang="en-US" sz="1200" dirty="0"/>
                        <a:t>Heart</a:t>
                      </a:r>
                    </a:p>
                    <a:p>
                      <a:r>
                        <a:rPr lang="en-US" sz="1200" dirty="0"/>
                        <a:t>Stroke</a:t>
                      </a:r>
                    </a:p>
                    <a:p>
                      <a:r>
                        <a:rPr lang="en-US" sz="1200" dirty="0"/>
                        <a:t>Cancer</a:t>
                      </a:r>
                    </a:p>
                    <a:p>
                      <a:r>
                        <a:rPr lang="en-US" sz="1200" dirty="0"/>
                        <a:t>Hypertension</a:t>
                      </a:r>
                    </a:p>
                    <a:p>
                      <a:r>
                        <a:rPr lang="en-US" sz="1200" dirty="0"/>
                        <a:t>Diabetes</a:t>
                      </a:r>
                    </a:p>
                    <a:p>
                      <a:r>
                        <a:rPr lang="en-US" sz="1200" dirty="0"/>
                        <a:t>Lung Disease</a:t>
                      </a:r>
                    </a:p>
                    <a:p>
                      <a:r>
                        <a:rPr lang="en-US" sz="1200" dirty="0"/>
                        <a:t>BMI</a:t>
                      </a:r>
                    </a:p>
                    <a:p>
                      <a:r>
                        <a:rPr lang="en-US" sz="1200" dirty="0"/>
                        <a:t>Smoking Status</a:t>
                      </a:r>
                    </a:p>
                    <a:p>
                      <a:r>
                        <a:rPr lang="en-US" sz="1200" dirty="0">
                          <a:solidFill>
                            <a:srgbClr val="FF0000"/>
                          </a:solidFill>
                        </a:rPr>
                        <a:t>ADL Limitations</a:t>
                      </a:r>
                    </a:p>
                    <a:p>
                      <a:r>
                        <a:rPr lang="en-US" sz="1200" dirty="0">
                          <a:solidFill>
                            <a:srgbClr val="FF0000"/>
                          </a:solidFill>
                        </a:rPr>
                        <a:t>IADL Limitations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rgbClr val="FF0000"/>
                          </a:solidFill>
                        </a:rPr>
                        <a:t>Nursing Home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rgbClr val="FF0000"/>
                          </a:solidFill>
                        </a:rPr>
                        <a:t>Death</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a:solidFill>
                          <a:srgbClr val="FF0000"/>
                        </a:solidFill>
                      </a:endParaRPr>
                    </a:p>
                    <a:p>
                      <a:endParaRPr lang="en-US" sz="1200" dirty="0"/>
                    </a:p>
                  </a:txBody>
                  <a:tcPr/>
                </a:tc>
                <a:tc>
                  <a:txBody>
                    <a:bodyPr/>
                    <a:lstStyle/>
                    <a:p>
                      <a:r>
                        <a:rPr lang="en-US" sz="1200" dirty="0">
                          <a:solidFill>
                            <a:schemeClr val="tx1">
                              <a:lumMod val="50000"/>
                              <a:lumOff val="50000"/>
                            </a:schemeClr>
                          </a:solidFill>
                        </a:rPr>
                        <a:t>Income Tax Revenue</a:t>
                      </a:r>
                    </a:p>
                    <a:p>
                      <a:r>
                        <a:rPr lang="en-US" sz="1200" dirty="0">
                          <a:solidFill>
                            <a:schemeClr val="tx1">
                              <a:lumMod val="50000"/>
                              <a:lumOff val="50000"/>
                            </a:schemeClr>
                          </a:solidFill>
                        </a:rPr>
                        <a:t>Social Security Revenue</a:t>
                      </a:r>
                    </a:p>
                    <a:p>
                      <a:r>
                        <a:rPr lang="en-US" sz="1200" dirty="0">
                          <a:solidFill>
                            <a:schemeClr val="tx1">
                              <a:lumMod val="50000"/>
                              <a:lumOff val="50000"/>
                            </a:schemeClr>
                          </a:solidFill>
                        </a:rPr>
                        <a:t>Medicare Revenue</a:t>
                      </a:r>
                    </a:p>
                    <a:p>
                      <a:r>
                        <a:rPr lang="en-US" sz="1200" dirty="0">
                          <a:solidFill>
                            <a:schemeClr val="tx1">
                              <a:lumMod val="50000"/>
                              <a:lumOff val="50000"/>
                            </a:schemeClr>
                          </a:solidFill>
                        </a:rPr>
                        <a:t>Medical Expenses</a:t>
                      </a:r>
                    </a:p>
                    <a:p>
                      <a:r>
                        <a:rPr lang="en-US" sz="1200" dirty="0">
                          <a:solidFill>
                            <a:schemeClr val="tx1">
                              <a:lumMod val="50000"/>
                              <a:lumOff val="50000"/>
                            </a:schemeClr>
                          </a:solidFill>
                        </a:rPr>
                        <a:t>Medicare Part A Expenses</a:t>
                      </a:r>
                    </a:p>
                    <a:p>
                      <a:r>
                        <a:rPr lang="en-US" sz="1200" dirty="0">
                          <a:solidFill>
                            <a:schemeClr val="tx1">
                              <a:lumMod val="50000"/>
                              <a:lumOff val="50000"/>
                            </a:schemeClr>
                          </a:solidFill>
                        </a:rPr>
                        <a:t>Medicare Part B Expenses</a:t>
                      </a:r>
                    </a:p>
                    <a:p>
                      <a:r>
                        <a:rPr lang="en-US" sz="1200" dirty="0">
                          <a:solidFill>
                            <a:schemeClr val="tx1">
                              <a:lumMod val="50000"/>
                              <a:lumOff val="50000"/>
                            </a:schemeClr>
                          </a:solidFill>
                        </a:rPr>
                        <a:t>Medicare Part B Enrollment</a:t>
                      </a:r>
                    </a:p>
                    <a:p>
                      <a:r>
                        <a:rPr lang="en-US" sz="1200" dirty="0">
                          <a:solidFill>
                            <a:schemeClr val="tx1">
                              <a:lumMod val="50000"/>
                              <a:lumOff val="50000"/>
                            </a:schemeClr>
                          </a:solidFill>
                        </a:rPr>
                        <a:t>Medicare Part D Enrollment</a:t>
                      </a:r>
                    </a:p>
                    <a:p>
                      <a:r>
                        <a:rPr lang="en-US" sz="1200" dirty="0">
                          <a:solidFill>
                            <a:schemeClr val="tx1">
                              <a:lumMod val="50000"/>
                              <a:lumOff val="50000"/>
                            </a:schemeClr>
                          </a:solidFill>
                        </a:rPr>
                        <a:t>OASI Enrollment</a:t>
                      </a:r>
                    </a:p>
                    <a:p>
                      <a:r>
                        <a:rPr lang="en-US" sz="1200" dirty="0">
                          <a:solidFill>
                            <a:schemeClr val="tx1">
                              <a:lumMod val="50000"/>
                              <a:lumOff val="50000"/>
                            </a:schemeClr>
                          </a:solidFill>
                        </a:rPr>
                        <a:t>DI Enrollment</a:t>
                      </a:r>
                    </a:p>
                    <a:p>
                      <a:r>
                        <a:rPr lang="en-US" sz="1200" dirty="0">
                          <a:solidFill>
                            <a:schemeClr val="tx1">
                              <a:lumMod val="50000"/>
                              <a:lumOff val="50000"/>
                            </a:schemeClr>
                          </a:solidFill>
                        </a:rPr>
                        <a:t>SSI Enrollment</a:t>
                      </a:r>
                    </a:p>
                    <a:p>
                      <a:r>
                        <a:rPr lang="en-US" sz="1200" dirty="0">
                          <a:solidFill>
                            <a:schemeClr val="tx1">
                              <a:lumMod val="50000"/>
                              <a:lumOff val="50000"/>
                            </a:schemeClr>
                          </a:solidFill>
                        </a:rPr>
                        <a:t>Medicaid Enrollment</a:t>
                      </a:r>
                    </a:p>
                    <a:p>
                      <a:r>
                        <a:rPr lang="en-US" sz="1200" dirty="0">
                          <a:solidFill>
                            <a:schemeClr val="tx1">
                              <a:lumMod val="50000"/>
                              <a:lumOff val="50000"/>
                            </a:schemeClr>
                          </a:solidFill>
                        </a:rPr>
                        <a:t>Medicaid Expenditures</a:t>
                      </a:r>
                    </a:p>
                  </a:txBody>
                  <a:tcPr/>
                </a:tc>
                <a:extLst>
                  <a:ext uri="{0D108BD9-81ED-4DB2-BD59-A6C34878D82A}">
                    <a16:rowId xmlns:a16="http://schemas.microsoft.com/office/drawing/2014/main" val="3692202438"/>
                  </a:ext>
                </a:extLst>
              </a:tr>
            </a:tbl>
          </a:graphicData>
        </a:graphic>
      </p:graphicFrame>
    </p:spTree>
    <p:extLst>
      <p:ext uri="{BB962C8B-B14F-4D97-AF65-F5344CB8AC3E}">
        <p14:creationId xmlns:p14="http://schemas.microsoft.com/office/powerpoint/2010/main" val="292529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E71DD12-6948-5441-9F9E-F55B0DF6F669}"/>
              </a:ext>
            </a:extLst>
          </p:cNvPr>
          <p:cNvSpPr/>
          <p:nvPr/>
        </p:nvSpPr>
        <p:spPr>
          <a:xfrm>
            <a:off x="6475302" y="332036"/>
            <a:ext cx="1888434" cy="765313"/>
          </a:xfrm>
          <a:prstGeom prst="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kern="0" dirty="0">
                <a:ln w="0"/>
                <a:solidFill>
                  <a:schemeClr val="tx1"/>
                </a:solidFill>
                <a:effectLst>
                  <a:outerShdw blurRad="38100" dist="19050" dir="2700000" algn="tl" rotWithShape="0">
                    <a:schemeClr val="dk1">
                      <a:alpha val="40000"/>
                    </a:schemeClr>
                  </a:outerShdw>
                </a:effectLst>
              </a:rPr>
              <a:t>ADL</a:t>
            </a:r>
          </a:p>
        </p:txBody>
      </p:sp>
      <p:sp>
        <p:nvSpPr>
          <p:cNvPr id="13" name="Rectangle 12">
            <a:extLst>
              <a:ext uri="{FF2B5EF4-FFF2-40B4-BE49-F238E27FC236}">
                <a16:creationId xmlns:a16="http://schemas.microsoft.com/office/drawing/2014/main" id="{8F35EFCF-F17D-BF4A-8405-448F23B2E6AF}"/>
              </a:ext>
            </a:extLst>
          </p:cNvPr>
          <p:cNvSpPr/>
          <p:nvPr/>
        </p:nvSpPr>
        <p:spPr>
          <a:xfrm>
            <a:off x="6475302" y="1223117"/>
            <a:ext cx="1888434" cy="765313"/>
          </a:xfrm>
          <a:prstGeom prst="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kern="0" dirty="0">
                <a:ln w="0"/>
                <a:solidFill>
                  <a:schemeClr val="tx1"/>
                </a:solidFill>
                <a:effectLst>
                  <a:outerShdw blurRad="38100" dist="19050" dir="2700000" algn="tl" rotWithShape="0">
                    <a:schemeClr val="dk1">
                      <a:alpha val="40000"/>
                    </a:schemeClr>
                  </a:outerShdw>
                </a:effectLst>
              </a:rPr>
              <a:t>IADL</a:t>
            </a:r>
          </a:p>
        </p:txBody>
      </p:sp>
      <p:sp>
        <p:nvSpPr>
          <p:cNvPr id="14" name="Rectangle 13">
            <a:extLst>
              <a:ext uri="{FF2B5EF4-FFF2-40B4-BE49-F238E27FC236}">
                <a16:creationId xmlns:a16="http://schemas.microsoft.com/office/drawing/2014/main" id="{188D538E-3010-A84B-A23E-2F2DA59A68F5}"/>
              </a:ext>
            </a:extLst>
          </p:cNvPr>
          <p:cNvSpPr/>
          <p:nvPr/>
        </p:nvSpPr>
        <p:spPr>
          <a:xfrm>
            <a:off x="10089078" y="5308412"/>
            <a:ext cx="1888434" cy="765313"/>
          </a:xfrm>
          <a:prstGeom prst="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kern="0" dirty="0">
                <a:ln w="0"/>
                <a:solidFill>
                  <a:schemeClr val="tx1"/>
                </a:solidFill>
                <a:effectLst>
                  <a:outerShdw blurRad="38100" dist="19050" dir="2700000" algn="tl" rotWithShape="0">
                    <a:schemeClr val="dk1">
                      <a:alpha val="40000"/>
                    </a:schemeClr>
                  </a:outerShdw>
                </a:effectLst>
              </a:rPr>
              <a:t>Nursing home</a:t>
            </a:r>
          </a:p>
        </p:txBody>
      </p:sp>
      <p:cxnSp>
        <p:nvCxnSpPr>
          <p:cNvPr id="21" name="Straight Arrow Connector 20">
            <a:extLst>
              <a:ext uri="{FF2B5EF4-FFF2-40B4-BE49-F238E27FC236}">
                <a16:creationId xmlns:a16="http://schemas.microsoft.com/office/drawing/2014/main" id="{648A2044-7915-4A41-A236-F3EC0F70577C}"/>
              </a:ext>
            </a:extLst>
          </p:cNvPr>
          <p:cNvCxnSpPr>
            <a:cxnSpLocks/>
            <a:stCxn id="4" idx="3"/>
          </p:cNvCxnSpPr>
          <p:nvPr/>
        </p:nvCxnSpPr>
        <p:spPr>
          <a:xfrm>
            <a:off x="2296209" y="988771"/>
            <a:ext cx="1520542" cy="186117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5C3E4644-CA81-5A41-8C68-5B76A724AC5A}"/>
              </a:ext>
            </a:extLst>
          </p:cNvPr>
          <p:cNvCxnSpPr>
            <a:cxnSpLocks/>
            <a:stCxn id="38" idx="3"/>
            <a:endCxn id="56" idx="1"/>
          </p:cNvCxnSpPr>
          <p:nvPr/>
        </p:nvCxnSpPr>
        <p:spPr>
          <a:xfrm>
            <a:off x="2262233" y="3189226"/>
            <a:ext cx="1547376"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65D97429-947B-0A4B-9288-259CEE5AF98A}"/>
              </a:ext>
            </a:extLst>
          </p:cNvPr>
          <p:cNvCxnSpPr>
            <a:cxnSpLocks/>
            <a:stCxn id="39" idx="3"/>
          </p:cNvCxnSpPr>
          <p:nvPr/>
        </p:nvCxnSpPr>
        <p:spPr>
          <a:xfrm flipV="1">
            <a:off x="2279220" y="3571884"/>
            <a:ext cx="1537531" cy="16831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9FE7EE4C-8146-3C47-AE1B-C4B2D894A959}"/>
              </a:ext>
            </a:extLst>
          </p:cNvPr>
          <p:cNvCxnSpPr>
            <a:cxnSpLocks/>
            <a:stCxn id="56" idx="3"/>
            <a:endCxn id="12" idx="1"/>
          </p:cNvCxnSpPr>
          <p:nvPr/>
        </p:nvCxnSpPr>
        <p:spPr>
          <a:xfrm flipV="1">
            <a:off x="5698043" y="714693"/>
            <a:ext cx="777259" cy="2474534"/>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D7738DFB-7C91-3A43-B246-C8CDC8529ED6}"/>
              </a:ext>
            </a:extLst>
          </p:cNvPr>
          <p:cNvCxnSpPr>
            <a:cxnSpLocks/>
            <a:stCxn id="56" idx="3"/>
            <a:endCxn id="13" idx="1"/>
          </p:cNvCxnSpPr>
          <p:nvPr/>
        </p:nvCxnSpPr>
        <p:spPr>
          <a:xfrm flipV="1">
            <a:off x="5698043" y="1605774"/>
            <a:ext cx="777259" cy="1583453"/>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C31BE184-4A4C-EE45-8DE4-100D201116B8}"/>
              </a:ext>
            </a:extLst>
          </p:cNvPr>
          <p:cNvCxnSpPr>
            <a:cxnSpLocks/>
            <a:stCxn id="56" idx="3"/>
            <a:endCxn id="14" idx="1"/>
          </p:cNvCxnSpPr>
          <p:nvPr/>
        </p:nvCxnSpPr>
        <p:spPr>
          <a:xfrm>
            <a:off x="5698043" y="3189227"/>
            <a:ext cx="4391035" cy="2501842"/>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54" name="Oval 53">
            <a:extLst>
              <a:ext uri="{FF2B5EF4-FFF2-40B4-BE49-F238E27FC236}">
                <a16:creationId xmlns:a16="http://schemas.microsoft.com/office/drawing/2014/main" id="{236FD7D5-F203-2249-9507-DC391489AE32}"/>
              </a:ext>
            </a:extLst>
          </p:cNvPr>
          <p:cNvSpPr/>
          <p:nvPr/>
        </p:nvSpPr>
        <p:spPr>
          <a:xfrm>
            <a:off x="9932383" y="1197750"/>
            <a:ext cx="2045129" cy="831392"/>
          </a:xfrm>
          <a:prstGeom prst="ellipse">
            <a:avLst/>
          </a:prstGeom>
          <a:solidFill>
            <a:schemeClr val="bg1">
              <a:alpha val="86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sz="2000" b="1" kern="0" spc="260" dirty="0">
                <a:solidFill>
                  <a:schemeClr val="tx1"/>
                </a:solidFill>
              </a:rPr>
              <a:t>Mortality</a:t>
            </a:r>
          </a:p>
        </p:txBody>
      </p:sp>
      <p:sp>
        <p:nvSpPr>
          <p:cNvPr id="56" name="Rectangle 55">
            <a:extLst>
              <a:ext uri="{FF2B5EF4-FFF2-40B4-BE49-F238E27FC236}">
                <a16:creationId xmlns:a16="http://schemas.microsoft.com/office/drawing/2014/main" id="{B303917E-FC3C-4D41-939C-44EC4D74750F}"/>
              </a:ext>
            </a:extLst>
          </p:cNvPr>
          <p:cNvSpPr/>
          <p:nvPr/>
        </p:nvSpPr>
        <p:spPr>
          <a:xfrm>
            <a:off x="3809609" y="2806570"/>
            <a:ext cx="1888434" cy="765313"/>
          </a:xfrm>
          <a:prstGeom prst="rect">
            <a:avLst/>
          </a:prstGeom>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kern="0" dirty="0">
                <a:ln w="0"/>
                <a:solidFill>
                  <a:schemeClr val="accent2"/>
                </a:solidFill>
                <a:effectLst>
                  <a:outerShdw blurRad="38100" dist="19050" dir="2700000" algn="tl" rotWithShape="0">
                    <a:schemeClr val="dk1">
                      <a:alpha val="40000"/>
                    </a:schemeClr>
                  </a:outerShdw>
                </a:effectLst>
              </a:rPr>
              <a:t>TICS27</a:t>
            </a:r>
          </a:p>
        </p:txBody>
      </p:sp>
      <p:sp>
        <p:nvSpPr>
          <p:cNvPr id="67" name="Striped Right Arrow 66">
            <a:extLst>
              <a:ext uri="{FF2B5EF4-FFF2-40B4-BE49-F238E27FC236}">
                <a16:creationId xmlns:a16="http://schemas.microsoft.com/office/drawing/2014/main" id="{39A263F8-A3F8-BD48-B971-13DB844122AD}"/>
              </a:ext>
            </a:extLst>
          </p:cNvPr>
          <p:cNvSpPr/>
          <p:nvPr/>
        </p:nvSpPr>
        <p:spPr>
          <a:xfrm>
            <a:off x="8551202" y="284755"/>
            <a:ext cx="1179585" cy="2713143"/>
          </a:xfrm>
          <a:prstGeom prst="stripedRightArrow">
            <a:avLst>
              <a:gd name="adj1" fmla="val 50000"/>
              <a:gd name="adj2" fmla="val 31515"/>
            </a:avLst>
          </a:prstGeom>
          <a:solidFill>
            <a:srgbClr val="FFCC00">
              <a:alpha val="86000"/>
            </a:srgbClr>
          </a:solidFill>
          <a:ln>
            <a:noFill/>
          </a:ln>
        </p:spPr>
        <p:style>
          <a:lnRef idx="2">
            <a:schemeClr val="dk1"/>
          </a:lnRef>
          <a:fillRef idx="1">
            <a:schemeClr val="lt1"/>
          </a:fillRef>
          <a:effectRef idx="0">
            <a:schemeClr val="dk1"/>
          </a:effectRef>
          <a:fontRef idx="minor">
            <a:schemeClr val="dk1"/>
          </a:fontRef>
        </p:style>
        <p:txBody>
          <a:bodyPr lIns="0" rIns="0" rtlCol="0" anchor="ctr"/>
          <a:lstStyle/>
          <a:p>
            <a:pPr algn="ctr"/>
            <a:endParaRPr lang="en-US" sz="2000" b="1" kern="0" spc="260" dirty="0">
              <a:solidFill>
                <a:schemeClr val="bg1"/>
              </a:solidFill>
            </a:endParaRPr>
          </a:p>
        </p:txBody>
      </p:sp>
      <p:sp>
        <p:nvSpPr>
          <p:cNvPr id="69" name="Rectangle 68">
            <a:extLst>
              <a:ext uri="{FF2B5EF4-FFF2-40B4-BE49-F238E27FC236}">
                <a16:creationId xmlns:a16="http://schemas.microsoft.com/office/drawing/2014/main" id="{4E318F2E-9316-EE45-8BF0-4EA4AB994CEF}"/>
              </a:ext>
            </a:extLst>
          </p:cNvPr>
          <p:cNvSpPr/>
          <p:nvPr/>
        </p:nvSpPr>
        <p:spPr>
          <a:xfrm>
            <a:off x="6475302" y="2127449"/>
            <a:ext cx="1888434" cy="765313"/>
          </a:xfrm>
          <a:prstGeom prst="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kern="0" dirty="0">
                <a:ln w="0"/>
                <a:solidFill>
                  <a:schemeClr val="tx1"/>
                </a:solidFill>
                <a:effectLst>
                  <a:outerShdw blurRad="38100" dist="19050" dir="2700000" algn="tl" rotWithShape="0">
                    <a:schemeClr val="dk1">
                      <a:alpha val="40000"/>
                    </a:schemeClr>
                  </a:outerShdw>
                </a:effectLst>
              </a:rPr>
              <a:t>…</a:t>
            </a:r>
          </a:p>
        </p:txBody>
      </p:sp>
      <p:sp>
        <p:nvSpPr>
          <p:cNvPr id="4" name="Rectangle 3">
            <a:extLst>
              <a:ext uri="{FF2B5EF4-FFF2-40B4-BE49-F238E27FC236}">
                <a16:creationId xmlns:a16="http://schemas.microsoft.com/office/drawing/2014/main" id="{78CCBE50-13A2-B942-A5F4-8189FDCBB65B}"/>
              </a:ext>
            </a:extLst>
          </p:cNvPr>
          <p:cNvSpPr/>
          <p:nvPr/>
        </p:nvSpPr>
        <p:spPr>
          <a:xfrm>
            <a:off x="78286" y="305758"/>
            <a:ext cx="2217923" cy="1366026"/>
          </a:xfrm>
          <a:prstGeom prst="rect">
            <a:avLst/>
          </a:prstGeom>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b="1" kern="0" dirty="0">
                <a:ln w="0"/>
                <a:solidFill>
                  <a:schemeClr val="tx1"/>
                </a:solidFill>
                <a:effectLst>
                  <a:outerShdw blurRad="38100" dist="19050" dir="2700000" algn="tl" rotWithShape="0">
                    <a:schemeClr val="dk1">
                      <a:alpha val="40000"/>
                    </a:schemeClr>
                  </a:outerShdw>
                </a:effectLst>
              </a:rPr>
              <a:t>Demographics:</a:t>
            </a:r>
          </a:p>
          <a:p>
            <a:pPr algn="ctr"/>
            <a:r>
              <a:rPr lang="en-US" sz="2000" kern="0" dirty="0">
                <a:ln w="0"/>
                <a:solidFill>
                  <a:schemeClr val="tx1"/>
                </a:solidFill>
                <a:effectLst>
                  <a:outerShdw blurRad="38100" dist="19050" dir="2700000" algn="tl" rotWithShape="0">
                    <a:schemeClr val="dk1">
                      <a:alpha val="40000"/>
                    </a:schemeClr>
                  </a:outerShdw>
                </a:effectLst>
              </a:rPr>
              <a:t>Gender</a:t>
            </a:r>
          </a:p>
          <a:p>
            <a:pPr algn="ctr"/>
            <a:r>
              <a:rPr lang="en-US" sz="2000" kern="0" dirty="0">
                <a:ln w="0"/>
                <a:solidFill>
                  <a:schemeClr val="tx1"/>
                </a:solidFill>
                <a:effectLst>
                  <a:outerShdw blurRad="38100" dist="19050" dir="2700000" algn="tl" rotWithShape="0">
                    <a:schemeClr val="dk1">
                      <a:alpha val="40000"/>
                    </a:schemeClr>
                  </a:outerShdw>
                </a:effectLst>
              </a:rPr>
              <a:t>Race and ethnicity</a:t>
            </a:r>
          </a:p>
          <a:p>
            <a:pPr algn="ctr"/>
            <a:r>
              <a:rPr lang="en-US" sz="2000" kern="0" dirty="0">
                <a:ln w="0"/>
                <a:solidFill>
                  <a:schemeClr val="tx1"/>
                </a:solidFill>
                <a:effectLst>
                  <a:outerShdw blurRad="38100" dist="19050" dir="2700000" algn="tl" rotWithShape="0">
                    <a:schemeClr val="dk1">
                      <a:alpha val="40000"/>
                    </a:schemeClr>
                  </a:outerShdw>
                </a:effectLst>
              </a:rPr>
              <a:t>Education</a:t>
            </a:r>
          </a:p>
        </p:txBody>
      </p:sp>
      <p:sp>
        <p:nvSpPr>
          <p:cNvPr id="38" name="Rectangle 37">
            <a:extLst>
              <a:ext uri="{FF2B5EF4-FFF2-40B4-BE49-F238E27FC236}">
                <a16:creationId xmlns:a16="http://schemas.microsoft.com/office/drawing/2014/main" id="{C71322E3-0F67-8748-A615-8B69F545BE0D}"/>
              </a:ext>
            </a:extLst>
          </p:cNvPr>
          <p:cNvSpPr/>
          <p:nvPr/>
        </p:nvSpPr>
        <p:spPr>
          <a:xfrm>
            <a:off x="78286" y="1865870"/>
            <a:ext cx="2183947" cy="2646711"/>
          </a:xfrm>
          <a:prstGeom prst="rect">
            <a:avLst/>
          </a:prstGeom>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b="1" kern="0" dirty="0">
                <a:ln w="0"/>
                <a:solidFill>
                  <a:schemeClr val="tx1"/>
                </a:solidFill>
                <a:effectLst>
                  <a:outerShdw blurRad="38100" dist="19050" dir="2700000" algn="tl" rotWithShape="0">
                    <a:schemeClr val="dk1">
                      <a:alpha val="40000"/>
                    </a:schemeClr>
                  </a:outerShdw>
                </a:effectLst>
              </a:rPr>
              <a:t>Lag variables:</a:t>
            </a:r>
          </a:p>
          <a:p>
            <a:pPr algn="ctr"/>
            <a:r>
              <a:rPr lang="en-US" sz="2000" kern="0" dirty="0">
                <a:ln w="0"/>
                <a:solidFill>
                  <a:schemeClr val="tx1"/>
                </a:solidFill>
                <a:effectLst>
                  <a:outerShdw blurRad="38100" dist="19050" dir="2700000" algn="tl" rotWithShape="0">
                    <a:schemeClr val="dk1">
                      <a:alpha val="40000"/>
                    </a:schemeClr>
                  </a:outerShdw>
                </a:effectLst>
              </a:rPr>
              <a:t>TICS27 score</a:t>
            </a:r>
          </a:p>
          <a:p>
            <a:pPr algn="ctr"/>
            <a:r>
              <a:rPr lang="en-US" sz="2000" kern="0" dirty="0">
                <a:ln w="0"/>
                <a:solidFill>
                  <a:schemeClr val="tx1"/>
                </a:solidFill>
                <a:effectLst>
                  <a:outerShdw blurRad="38100" dist="19050" dir="2700000" algn="tl" rotWithShape="0">
                    <a:schemeClr val="dk1">
                      <a:alpha val="40000"/>
                    </a:schemeClr>
                  </a:outerShdw>
                </a:effectLst>
              </a:rPr>
              <a:t>Age</a:t>
            </a:r>
          </a:p>
          <a:p>
            <a:pPr algn="ctr"/>
            <a:r>
              <a:rPr lang="en-US" sz="2000" kern="0" dirty="0">
                <a:ln w="0"/>
                <a:solidFill>
                  <a:schemeClr val="tx1"/>
                </a:solidFill>
                <a:effectLst>
                  <a:outerShdw blurRad="38100" dist="19050" dir="2700000" algn="tl" rotWithShape="0">
                    <a:schemeClr val="dk1">
                      <a:alpha val="40000"/>
                    </a:schemeClr>
                  </a:outerShdw>
                </a:effectLst>
              </a:rPr>
              <a:t>Chronic disease indicators</a:t>
            </a:r>
          </a:p>
          <a:p>
            <a:pPr algn="ctr"/>
            <a:r>
              <a:rPr lang="en-US" sz="2000" kern="0" dirty="0">
                <a:ln w="0"/>
                <a:solidFill>
                  <a:schemeClr val="tx1"/>
                </a:solidFill>
                <a:effectLst>
                  <a:outerShdw blurRad="38100" dist="19050" dir="2700000" algn="tl" rotWithShape="0">
                    <a:schemeClr val="dk1">
                      <a:alpha val="40000"/>
                    </a:schemeClr>
                  </a:outerShdw>
                </a:effectLst>
              </a:rPr>
              <a:t>Employment</a:t>
            </a:r>
          </a:p>
          <a:p>
            <a:pPr algn="ctr"/>
            <a:r>
              <a:rPr lang="en-US" sz="2000" kern="0" dirty="0">
                <a:ln w="0"/>
                <a:solidFill>
                  <a:schemeClr val="tx1"/>
                </a:solidFill>
                <a:effectLst>
                  <a:outerShdw blurRad="38100" dist="19050" dir="2700000" algn="tl" rotWithShape="0">
                    <a:schemeClr val="dk1">
                      <a:alpha val="40000"/>
                    </a:schemeClr>
                  </a:outerShdw>
                </a:effectLst>
              </a:rPr>
              <a:t>Widowhood</a:t>
            </a:r>
          </a:p>
          <a:p>
            <a:pPr algn="ctr"/>
            <a:r>
              <a:rPr lang="en-US" sz="2000" kern="0" dirty="0">
                <a:ln w="0"/>
                <a:solidFill>
                  <a:schemeClr val="tx1"/>
                </a:solidFill>
                <a:effectLst>
                  <a:outerShdw blurRad="38100" dist="19050" dir="2700000" algn="tl" rotWithShape="0">
                    <a:schemeClr val="dk1">
                      <a:alpha val="40000"/>
                    </a:schemeClr>
                  </a:outerShdw>
                </a:effectLst>
              </a:rPr>
              <a:t>BMI</a:t>
            </a:r>
          </a:p>
        </p:txBody>
      </p:sp>
      <p:sp>
        <p:nvSpPr>
          <p:cNvPr id="39" name="Rectangle 38">
            <a:extLst>
              <a:ext uri="{FF2B5EF4-FFF2-40B4-BE49-F238E27FC236}">
                <a16:creationId xmlns:a16="http://schemas.microsoft.com/office/drawing/2014/main" id="{96D8A5C4-F0AC-CC43-B968-82A1CD1AC97F}"/>
              </a:ext>
            </a:extLst>
          </p:cNvPr>
          <p:cNvSpPr/>
          <p:nvPr/>
        </p:nvSpPr>
        <p:spPr>
          <a:xfrm>
            <a:off x="61297" y="4674051"/>
            <a:ext cx="2217923" cy="1161886"/>
          </a:xfrm>
          <a:prstGeom prst="rect">
            <a:avLst/>
          </a:prstGeom>
          <a:ln/>
        </p:spPr>
        <p:style>
          <a:lnRef idx="2">
            <a:schemeClr val="accent1"/>
          </a:lnRef>
          <a:fillRef idx="1">
            <a:schemeClr val="lt1"/>
          </a:fillRef>
          <a:effectRef idx="0">
            <a:schemeClr val="accent1"/>
          </a:effectRef>
          <a:fontRef idx="minor">
            <a:schemeClr val="dk1"/>
          </a:fontRef>
        </p:style>
        <p:txBody>
          <a:bodyPr lIns="0" rIns="0" rtlCol="0" anchor="ctr"/>
          <a:lstStyle/>
          <a:p>
            <a:pPr algn="ctr"/>
            <a:r>
              <a:rPr lang="en-US" sz="2000" b="1" kern="0" dirty="0">
                <a:ln w="0"/>
                <a:solidFill>
                  <a:schemeClr val="tx1"/>
                </a:solidFill>
                <a:effectLst>
                  <a:outerShdw blurRad="38100" dist="19050" dir="2700000" algn="tl" rotWithShape="0">
                    <a:schemeClr val="dk1">
                      <a:alpha val="40000"/>
                    </a:schemeClr>
                  </a:outerShdw>
                </a:effectLst>
              </a:rPr>
              <a:t>Ever variables:</a:t>
            </a:r>
          </a:p>
          <a:p>
            <a:pPr algn="ctr"/>
            <a:r>
              <a:rPr lang="en-US" sz="2000" kern="0" dirty="0">
                <a:ln w="0"/>
                <a:solidFill>
                  <a:schemeClr val="tx1"/>
                </a:solidFill>
                <a:effectLst>
                  <a:outerShdw blurRad="38100" dist="19050" dir="2700000" algn="tl" rotWithShape="0">
                    <a:schemeClr val="dk1">
                      <a:alpha val="40000"/>
                    </a:schemeClr>
                  </a:outerShdw>
                </a:effectLst>
              </a:rPr>
              <a:t>Ever smoked</a:t>
            </a:r>
          </a:p>
          <a:p>
            <a:pPr algn="ctr"/>
            <a:r>
              <a:rPr lang="en-US" sz="2000" kern="0" dirty="0">
                <a:ln w="0"/>
                <a:solidFill>
                  <a:schemeClr val="tx1"/>
                </a:solidFill>
                <a:effectLst>
                  <a:outerShdw blurRad="38100" dist="19050" dir="2700000" algn="tl" rotWithShape="0">
                    <a:schemeClr val="dk1">
                      <a:alpha val="40000"/>
                    </a:schemeClr>
                  </a:outerShdw>
                </a:effectLst>
              </a:rPr>
              <a:t>AD/MCI ever</a:t>
            </a:r>
          </a:p>
        </p:txBody>
      </p:sp>
    </p:spTree>
    <p:extLst>
      <p:ext uri="{BB962C8B-B14F-4D97-AF65-F5344CB8AC3E}">
        <p14:creationId xmlns:p14="http://schemas.microsoft.com/office/powerpoint/2010/main" val="506299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DDFD5FB-D969-2B45-9DBB-BB8ECAED057E}"/>
              </a:ext>
            </a:extLst>
          </p:cNvPr>
          <p:cNvSpPr>
            <a:spLocks noGrp="1"/>
          </p:cNvSpPr>
          <p:nvPr>
            <p:ph type="body" sz="quarter" idx="14"/>
          </p:nvPr>
        </p:nvSpPr>
        <p:spPr/>
        <p:txBody>
          <a:bodyPr/>
          <a:lstStyle/>
          <a:p>
            <a:r>
              <a:rPr lang="en-US" dirty="0"/>
              <a:t>Method (cont’d)</a:t>
            </a:r>
          </a:p>
        </p:txBody>
      </p:sp>
      <p:sp>
        <p:nvSpPr>
          <p:cNvPr id="3" name="Text Placeholder 2">
            <a:extLst>
              <a:ext uri="{FF2B5EF4-FFF2-40B4-BE49-F238E27FC236}">
                <a16:creationId xmlns:a16="http://schemas.microsoft.com/office/drawing/2014/main" id="{50683B53-5673-DE45-BA68-FDD063DFB1A9}"/>
              </a:ext>
            </a:extLst>
          </p:cNvPr>
          <p:cNvSpPr>
            <a:spLocks noGrp="1"/>
          </p:cNvSpPr>
          <p:nvPr>
            <p:ph type="body" sz="quarter" idx="21"/>
          </p:nvPr>
        </p:nvSpPr>
        <p:spPr/>
        <p:txBody>
          <a:bodyPr>
            <a:normAutofit fontScale="92500" lnSpcReduction="20000"/>
          </a:bodyPr>
          <a:lstStyle/>
          <a:p>
            <a:endParaRPr lang="en-US" b="0" dirty="0"/>
          </a:p>
          <a:p>
            <a:r>
              <a:rPr lang="en-US" b="0" dirty="0"/>
              <a:t>Cognition measurement: the Telephone Interview for Cognitive Status (TICS) [14] </a:t>
            </a:r>
          </a:p>
          <a:p>
            <a:pPr lvl="1"/>
            <a:r>
              <a:rPr lang="en-US" b="0" dirty="0"/>
              <a:t>Test includes three components </a:t>
            </a:r>
          </a:p>
          <a:p>
            <a:pPr lvl="2"/>
            <a:r>
              <a:rPr lang="en-US" b="0" dirty="0"/>
              <a:t>immediate and delayed word recall</a:t>
            </a:r>
          </a:p>
          <a:p>
            <a:pPr lvl="2"/>
            <a:r>
              <a:rPr lang="en-US" b="0" dirty="0"/>
              <a:t>counting back from 100 by 7’s</a:t>
            </a:r>
          </a:p>
          <a:p>
            <a:pPr lvl="2"/>
            <a:r>
              <a:rPr lang="en-US" b="0" dirty="0"/>
              <a:t>counting back from 20</a:t>
            </a:r>
          </a:p>
          <a:p>
            <a:pPr lvl="1"/>
            <a:r>
              <a:rPr lang="en-US" b="0" dirty="0"/>
              <a:t>Total score ranging from 0 – 27 [15, 16]</a:t>
            </a:r>
          </a:p>
          <a:p>
            <a:pPr lvl="2"/>
            <a:r>
              <a:rPr lang="en-US" b="0" dirty="0"/>
              <a:t>Dementia: 0 – 6</a:t>
            </a:r>
          </a:p>
          <a:p>
            <a:pPr lvl="2"/>
            <a:r>
              <a:rPr lang="en-US" b="0" dirty="0"/>
              <a:t>Mild cognitive impairment: 7 – 11</a:t>
            </a:r>
          </a:p>
          <a:p>
            <a:pPr lvl="2"/>
            <a:r>
              <a:rPr lang="en-US" b="0" dirty="0"/>
              <a:t>Cognitively normal: 12 – 27</a:t>
            </a:r>
          </a:p>
          <a:p>
            <a:pPr lvl="1"/>
            <a:r>
              <a:rPr lang="en-US" b="0" dirty="0"/>
              <a:t>A 3-point decline in TICS27 indicates significant decline [17, 18, 19]</a:t>
            </a:r>
          </a:p>
          <a:p>
            <a:r>
              <a:rPr lang="en-US" b="0" dirty="0"/>
              <a:t>Transition model for TICS27</a:t>
            </a:r>
          </a:p>
          <a:p>
            <a:pPr lvl="1"/>
            <a:r>
              <a:rPr lang="en-US" b="0" dirty="0"/>
              <a:t>Model: ordered </a:t>
            </a:r>
            <a:r>
              <a:rPr lang="en-US" b="0" dirty="0" err="1"/>
              <a:t>probit</a:t>
            </a:r>
            <a:r>
              <a:rPr lang="en-US" b="0" dirty="0"/>
              <a:t> model</a:t>
            </a:r>
          </a:p>
          <a:p>
            <a:pPr lvl="1"/>
            <a:r>
              <a:rPr lang="en-US" b="0" dirty="0"/>
              <a:t>Predictors: TICS27 score from two and four years prior, cognitive status, demographic variables (age, gender, race and ethnicity, education), chronic disease indicators, employment, widowhood, smoking status and body mass index </a:t>
            </a:r>
          </a:p>
          <a:p>
            <a:endParaRPr lang="en-US" dirty="0"/>
          </a:p>
        </p:txBody>
      </p:sp>
    </p:spTree>
    <p:extLst>
      <p:ext uri="{BB962C8B-B14F-4D97-AF65-F5344CB8AC3E}">
        <p14:creationId xmlns:p14="http://schemas.microsoft.com/office/powerpoint/2010/main" val="556883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7A4276-0EC7-C642-93BC-3FCB02D305FB}"/>
              </a:ext>
            </a:extLst>
          </p:cNvPr>
          <p:cNvSpPr>
            <a:spLocks noGrp="1"/>
          </p:cNvSpPr>
          <p:nvPr>
            <p:ph type="body" sz="quarter" idx="14"/>
          </p:nvPr>
        </p:nvSpPr>
        <p:spPr/>
        <p:txBody>
          <a:bodyPr/>
          <a:lstStyle/>
          <a:p>
            <a:r>
              <a:rPr lang="en-US" dirty="0"/>
              <a:t>Method (cont’d)</a:t>
            </a:r>
          </a:p>
        </p:txBody>
      </p:sp>
      <p:sp>
        <p:nvSpPr>
          <p:cNvPr id="3" name="Text Placeholder 2">
            <a:extLst>
              <a:ext uri="{FF2B5EF4-FFF2-40B4-BE49-F238E27FC236}">
                <a16:creationId xmlns:a16="http://schemas.microsoft.com/office/drawing/2014/main" id="{F0E2F833-23E9-C341-A0B3-E43CE6584FA8}"/>
              </a:ext>
            </a:extLst>
          </p:cNvPr>
          <p:cNvSpPr>
            <a:spLocks noGrp="1"/>
          </p:cNvSpPr>
          <p:nvPr>
            <p:ph type="body" sz="quarter" idx="21"/>
          </p:nvPr>
        </p:nvSpPr>
        <p:spPr/>
        <p:txBody>
          <a:bodyPr>
            <a:normAutofit lnSpcReduction="10000"/>
          </a:bodyPr>
          <a:lstStyle/>
          <a:p>
            <a:endParaRPr lang="en-US" dirty="0"/>
          </a:p>
          <a:p>
            <a:r>
              <a:rPr lang="en-US" b="0" dirty="0"/>
              <a:t>Model validation approach</a:t>
            </a:r>
          </a:p>
          <a:p>
            <a:pPr lvl="1"/>
            <a:r>
              <a:rPr lang="en-US" b="0" dirty="0"/>
              <a:t>Five-fold cross validation approach</a:t>
            </a:r>
          </a:p>
          <a:p>
            <a:pPr lvl="1"/>
            <a:r>
              <a:rPr lang="en-US" b="0" dirty="0"/>
              <a:t>We compared the projection of TICS27 in FEM to the observed TICS27 distribution for the same individuals in the HRS after </a:t>
            </a:r>
            <a:r>
              <a:rPr lang="en-US" b="0"/>
              <a:t>10 years, 2006 to 2016.</a:t>
            </a:r>
            <a:endParaRPr lang="en-US" b="0" dirty="0"/>
          </a:p>
          <a:p>
            <a:pPr lvl="1"/>
            <a:r>
              <a:rPr lang="en-US" b="0" dirty="0"/>
              <a:t>Population-level</a:t>
            </a:r>
          </a:p>
          <a:p>
            <a:pPr lvl="2"/>
            <a:r>
              <a:rPr lang="en-US" b="0" dirty="0"/>
              <a:t>Distribution comparison between simulated and observed data</a:t>
            </a:r>
          </a:p>
          <a:p>
            <a:pPr lvl="2"/>
            <a:r>
              <a:rPr lang="en-US" b="0" dirty="0"/>
              <a:t>Uses all 2006 HRS respondents </a:t>
            </a:r>
          </a:p>
          <a:p>
            <a:pPr lvl="1"/>
            <a:r>
              <a:rPr lang="en-US" b="0" dirty="0"/>
              <a:t>Individual-level: evaluating prediction accuracy using area under the receiver operating characteristics curves (AUROC)</a:t>
            </a:r>
          </a:p>
          <a:p>
            <a:pPr lvl="2"/>
            <a:r>
              <a:rPr lang="en-US" b="0" dirty="0"/>
              <a:t>Predicting dementia in 10 years</a:t>
            </a:r>
          </a:p>
          <a:p>
            <a:pPr lvl="2"/>
            <a:r>
              <a:rPr lang="en-US" b="0" dirty="0"/>
              <a:t>Predicting significant decline (greater than or equal to 3 points) in TICS27 in two years</a:t>
            </a:r>
          </a:p>
          <a:p>
            <a:pPr lvl="2"/>
            <a:r>
              <a:rPr lang="en-US" b="0" dirty="0"/>
              <a:t>Uses 2006 HRS respondents with a full 10-year follow-up (responded every wave until 2016 or death)</a:t>
            </a:r>
          </a:p>
          <a:p>
            <a:pPr lvl="3"/>
            <a:endParaRPr lang="en-US" dirty="0"/>
          </a:p>
        </p:txBody>
      </p:sp>
    </p:spTree>
    <p:extLst>
      <p:ext uri="{BB962C8B-B14F-4D97-AF65-F5344CB8AC3E}">
        <p14:creationId xmlns:p14="http://schemas.microsoft.com/office/powerpoint/2010/main" val="1981385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2C8BD9B-DCDC-484B-8886-43090D3E69A6}"/>
              </a:ext>
            </a:extLst>
          </p:cNvPr>
          <p:cNvGraphicFramePr>
            <a:graphicFrameLocks noGrp="1"/>
          </p:cNvGraphicFramePr>
          <p:nvPr>
            <p:extLst>
              <p:ext uri="{D42A27DB-BD31-4B8C-83A1-F6EECF244321}">
                <p14:modId xmlns:p14="http://schemas.microsoft.com/office/powerpoint/2010/main" val="3057631023"/>
              </p:ext>
            </p:extLst>
          </p:nvPr>
        </p:nvGraphicFramePr>
        <p:xfrm>
          <a:off x="4622758" y="86038"/>
          <a:ext cx="5293173" cy="6685924"/>
        </p:xfrm>
        <a:graphic>
          <a:graphicData uri="http://schemas.openxmlformats.org/drawingml/2006/table">
            <a:tbl>
              <a:tblPr firstRow="1" firstCol="1" bandRow="1">
                <a:tableStyleId>{5C22544A-7EE6-4342-B048-85BDC9FD1C3A}</a:tableStyleId>
              </a:tblPr>
              <a:tblGrid>
                <a:gridCol w="2209727">
                  <a:extLst>
                    <a:ext uri="{9D8B030D-6E8A-4147-A177-3AD203B41FA5}">
                      <a16:colId xmlns:a16="http://schemas.microsoft.com/office/drawing/2014/main" val="1178370234"/>
                    </a:ext>
                  </a:extLst>
                </a:gridCol>
                <a:gridCol w="1105721">
                  <a:extLst>
                    <a:ext uri="{9D8B030D-6E8A-4147-A177-3AD203B41FA5}">
                      <a16:colId xmlns:a16="http://schemas.microsoft.com/office/drawing/2014/main" val="2123562244"/>
                    </a:ext>
                  </a:extLst>
                </a:gridCol>
                <a:gridCol w="1170292">
                  <a:extLst>
                    <a:ext uri="{9D8B030D-6E8A-4147-A177-3AD203B41FA5}">
                      <a16:colId xmlns:a16="http://schemas.microsoft.com/office/drawing/2014/main" val="3787796515"/>
                    </a:ext>
                  </a:extLst>
                </a:gridCol>
                <a:gridCol w="807433">
                  <a:extLst>
                    <a:ext uri="{9D8B030D-6E8A-4147-A177-3AD203B41FA5}">
                      <a16:colId xmlns:a16="http://schemas.microsoft.com/office/drawing/2014/main" val="1825217526"/>
                    </a:ext>
                  </a:extLst>
                </a:gridCol>
              </a:tblGrid>
              <a:tr h="646297">
                <a:tc>
                  <a:txBody>
                    <a:bodyPr/>
                    <a:lstStyle/>
                    <a:p>
                      <a:pPr marL="0" marR="0">
                        <a:lnSpc>
                          <a:spcPct val="150000"/>
                        </a:lnSpc>
                        <a:spcBef>
                          <a:spcPts val="0"/>
                        </a:spcBef>
                        <a:spcAft>
                          <a:spcPts val="0"/>
                        </a:spcAft>
                      </a:pPr>
                      <a:r>
                        <a:rPr lang="en-US" sz="1050" dirty="0">
                          <a:effectLst/>
                        </a:rPr>
                        <a:t>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2006 HRS</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2006 HRS w/ full 10-year follow-up</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P&gt;|t|</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3505675973"/>
                  </a:ext>
                </a:extLst>
              </a:tr>
              <a:tr h="199386">
                <a:tc>
                  <a:txBody>
                    <a:bodyPr/>
                    <a:lstStyle/>
                    <a:p>
                      <a:pPr marL="0" marR="0">
                        <a:lnSpc>
                          <a:spcPct val="150000"/>
                        </a:lnSpc>
                        <a:spcBef>
                          <a:spcPts val="0"/>
                        </a:spcBef>
                        <a:spcAft>
                          <a:spcPts val="0"/>
                        </a:spcAft>
                      </a:pPr>
                      <a:r>
                        <a:rPr lang="en-US" sz="1050">
                          <a:effectLst/>
                        </a:rPr>
                        <a:t>Characteristics</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gridSpan="2">
                  <a:txBody>
                    <a:bodyPr/>
                    <a:lstStyle/>
                    <a:p>
                      <a:pPr marL="0" marR="0" algn="ctr">
                        <a:lnSpc>
                          <a:spcPct val="150000"/>
                        </a:lnSpc>
                        <a:spcBef>
                          <a:spcPts val="0"/>
                        </a:spcBef>
                        <a:spcAft>
                          <a:spcPts val="0"/>
                        </a:spcAft>
                      </a:pPr>
                      <a:r>
                        <a:rPr lang="en-US" sz="1050">
                          <a:effectLst/>
                        </a:rPr>
                        <a:t>Mean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hMerge="1">
                  <a:txBody>
                    <a:bodyPr/>
                    <a:lstStyle/>
                    <a:p>
                      <a:endParaRPr lang="en-US"/>
                    </a:p>
                  </a:txBody>
                  <a:tcPr/>
                </a:tc>
                <a:tc>
                  <a:txBody>
                    <a:bodyPr/>
                    <a:lstStyle/>
                    <a:p>
                      <a:pPr marL="0" marR="0">
                        <a:lnSpc>
                          <a:spcPct val="150000"/>
                        </a:lnSpc>
                        <a:spcBef>
                          <a:spcPts val="0"/>
                        </a:spcBef>
                        <a:spcAft>
                          <a:spcPts val="0"/>
                        </a:spcAft>
                      </a:pPr>
                      <a:r>
                        <a:rPr lang="en-US" sz="1050">
                          <a:effectLst/>
                        </a:rPr>
                        <a:t>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230278534"/>
                  </a:ext>
                </a:extLst>
              </a:tr>
              <a:tr h="199386">
                <a:tc>
                  <a:txBody>
                    <a:bodyPr/>
                    <a:lstStyle/>
                    <a:p>
                      <a:pPr marL="0" marR="0">
                        <a:lnSpc>
                          <a:spcPct val="150000"/>
                        </a:lnSpc>
                        <a:spcBef>
                          <a:spcPts val="0"/>
                        </a:spcBef>
                        <a:spcAft>
                          <a:spcPts val="0"/>
                        </a:spcAft>
                      </a:pPr>
                      <a:r>
                        <a:rPr lang="en-US" sz="1050">
                          <a:effectLst/>
                        </a:rPr>
                        <a:t>N</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15,764</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13,106</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1368263692"/>
                  </a:ext>
                </a:extLst>
              </a:tr>
              <a:tr h="199386">
                <a:tc>
                  <a:txBody>
                    <a:bodyPr/>
                    <a:lstStyle/>
                    <a:p>
                      <a:pPr marL="0" marR="0">
                        <a:lnSpc>
                          <a:spcPct val="150000"/>
                        </a:lnSpc>
                        <a:spcBef>
                          <a:spcPts val="0"/>
                        </a:spcBef>
                        <a:spcAft>
                          <a:spcPts val="0"/>
                        </a:spcAft>
                      </a:pPr>
                      <a:r>
                        <a:rPr lang="en-US" sz="1050">
                          <a:effectLst/>
                        </a:rPr>
                        <a:t>Age</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66.91</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67.34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904784260"/>
                  </a:ext>
                </a:extLst>
              </a:tr>
              <a:tr h="199386">
                <a:tc gridSpan="4">
                  <a:txBody>
                    <a:bodyPr/>
                    <a:lstStyle/>
                    <a:p>
                      <a:pPr marL="0" marR="0">
                        <a:lnSpc>
                          <a:spcPct val="150000"/>
                        </a:lnSpc>
                        <a:spcBef>
                          <a:spcPts val="0"/>
                        </a:spcBef>
                        <a:spcAft>
                          <a:spcPts val="0"/>
                        </a:spcAft>
                      </a:pPr>
                      <a:r>
                        <a:rPr lang="en-US" sz="1050">
                          <a:effectLst/>
                        </a:rPr>
                        <a:t>Race and Ethnicity</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21672796"/>
                  </a:ext>
                </a:extLst>
              </a:tr>
              <a:tr h="199386">
                <a:tc>
                  <a:txBody>
                    <a:bodyPr/>
                    <a:lstStyle/>
                    <a:p>
                      <a:pPr marL="0" marR="0">
                        <a:lnSpc>
                          <a:spcPct val="150000"/>
                        </a:lnSpc>
                        <a:spcBef>
                          <a:spcPts val="0"/>
                        </a:spcBef>
                        <a:spcAft>
                          <a:spcPts val="0"/>
                        </a:spcAft>
                      </a:pPr>
                      <a:r>
                        <a:rPr lang="en-US" sz="1050" dirty="0">
                          <a:effectLst/>
                        </a:rPr>
                        <a:t>    Non-Hispanic White</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0.811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0.814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0.041*</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451217717"/>
                  </a:ext>
                </a:extLst>
              </a:tr>
              <a:tr h="199386">
                <a:tc>
                  <a:txBody>
                    <a:bodyPr/>
                    <a:lstStyle/>
                    <a:p>
                      <a:pPr marL="0" marR="0">
                        <a:lnSpc>
                          <a:spcPct val="150000"/>
                        </a:lnSpc>
                        <a:spcBef>
                          <a:spcPts val="0"/>
                        </a:spcBef>
                        <a:spcAft>
                          <a:spcPts val="0"/>
                        </a:spcAft>
                      </a:pPr>
                      <a:r>
                        <a:rPr lang="en-US" sz="1050" dirty="0">
                          <a:effectLst/>
                        </a:rPr>
                        <a:t>    Non-Hispanic Black</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0.091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0.093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0.056</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235137298"/>
                  </a:ext>
                </a:extLst>
              </a:tr>
              <a:tr h="199386">
                <a:tc>
                  <a:txBody>
                    <a:bodyPr/>
                    <a:lstStyle/>
                    <a:p>
                      <a:pPr marL="0" marR="0">
                        <a:lnSpc>
                          <a:spcPct val="150000"/>
                        </a:lnSpc>
                        <a:spcBef>
                          <a:spcPts val="0"/>
                        </a:spcBef>
                        <a:spcAft>
                          <a:spcPts val="0"/>
                        </a:spcAft>
                      </a:pPr>
                      <a:r>
                        <a:rPr lang="en-US" sz="1050" dirty="0">
                          <a:effectLst/>
                        </a:rPr>
                        <a:t>    Hispanic</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0.073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0.071</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0.031*</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734473642"/>
                  </a:ext>
                </a:extLst>
              </a:tr>
              <a:tr h="199386">
                <a:tc gridSpan="4">
                  <a:txBody>
                    <a:bodyPr/>
                    <a:lstStyle/>
                    <a:p>
                      <a:pPr marL="0" marR="0">
                        <a:lnSpc>
                          <a:spcPct val="150000"/>
                        </a:lnSpc>
                        <a:spcBef>
                          <a:spcPts val="0"/>
                        </a:spcBef>
                        <a:spcAft>
                          <a:spcPts val="0"/>
                        </a:spcAft>
                      </a:pPr>
                      <a:r>
                        <a:rPr lang="en-US" sz="1050" dirty="0">
                          <a:effectLst/>
                        </a:rPr>
                        <a:t>Education</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4688031"/>
                  </a:ext>
                </a:extLst>
              </a:tr>
              <a:tr h="199386">
                <a:tc>
                  <a:txBody>
                    <a:bodyPr/>
                    <a:lstStyle/>
                    <a:p>
                      <a:pPr marL="0" marR="0">
                        <a:lnSpc>
                          <a:spcPct val="150000"/>
                        </a:lnSpc>
                        <a:spcBef>
                          <a:spcPts val="0"/>
                        </a:spcBef>
                        <a:spcAft>
                          <a:spcPts val="0"/>
                        </a:spcAft>
                      </a:pPr>
                      <a:r>
                        <a:rPr lang="en-US" sz="1050" dirty="0">
                          <a:effectLst/>
                        </a:rPr>
                        <a:t>    Less than high school</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0.181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0.183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0.168</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3151993088"/>
                  </a:ext>
                </a:extLst>
              </a:tr>
              <a:tr h="199386">
                <a:tc>
                  <a:txBody>
                    <a:bodyPr/>
                    <a:lstStyle/>
                    <a:p>
                      <a:pPr marL="0" marR="0">
                        <a:lnSpc>
                          <a:spcPct val="150000"/>
                        </a:lnSpc>
                        <a:spcBef>
                          <a:spcPts val="0"/>
                        </a:spcBef>
                        <a:spcAft>
                          <a:spcPts val="0"/>
                        </a:spcAft>
                      </a:pPr>
                      <a:r>
                        <a:rPr lang="en-US" sz="1050" dirty="0">
                          <a:effectLst/>
                        </a:rPr>
                        <a:t>    High School</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0.347</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0.348</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0.654</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4024367398"/>
                  </a:ext>
                </a:extLst>
              </a:tr>
              <a:tr h="199386">
                <a:tc>
                  <a:txBody>
                    <a:bodyPr/>
                    <a:lstStyle/>
                    <a:p>
                      <a:pPr marL="0" marR="0">
                        <a:lnSpc>
                          <a:spcPct val="150000"/>
                        </a:lnSpc>
                        <a:spcBef>
                          <a:spcPts val="0"/>
                        </a:spcBef>
                        <a:spcAft>
                          <a:spcPts val="0"/>
                        </a:spcAft>
                      </a:pPr>
                      <a:r>
                        <a:rPr lang="en-US" sz="1050" dirty="0">
                          <a:effectLst/>
                        </a:rPr>
                        <a:t>    Some college and above</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0.472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0.469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0.165</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3244092866"/>
                  </a:ext>
                </a:extLst>
              </a:tr>
              <a:tr h="199386">
                <a:tc>
                  <a:txBody>
                    <a:bodyPr/>
                    <a:lstStyle/>
                    <a:p>
                      <a:pPr marL="0" marR="0">
                        <a:lnSpc>
                          <a:spcPct val="150000"/>
                        </a:lnSpc>
                        <a:spcBef>
                          <a:spcPts val="0"/>
                        </a:spcBef>
                        <a:spcAft>
                          <a:spcPts val="0"/>
                        </a:spcAft>
                      </a:pPr>
                      <a:r>
                        <a:rPr lang="en-US" sz="1050">
                          <a:effectLst/>
                        </a:rPr>
                        <a:t>TICS score</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15.57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15.54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0.205</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2957740760"/>
                  </a:ext>
                </a:extLst>
              </a:tr>
              <a:tr h="199386">
                <a:tc gridSpan="4">
                  <a:txBody>
                    <a:bodyPr/>
                    <a:lstStyle/>
                    <a:p>
                      <a:pPr marL="0" marR="0">
                        <a:lnSpc>
                          <a:spcPct val="150000"/>
                        </a:lnSpc>
                        <a:spcBef>
                          <a:spcPts val="0"/>
                        </a:spcBef>
                        <a:spcAft>
                          <a:spcPts val="0"/>
                        </a:spcAft>
                      </a:pPr>
                      <a:r>
                        <a:rPr lang="en-US" sz="1050">
                          <a:effectLst/>
                        </a:rPr>
                        <a:t>Verified cognitive status</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6807642"/>
                  </a:ext>
                </a:extLst>
              </a:tr>
              <a:tr h="199386">
                <a:tc>
                  <a:txBody>
                    <a:bodyPr/>
                    <a:lstStyle/>
                    <a:p>
                      <a:pPr marL="0" marR="0">
                        <a:lnSpc>
                          <a:spcPct val="150000"/>
                        </a:lnSpc>
                        <a:spcBef>
                          <a:spcPts val="0"/>
                        </a:spcBef>
                        <a:spcAft>
                          <a:spcPts val="0"/>
                        </a:spcAft>
                      </a:pPr>
                      <a:r>
                        <a:rPr lang="en-US" sz="1050" dirty="0">
                          <a:effectLst/>
                        </a:rPr>
                        <a:t>    Dementia</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0.012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0.013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0.203</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4182519127"/>
                  </a:ext>
                </a:extLst>
              </a:tr>
              <a:tr h="422842">
                <a:tc>
                  <a:txBody>
                    <a:bodyPr/>
                    <a:lstStyle/>
                    <a:p>
                      <a:pPr marL="0" marR="0">
                        <a:lnSpc>
                          <a:spcPct val="150000"/>
                        </a:lnSpc>
                        <a:spcBef>
                          <a:spcPts val="0"/>
                        </a:spcBef>
                        <a:spcAft>
                          <a:spcPts val="0"/>
                        </a:spcAft>
                      </a:pPr>
                      <a:r>
                        <a:rPr lang="en-US" sz="1050" dirty="0">
                          <a:effectLst/>
                        </a:rPr>
                        <a:t>    Mild Cognitive Impairment</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0.089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0.090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0.203</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2192792977"/>
                  </a:ext>
                </a:extLst>
              </a:tr>
              <a:tr h="199386">
                <a:tc>
                  <a:txBody>
                    <a:bodyPr/>
                    <a:lstStyle/>
                    <a:p>
                      <a:pPr marL="0" marR="0">
                        <a:lnSpc>
                          <a:spcPct val="150000"/>
                        </a:lnSpc>
                        <a:spcBef>
                          <a:spcPts val="0"/>
                        </a:spcBef>
                        <a:spcAft>
                          <a:spcPts val="0"/>
                        </a:spcAft>
                      </a:pPr>
                      <a:r>
                        <a:rPr lang="en-US" sz="1050" dirty="0">
                          <a:effectLst/>
                        </a:rPr>
                        <a:t>    Normal</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0.900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0.898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0.203</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1044263539"/>
                  </a:ext>
                </a:extLst>
              </a:tr>
              <a:tr h="199386">
                <a:tc gridSpan="4">
                  <a:txBody>
                    <a:bodyPr/>
                    <a:lstStyle/>
                    <a:p>
                      <a:pPr marL="0" marR="0">
                        <a:lnSpc>
                          <a:spcPct val="150000"/>
                        </a:lnSpc>
                        <a:spcBef>
                          <a:spcPts val="0"/>
                        </a:spcBef>
                        <a:spcAft>
                          <a:spcPts val="0"/>
                        </a:spcAft>
                      </a:pPr>
                      <a:r>
                        <a:rPr lang="en-US" sz="1050" dirty="0">
                          <a:effectLst/>
                        </a:rPr>
                        <a:t>Disease status</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94679661"/>
                  </a:ext>
                </a:extLst>
              </a:tr>
              <a:tr h="199386">
                <a:tc>
                  <a:txBody>
                    <a:bodyPr/>
                    <a:lstStyle/>
                    <a:p>
                      <a:pPr marL="0" marR="0">
                        <a:lnSpc>
                          <a:spcPct val="150000"/>
                        </a:lnSpc>
                        <a:spcBef>
                          <a:spcPts val="0"/>
                        </a:spcBef>
                        <a:spcAft>
                          <a:spcPts val="0"/>
                        </a:spcAft>
                      </a:pPr>
                      <a:r>
                        <a:rPr lang="en-US" sz="1050" dirty="0">
                          <a:effectLst/>
                        </a:rPr>
                        <a:t>    Heart disease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0.215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0.223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2078092423"/>
                  </a:ext>
                </a:extLst>
              </a:tr>
              <a:tr h="199386">
                <a:tc>
                  <a:txBody>
                    <a:bodyPr/>
                    <a:lstStyle/>
                    <a:p>
                      <a:pPr marL="0" marR="0">
                        <a:lnSpc>
                          <a:spcPct val="150000"/>
                        </a:lnSpc>
                        <a:spcBef>
                          <a:spcPts val="0"/>
                        </a:spcBef>
                        <a:spcAft>
                          <a:spcPts val="0"/>
                        </a:spcAft>
                      </a:pPr>
                      <a:r>
                        <a:rPr lang="en-US" sz="1050" dirty="0">
                          <a:effectLst/>
                        </a:rPr>
                        <a:t>    Stroke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0.075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0.080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4127361521"/>
                  </a:ext>
                </a:extLst>
              </a:tr>
              <a:tr h="199386">
                <a:tc>
                  <a:txBody>
                    <a:bodyPr/>
                    <a:lstStyle/>
                    <a:p>
                      <a:pPr marL="0" marR="0">
                        <a:lnSpc>
                          <a:spcPct val="150000"/>
                        </a:lnSpc>
                        <a:spcBef>
                          <a:spcPts val="0"/>
                        </a:spcBef>
                        <a:spcAft>
                          <a:spcPts val="0"/>
                        </a:spcAft>
                      </a:pPr>
                      <a:r>
                        <a:rPr lang="en-US" sz="1050" dirty="0">
                          <a:effectLst/>
                        </a:rPr>
                        <a:t>    Cancer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0.131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0.139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3481274941"/>
                  </a:ext>
                </a:extLst>
              </a:tr>
              <a:tr h="199386">
                <a:tc>
                  <a:txBody>
                    <a:bodyPr/>
                    <a:lstStyle/>
                    <a:p>
                      <a:pPr marL="0" marR="0">
                        <a:lnSpc>
                          <a:spcPct val="150000"/>
                        </a:lnSpc>
                        <a:spcBef>
                          <a:spcPts val="0"/>
                        </a:spcBef>
                        <a:spcAft>
                          <a:spcPts val="0"/>
                        </a:spcAft>
                      </a:pPr>
                      <a:r>
                        <a:rPr lang="en-US" sz="1050" dirty="0">
                          <a:effectLst/>
                        </a:rPr>
                        <a:t>    Hypertension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0.517</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0.525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0.001***</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17620785"/>
                  </a:ext>
                </a:extLst>
              </a:tr>
              <a:tr h="199386">
                <a:tc>
                  <a:txBody>
                    <a:bodyPr/>
                    <a:lstStyle/>
                    <a:p>
                      <a:pPr marL="0" marR="0">
                        <a:lnSpc>
                          <a:spcPct val="150000"/>
                        </a:lnSpc>
                        <a:spcBef>
                          <a:spcPts val="0"/>
                        </a:spcBef>
                        <a:spcAft>
                          <a:spcPts val="0"/>
                        </a:spcAft>
                      </a:pPr>
                      <a:r>
                        <a:rPr lang="en-US" sz="1050" dirty="0">
                          <a:effectLst/>
                        </a:rPr>
                        <a:t>    Diabetes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0.179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0.186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6059488"/>
                  </a:ext>
                </a:extLst>
              </a:tr>
              <a:tr h="199386">
                <a:tc>
                  <a:txBody>
                    <a:bodyPr/>
                    <a:lstStyle/>
                    <a:p>
                      <a:pPr marL="0" marR="0">
                        <a:lnSpc>
                          <a:spcPct val="150000"/>
                        </a:lnSpc>
                        <a:spcBef>
                          <a:spcPts val="0"/>
                        </a:spcBef>
                        <a:spcAft>
                          <a:spcPts val="0"/>
                        </a:spcAft>
                      </a:pPr>
                      <a:r>
                        <a:rPr lang="en-US" sz="1050" dirty="0">
                          <a:effectLst/>
                        </a:rPr>
                        <a:t>    Lung disease ever</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0.083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0.089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0.000***</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1239140872"/>
                  </a:ext>
                </a:extLst>
              </a:tr>
              <a:tr h="199386">
                <a:tc>
                  <a:txBody>
                    <a:bodyPr/>
                    <a:lstStyle/>
                    <a:p>
                      <a:pPr marL="0" marR="0">
                        <a:lnSpc>
                          <a:spcPct val="150000"/>
                        </a:lnSpc>
                        <a:spcBef>
                          <a:spcPts val="0"/>
                        </a:spcBef>
                        <a:spcAft>
                          <a:spcPts val="0"/>
                        </a:spcAft>
                      </a:pPr>
                      <a:r>
                        <a:rPr lang="en-US" sz="1050" dirty="0">
                          <a:effectLst/>
                        </a:rPr>
                        <a:t>    Heart attack</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0.017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0.016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0.493</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893326547"/>
                  </a:ext>
                </a:extLst>
              </a:tr>
              <a:tr h="199386">
                <a:tc>
                  <a:txBody>
                    <a:bodyPr/>
                    <a:lstStyle/>
                    <a:p>
                      <a:pPr marL="0" marR="0">
                        <a:lnSpc>
                          <a:spcPct val="150000"/>
                        </a:lnSpc>
                        <a:spcBef>
                          <a:spcPts val="0"/>
                        </a:spcBef>
                        <a:spcAft>
                          <a:spcPts val="0"/>
                        </a:spcAft>
                      </a:pPr>
                      <a:r>
                        <a:rPr lang="en-US" sz="1050" dirty="0">
                          <a:effectLst/>
                        </a:rPr>
                        <a:t>Work for pay</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0.429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0.417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0.000***</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3908548820"/>
                  </a:ext>
                </a:extLst>
              </a:tr>
              <a:tr h="199386">
                <a:tc>
                  <a:txBody>
                    <a:bodyPr/>
                    <a:lstStyle/>
                    <a:p>
                      <a:pPr marL="0" marR="0">
                        <a:lnSpc>
                          <a:spcPct val="150000"/>
                        </a:lnSpc>
                        <a:spcBef>
                          <a:spcPts val="0"/>
                        </a:spcBef>
                        <a:spcAft>
                          <a:spcPts val="0"/>
                        </a:spcAft>
                      </a:pPr>
                      <a:r>
                        <a:rPr lang="en-US" sz="1050">
                          <a:effectLst/>
                        </a:rPr>
                        <a:t>Widowed</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0.177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0.186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0.000***</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56067889"/>
                  </a:ext>
                </a:extLst>
              </a:tr>
              <a:tr h="199386">
                <a:tc>
                  <a:txBody>
                    <a:bodyPr/>
                    <a:lstStyle/>
                    <a:p>
                      <a:pPr marL="0" marR="0">
                        <a:lnSpc>
                          <a:spcPct val="150000"/>
                        </a:lnSpc>
                        <a:spcBef>
                          <a:spcPts val="0"/>
                        </a:spcBef>
                        <a:spcAft>
                          <a:spcPts val="0"/>
                        </a:spcAft>
                      </a:pPr>
                      <a:r>
                        <a:rPr lang="en-US" sz="1050">
                          <a:effectLst/>
                        </a:rPr>
                        <a:t>Smoking ever</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a:effectLst/>
                        </a:rPr>
                        <a:t>0.571 </a:t>
                      </a:r>
                      <a:endParaRPr lang="en-US" sz="105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0.577 </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tc>
                  <a:txBody>
                    <a:bodyPr/>
                    <a:lstStyle/>
                    <a:p>
                      <a:pPr marL="0" marR="0">
                        <a:lnSpc>
                          <a:spcPct val="150000"/>
                        </a:lnSpc>
                        <a:spcBef>
                          <a:spcPts val="0"/>
                        </a:spcBef>
                        <a:spcAft>
                          <a:spcPts val="0"/>
                        </a:spcAft>
                      </a:pPr>
                      <a:r>
                        <a:rPr lang="en-US" sz="1050" dirty="0">
                          <a:effectLst/>
                        </a:rPr>
                        <a:t>0.006**</a:t>
                      </a:r>
                      <a:endParaRPr lang="en-US" sz="1050" dirty="0">
                        <a:effectLst/>
                        <a:latin typeface="Calibri" panose="020F0502020204030204" pitchFamily="34" charset="0"/>
                        <a:ea typeface="DengXian" panose="02010600030101010101" pitchFamily="2" charset="-122"/>
                        <a:cs typeface="Times New Roman" panose="02020603050405020304" pitchFamily="18" charset="0"/>
                      </a:endParaRPr>
                    </a:p>
                  </a:txBody>
                  <a:tcPr marL="43486" marR="43486" marT="0" marB="0"/>
                </a:tc>
                <a:extLst>
                  <a:ext uri="{0D108BD9-81ED-4DB2-BD59-A6C34878D82A}">
                    <a16:rowId xmlns:a16="http://schemas.microsoft.com/office/drawing/2014/main" val="1593001207"/>
                  </a:ext>
                </a:extLst>
              </a:tr>
            </a:tbl>
          </a:graphicData>
        </a:graphic>
      </p:graphicFrame>
      <p:sp>
        <p:nvSpPr>
          <p:cNvPr id="7" name="TextBox 6">
            <a:extLst>
              <a:ext uri="{FF2B5EF4-FFF2-40B4-BE49-F238E27FC236}">
                <a16:creationId xmlns:a16="http://schemas.microsoft.com/office/drawing/2014/main" id="{1F879F1B-C9AE-FB4B-A815-E8B6C3871088}"/>
              </a:ext>
            </a:extLst>
          </p:cNvPr>
          <p:cNvSpPr txBox="1"/>
          <p:nvPr/>
        </p:nvSpPr>
        <p:spPr>
          <a:xfrm>
            <a:off x="129473" y="86038"/>
            <a:ext cx="4409239" cy="1015663"/>
          </a:xfrm>
          <a:prstGeom prst="rect">
            <a:avLst/>
          </a:prstGeom>
          <a:noFill/>
        </p:spPr>
        <p:txBody>
          <a:bodyPr wrap="square" rtlCol="0">
            <a:spAutoFit/>
          </a:bodyPr>
          <a:lstStyle/>
          <a:p>
            <a:r>
              <a:rPr lang="en-US" sz="2000" b="1" dirty="0"/>
              <a:t>Full follow-up validation sample requiring survival is older and sicker</a:t>
            </a:r>
          </a:p>
        </p:txBody>
      </p:sp>
      <p:sp>
        <p:nvSpPr>
          <p:cNvPr id="8" name="TextBox 7">
            <a:extLst>
              <a:ext uri="{FF2B5EF4-FFF2-40B4-BE49-F238E27FC236}">
                <a16:creationId xmlns:a16="http://schemas.microsoft.com/office/drawing/2014/main" id="{5000B8B2-3851-9D44-8F41-CACC62C73030}"/>
              </a:ext>
            </a:extLst>
          </p:cNvPr>
          <p:cNvSpPr txBox="1"/>
          <p:nvPr/>
        </p:nvSpPr>
        <p:spPr>
          <a:xfrm>
            <a:off x="129472" y="6248742"/>
            <a:ext cx="4409239" cy="523220"/>
          </a:xfrm>
          <a:prstGeom prst="rect">
            <a:avLst/>
          </a:prstGeom>
          <a:noFill/>
        </p:spPr>
        <p:txBody>
          <a:bodyPr wrap="square" rtlCol="0">
            <a:spAutoFit/>
          </a:bodyPr>
          <a:lstStyle/>
          <a:p>
            <a:r>
              <a:rPr lang="en-US" sz="1400" dirty="0"/>
              <a:t>Table 1. Characteristics of the 2006 Health and Retirement Study (HRS) respondents.</a:t>
            </a:r>
          </a:p>
        </p:txBody>
      </p:sp>
    </p:spTree>
    <p:extLst>
      <p:ext uri="{BB962C8B-B14F-4D97-AF65-F5344CB8AC3E}">
        <p14:creationId xmlns:p14="http://schemas.microsoft.com/office/powerpoint/2010/main" val="1256787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D08BC0-4D75-F446-A79C-0FB5D54E1D8B}"/>
              </a:ext>
            </a:extLst>
          </p:cNvPr>
          <p:cNvSpPr>
            <a:spLocks noGrp="1"/>
          </p:cNvSpPr>
          <p:nvPr>
            <p:ph type="body" sz="quarter" idx="14"/>
          </p:nvPr>
        </p:nvSpPr>
        <p:spPr>
          <a:xfrm>
            <a:off x="377900" y="258320"/>
            <a:ext cx="9782099" cy="446693"/>
          </a:xfrm>
        </p:spPr>
        <p:txBody>
          <a:bodyPr/>
          <a:lstStyle/>
          <a:p>
            <a:r>
              <a:rPr lang="en-US" dirty="0"/>
              <a:t>FEM simulated TICS27 distribution matches HRS observed one well, both at mean and at specific points</a:t>
            </a:r>
          </a:p>
        </p:txBody>
      </p:sp>
      <p:pic>
        <p:nvPicPr>
          <p:cNvPr id="4" name="Picture 3" descr="Chart, line chart&#10;&#10;Description automatically generated">
            <a:extLst>
              <a:ext uri="{FF2B5EF4-FFF2-40B4-BE49-F238E27FC236}">
                <a16:creationId xmlns:a16="http://schemas.microsoft.com/office/drawing/2014/main" id="{931FD645-0045-D849-94A3-03A820F167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390" y="1994893"/>
            <a:ext cx="4818380" cy="2654935"/>
          </a:xfrm>
          <a:prstGeom prst="rect">
            <a:avLst/>
          </a:prstGeom>
        </p:spPr>
      </p:pic>
      <p:pic>
        <p:nvPicPr>
          <p:cNvPr id="5" name="Picture 4" descr="Chart, line chart&#10;&#10;Description automatically generated">
            <a:extLst>
              <a:ext uri="{FF2B5EF4-FFF2-40B4-BE49-F238E27FC236}">
                <a16:creationId xmlns:a16="http://schemas.microsoft.com/office/drawing/2014/main" id="{48A8BF5A-538A-8840-970D-301B3737C8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5874" y="1994893"/>
            <a:ext cx="4818380" cy="2654935"/>
          </a:xfrm>
          <a:prstGeom prst="rect">
            <a:avLst/>
          </a:prstGeom>
        </p:spPr>
      </p:pic>
      <p:sp>
        <p:nvSpPr>
          <p:cNvPr id="6" name="TextBox 5">
            <a:extLst>
              <a:ext uri="{FF2B5EF4-FFF2-40B4-BE49-F238E27FC236}">
                <a16:creationId xmlns:a16="http://schemas.microsoft.com/office/drawing/2014/main" id="{0604B1AD-80BA-CE4B-9C90-B0895A75DE12}"/>
              </a:ext>
            </a:extLst>
          </p:cNvPr>
          <p:cNvSpPr txBox="1"/>
          <p:nvPr/>
        </p:nvSpPr>
        <p:spPr>
          <a:xfrm>
            <a:off x="850390" y="1687454"/>
            <a:ext cx="5001770" cy="307777"/>
          </a:xfrm>
          <a:prstGeom prst="rect">
            <a:avLst/>
          </a:prstGeom>
          <a:noFill/>
        </p:spPr>
        <p:txBody>
          <a:bodyPr wrap="square" rtlCol="0">
            <a:spAutoFit/>
          </a:bodyPr>
          <a:lstStyle/>
          <a:p>
            <a:r>
              <a:rPr lang="en-US" sz="1400" dirty="0"/>
              <a:t>Panel a. Population ages 53 and above in 2006</a:t>
            </a:r>
          </a:p>
        </p:txBody>
      </p:sp>
      <p:sp>
        <p:nvSpPr>
          <p:cNvPr id="7" name="TextBox 6">
            <a:extLst>
              <a:ext uri="{FF2B5EF4-FFF2-40B4-BE49-F238E27FC236}">
                <a16:creationId xmlns:a16="http://schemas.microsoft.com/office/drawing/2014/main" id="{97B22B13-8CD8-7747-8EA1-55B8C94B83F5}"/>
              </a:ext>
            </a:extLst>
          </p:cNvPr>
          <p:cNvSpPr txBox="1"/>
          <p:nvPr/>
        </p:nvSpPr>
        <p:spPr>
          <a:xfrm>
            <a:off x="6175874" y="1687454"/>
            <a:ext cx="5001770" cy="307777"/>
          </a:xfrm>
          <a:prstGeom prst="rect">
            <a:avLst/>
          </a:prstGeom>
          <a:noFill/>
        </p:spPr>
        <p:txBody>
          <a:bodyPr wrap="square" rtlCol="0">
            <a:spAutoFit/>
          </a:bodyPr>
          <a:lstStyle/>
          <a:p>
            <a:r>
              <a:rPr lang="en-US" sz="1400" dirty="0"/>
              <a:t>Panel b. Population ages 70 and above in 2006</a:t>
            </a:r>
          </a:p>
        </p:txBody>
      </p:sp>
      <p:sp>
        <p:nvSpPr>
          <p:cNvPr id="8" name="TextBox 7">
            <a:extLst>
              <a:ext uri="{FF2B5EF4-FFF2-40B4-BE49-F238E27FC236}">
                <a16:creationId xmlns:a16="http://schemas.microsoft.com/office/drawing/2014/main" id="{F265B824-93D1-4148-A629-6F226CE4067E}"/>
              </a:ext>
            </a:extLst>
          </p:cNvPr>
          <p:cNvSpPr txBox="1"/>
          <p:nvPr/>
        </p:nvSpPr>
        <p:spPr>
          <a:xfrm>
            <a:off x="701615" y="1318460"/>
            <a:ext cx="7532831" cy="369332"/>
          </a:xfrm>
          <a:prstGeom prst="rect">
            <a:avLst/>
          </a:prstGeom>
          <a:noFill/>
        </p:spPr>
        <p:txBody>
          <a:bodyPr wrap="none" rtlCol="0">
            <a:spAutoFit/>
          </a:bodyPr>
          <a:lstStyle/>
          <a:p>
            <a:r>
              <a:rPr lang="en-US" dirty="0"/>
              <a:t>Figure 1. Distribution comparison between HRS and FEM, 2006 – 2016.</a:t>
            </a:r>
          </a:p>
        </p:txBody>
      </p:sp>
      <p:graphicFrame>
        <p:nvGraphicFramePr>
          <p:cNvPr id="10" name="Table 10">
            <a:extLst>
              <a:ext uri="{FF2B5EF4-FFF2-40B4-BE49-F238E27FC236}">
                <a16:creationId xmlns:a16="http://schemas.microsoft.com/office/drawing/2014/main" id="{173B02D7-3CD8-0442-8CE9-B0B2CDB86F5C}"/>
              </a:ext>
            </a:extLst>
          </p:cNvPr>
          <p:cNvGraphicFramePr>
            <a:graphicFrameLocks noGrp="1"/>
          </p:cNvGraphicFramePr>
          <p:nvPr>
            <p:extLst>
              <p:ext uri="{D42A27DB-BD31-4B8C-83A1-F6EECF244321}">
                <p14:modId xmlns:p14="http://schemas.microsoft.com/office/powerpoint/2010/main" val="2575306000"/>
              </p:ext>
            </p:extLst>
          </p:nvPr>
        </p:nvGraphicFramePr>
        <p:xfrm>
          <a:off x="2032000" y="5263275"/>
          <a:ext cx="8127999" cy="1112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71068401"/>
                    </a:ext>
                  </a:extLst>
                </a:gridCol>
                <a:gridCol w="2709333">
                  <a:extLst>
                    <a:ext uri="{9D8B030D-6E8A-4147-A177-3AD203B41FA5}">
                      <a16:colId xmlns:a16="http://schemas.microsoft.com/office/drawing/2014/main" val="3341663175"/>
                    </a:ext>
                  </a:extLst>
                </a:gridCol>
                <a:gridCol w="2709333">
                  <a:extLst>
                    <a:ext uri="{9D8B030D-6E8A-4147-A177-3AD203B41FA5}">
                      <a16:colId xmlns:a16="http://schemas.microsoft.com/office/drawing/2014/main" val="4159607613"/>
                    </a:ext>
                  </a:extLst>
                </a:gridCol>
              </a:tblGrid>
              <a:tr h="370840">
                <a:tc>
                  <a:txBody>
                    <a:bodyPr/>
                    <a:lstStyle/>
                    <a:p>
                      <a:endParaRPr lang="en-US"/>
                    </a:p>
                  </a:txBody>
                  <a:tcPr/>
                </a:tc>
                <a:tc>
                  <a:txBody>
                    <a:bodyPr/>
                    <a:lstStyle/>
                    <a:p>
                      <a:r>
                        <a:rPr lang="en-US" dirty="0"/>
                        <a:t>Ages 53+ in 2006</a:t>
                      </a:r>
                    </a:p>
                  </a:txBody>
                  <a:tcPr/>
                </a:tc>
                <a:tc>
                  <a:txBody>
                    <a:bodyPr/>
                    <a:lstStyle/>
                    <a:p>
                      <a:r>
                        <a:rPr lang="en-US" dirty="0"/>
                        <a:t>Ages 70+ in 2006</a:t>
                      </a:r>
                    </a:p>
                  </a:txBody>
                  <a:tcPr/>
                </a:tc>
                <a:extLst>
                  <a:ext uri="{0D108BD9-81ED-4DB2-BD59-A6C34878D82A}">
                    <a16:rowId xmlns:a16="http://schemas.microsoft.com/office/drawing/2014/main" val="3553351396"/>
                  </a:ext>
                </a:extLst>
              </a:tr>
              <a:tr h="370840">
                <a:tc>
                  <a:txBody>
                    <a:bodyPr/>
                    <a:lstStyle/>
                    <a:p>
                      <a:r>
                        <a:rPr lang="en-US" dirty="0"/>
                        <a:t>HRS (observed)</a:t>
                      </a:r>
                    </a:p>
                  </a:txBody>
                  <a:tcPr/>
                </a:tc>
                <a:tc>
                  <a:txBody>
                    <a:bodyPr/>
                    <a:lstStyle/>
                    <a:p>
                      <a:r>
                        <a:rPr lang="en-US" dirty="0"/>
                        <a:t>-0.62</a:t>
                      </a:r>
                    </a:p>
                  </a:txBody>
                  <a:tcPr/>
                </a:tc>
                <a:tc>
                  <a:txBody>
                    <a:bodyPr/>
                    <a:lstStyle/>
                    <a:p>
                      <a:r>
                        <a:rPr lang="en-US" dirty="0"/>
                        <a:t>-1.51</a:t>
                      </a:r>
                    </a:p>
                  </a:txBody>
                  <a:tcPr/>
                </a:tc>
                <a:extLst>
                  <a:ext uri="{0D108BD9-81ED-4DB2-BD59-A6C34878D82A}">
                    <a16:rowId xmlns:a16="http://schemas.microsoft.com/office/drawing/2014/main" val="2671405916"/>
                  </a:ext>
                </a:extLst>
              </a:tr>
              <a:tr h="370840">
                <a:tc>
                  <a:txBody>
                    <a:bodyPr/>
                    <a:lstStyle/>
                    <a:p>
                      <a:r>
                        <a:rPr lang="en-US" dirty="0"/>
                        <a:t>FEM (simulated)</a:t>
                      </a:r>
                    </a:p>
                  </a:txBody>
                  <a:tcPr/>
                </a:tc>
                <a:tc>
                  <a:txBody>
                    <a:bodyPr/>
                    <a:lstStyle/>
                    <a:p>
                      <a:r>
                        <a:rPr lang="en-US" dirty="0"/>
                        <a:t>-0.64</a:t>
                      </a:r>
                    </a:p>
                  </a:txBody>
                  <a:tcPr/>
                </a:tc>
                <a:tc>
                  <a:txBody>
                    <a:bodyPr/>
                    <a:lstStyle/>
                    <a:p>
                      <a:r>
                        <a:rPr lang="en-US" dirty="0"/>
                        <a:t>-1.67</a:t>
                      </a:r>
                    </a:p>
                  </a:txBody>
                  <a:tcPr/>
                </a:tc>
                <a:extLst>
                  <a:ext uri="{0D108BD9-81ED-4DB2-BD59-A6C34878D82A}">
                    <a16:rowId xmlns:a16="http://schemas.microsoft.com/office/drawing/2014/main" val="4161312918"/>
                  </a:ext>
                </a:extLst>
              </a:tr>
            </a:tbl>
          </a:graphicData>
        </a:graphic>
      </p:graphicFrame>
      <p:sp>
        <p:nvSpPr>
          <p:cNvPr id="11" name="TextBox 10">
            <a:extLst>
              <a:ext uri="{FF2B5EF4-FFF2-40B4-BE49-F238E27FC236}">
                <a16:creationId xmlns:a16="http://schemas.microsoft.com/office/drawing/2014/main" id="{0D4FEE3D-8AA6-5044-B776-EF56EC83B763}"/>
              </a:ext>
            </a:extLst>
          </p:cNvPr>
          <p:cNvSpPr txBox="1"/>
          <p:nvPr/>
        </p:nvSpPr>
        <p:spPr>
          <a:xfrm>
            <a:off x="850390" y="4851302"/>
            <a:ext cx="9309609" cy="369332"/>
          </a:xfrm>
          <a:prstGeom prst="rect">
            <a:avLst/>
          </a:prstGeom>
          <a:noFill/>
        </p:spPr>
        <p:txBody>
          <a:bodyPr wrap="square" rtlCol="0">
            <a:spAutoFit/>
          </a:bodyPr>
          <a:lstStyle/>
          <a:p>
            <a:r>
              <a:rPr lang="en-US" dirty="0"/>
              <a:t>Table 2. 10-year change in mean TICS27 score, comparison between HRS and FEM </a:t>
            </a:r>
          </a:p>
        </p:txBody>
      </p:sp>
    </p:spTree>
    <p:extLst>
      <p:ext uri="{BB962C8B-B14F-4D97-AF65-F5344CB8AC3E}">
        <p14:creationId xmlns:p14="http://schemas.microsoft.com/office/powerpoint/2010/main" val="1927983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CE8868A-B2F6-4345-B356-BDB183B59166}"/>
              </a:ext>
            </a:extLst>
          </p:cNvPr>
          <p:cNvSpPr>
            <a:spLocks noGrp="1"/>
          </p:cNvSpPr>
          <p:nvPr>
            <p:ph type="body" sz="quarter" idx="14"/>
          </p:nvPr>
        </p:nvSpPr>
        <p:spPr>
          <a:xfrm>
            <a:off x="321289" y="194571"/>
            <a:ext cx="9785663" cy="446693"/>
          </a:xfrm>
        </p:spPr>
        <p:txBody>
          <a:bodyPr/>
          <a:lstStyle/>
          <a:p>
            <a:r>
              <a:rPr lang="en-US" dirty="0"/>
              <a:t>FEM TICS27 achieved AUROC of 0.9038 for predicting dementia or dead with dementia in 10 years</a:t>
            </a:r>
          </a:p>
        </p:txBody>
      </p:sp>
      <p:pic>
        <p:nvPicPr>
          <p:cNvPr id="5" name="Picture 4" descr="Chart, line chart, scatter chart&#10;&#10;Description automatically generated">
            <a:extLst>
              <a:ext uri="{FF2B5EF4-FFF2-40B4-BE49-F238E27FC236}">
                <a16:creationId xmlns:a16="http://schemas.microsoft.com/office/drawing/2014/main" id="{85D1D216-A869-8648-BFA8-C4DA5A7DAF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7934" y="1903758"/>
            <a:ext cx="4110355" cy="2987675"/>
          </a:xfrm>
          <a:prstGeom prst="rect">
            <a:avLst/>
          </a:prstGeom>
        </p:spPr>
      </p:pic>
      <p:sp>
        <p:nvSpPr>
          <p:cNvPr id="7" name="TextBox 6">
            <a:extLst>
              <a:ext uri="{FF2B5EF4-FFF2-40B4-BE49-F238E27FC236}">
                <a16:creationId xmlns:a16="http://schemas.microsoft.com/office/drawing/2014/main" id="{EF3A4A2D-36BF-1349-A023-C93EE5E601C2}"/>
              </a:ext>
            </a:extLst>
          </p:cNvPr>
          <p:cNvSpPr txBox="1"/>
          <p:nvPr/>
        </p:nvSpPr>
        <p:spPr>
          <a:xfrm>
            <a:off x="1120262" y="1538987"/>
            <a:ext cx="9198864" cy="307777"/>
          </a:xfrm>
          <a:prstGeom prst="rect">
            <a:avLst/>
          </a:prstGeom>
          <a:noFill/>
        </p:spPr>
        <p:txBody>
          <a:bodyPr wrap="square" rtlCol="0">
            <a:spAutoFit/>
          </a:bodyPr>
          <a:lstStyle/>
          <a:p>
            <a:r>
              <a:rPr lang="en-US" sz="1400" dirty="0"/>
              <a:t>Figure 2. Receiver operating characteristics curve for predicting dementia or dead with dementia in 10 years.</a:t>
            </a:r>
          </a:p>
        </p:txBody>
      </p:sp>
      <p:sp>
        <p:nvSpPr>
          <p:cNvPr id="10" name="TextBox 9">
            <a:extLst>
              <a:ext uri="{FF2B5EF4-FFF2-40B4-BE49-F238E27FC236}">
                <a16:creationId xmlns:a16="http://schemas.microsoft.com/office/drawing/2014/main" id="{D216E21D-AF19-C54E-B8DB-8A917E07F26D}"/>
              </a:ext>
            </a:extLst>
          </p:cNvPr>
          <p:cNvSpPr txBox="1"/>
          <p:nvPr/>
        </p:nvSpPr>
        <p:spPr>
          <a:xfrm>
            <a:off x="817296" y="1238081"/>
            <a:ext cx="4216258" cy="369332"/>
          </a:xfrm>
          <a:prstGeom prst="rect">
            <a:avLst/>
          </a:prstGeom>
          <a:noFill/>
        </p:spPr>
        <p:txBody>
          <a:bodyPr wrap="square" rtlCol="0">
            <a:spAutoFit/>
          </a:bodyPr>
          <a:lstStyle/>
          <a:p>
            <a:pPr marL="285750" indent="-285750">
              <a:buFont typeface="Arial" panose="020B0604020202020204" pitchFamily="34" charset="0"/>
              <a:buChar char="•"/>
            </a:pPr>
            <a:r>
              <a:rPr lang="en-US" dirty="0"/>
              <a:t>10-year Full follow-up sample </a:t>
            </a:r>
          </a:p>
        </p:txBody>
      </p:sp>
      <p:sp>
        <p:nvSpPr>
          <p:cNvPr id="11" name="TextBox 10">
            <a:extLst>
              <a:ext uri="{FF2B5EF4-FFF2-40B4-BE49-F238E27FC236}">
                <a16:creationId xmlns:a16="http://schemas.microsoft.com/office/drawing/2014/main" id="{2E791E70-3B47-D441-B111-DE6D4FB0B84F}"/>
              </a:ext>
            </a:extLst>
          </p:cNvPr>
          <p:cNvSpPr txBox="1"/>
          <p:nvPr/>
        </p:nvSpPr>
        <p:spPr>
          <a:xfrm>
            <a:off x="817296" y="4818446"/>
            <a:ext cx="4555817" cy="369332"/>
          </a:xfrm>
          <a:prstGeom prst="rect">
            <a:avLst/>
          </a:prstGeom>
          <a:noFill/>
        </p:spPr>
        <p:txBody>
          <a:bodyPr wrap="square" rtlCol="0">
            <a:spAutoFit/>
          </a:bodyPr>
          <a:lstStyle/>
          <a:p>
            <a:pPr marL="285750" indent="-285750">
              <a:buFont typeface="Arial" panose="020B0604020202020204" pitchFamily="34" charset="0"/>
              <a:buChar char="•"/>
            </a:pPr>
            <a:r>
              <a:rPr lang="en-US" dirty="0"/>
              <a:t>Mild cognitive impairment sample</a:t>
            </a:r>
          </a:p>
        </p:txBody>
      </p:sp>
      <p:graphicFrame>
        <p:nvGraphicFramePr>
          <p:cNvPr id="12" name="Table 4">
            <a:extLst>
              <a:ext uri="{FF2B5EF4-FFF2-40B4-BE49-F238E27FC236}">
                <a16:creationId xmlns:a16="http://schemas.microsoft.com/office/drawing/2014/main" id="{B42D2226-9B6C-E34D-A94B-9F153C57E2EA}"/>
              </a:ext>
            </a:extLst>
          </p:cNvPr>
          <p:cNvGraphicFramePr>
            <a:graphicFrameLocks noGrp="1"/>
          </p:cNvGraphicFramePr>
          <p:nvPr>
            <p:extLst>
              <p:ext uri="{D42A27DB-BD31-4B8C-83A1-F6EECF244321}">
                <p14:modId xmlns:p14="http://schemas.microsoft.com/office/powerpoint/2010/main" val="3069000030"/>
              </p:ext>
            </p:extLst>
          </p:nvPr>
        </p:nvGraphicFramePr>
        <p:xfrm>
          <a:off x="1782945" y="5550909"/>
          <a:ext cx="8626110" cy="1112520"/>
        </p:xfrm>
        <a:graphic>
          <a:graphicData uri="http://schemas.openxmlformats.org/drawingml/2006/table">
            <a:tbl>
              <a:tblPr firstRow="1" bandRow="1">
                <a:tableStyleId>{5C22544A-7EE6-4342-B048-85BDC9FD1C3A}</a:tableStyleId>
              </a:tblPr>
              <a:tblGrid>
                <a:gridCol w="7379403">
                  <a:extLst>
                    <a:ext uri="{9D8B030D-6E8A-4147-A177-3AD203B41FA5}">
                      <a16:colId xmlns:a16="http://schemas.microsoft.com/office/drawing/2014/main" val="2373380277"/>
                    </a:ext>
                  </a:extLst>
                </a:gridCol>
                <a:gridCol w="1246707">
                  <a:extLst>
                    <a:ext uri="{9D8B030D-6E8A-4147-A177-3AD203B41FA5}">
                      <a16:colId xmlns:a16="http://schemas.microsoft.com/office/drawing/2014/main" val="894934668"/>
                    </a:ext>
                  </a:extLst>
                </a:gridCol>
              </a:tblGrid>
              <a:tr h="370840">
                <a:tc>
                  <a:txBody>
                    <a:bodyPr/>
                    <a:lstStyle/>
                    <a:p>
                      <a:r>
                        <a:rPr lang="en-US" sz="1600" dirty="0"/>
                        <a:t>Outcomes</a:t>
                      </a:r>
                    </a:p>
                  </a:txBody>
                  <a:tcPr/>
                </a:tc>
                <a:tc>
                  <a:txBody>
                    <a:bodyPr/>
                    <a:lstStyle/>
                    <a:p>
                      <a:r>
                        <a:rPr lang="en-US" sz="1600" dirty="0"/>
                        <a:t>AUROC</a:t>
                      </a:r>
                    </a:p>
                  </a:txBody>
                  <a:tcPr/>
                </a:tc>
                <a:extLst>
                  <a:ext uri="{0D108BD9-81ED-4DB2-BD59-A6C34878D82A}">
                    <a16:rowId xmlns:a16="http://schemas.microsoft.com/office/drawing/2014/main" val="2945932092"/>
                  </a:ext>
                </a:extLst>
              </a:tr>
              <a:tr h="370840">
                <a:tc>
                  <a:txBody>
                    <a:bodyPr/>
                    <a:lstStyle/>
                    <a:p>
                      <a:r>
                        <a:rPr lang="en-US" sz="1600" dirty="0"/>
                        <a:t>10 years, dementia or dead with dementia</a:t>
                      </a:r>
                    </a:p>
                  </a:txBody>
                  <a:tcPr/>
                </a:tc>
                <a:tc>
                  <a:txBody>
                    <a:bodyPr/>
                    <a:lstStyle/>
                    <a:p>
                      <a:r>
                        <a:rPr lang="en-US" sz="1600" dirty="0"/>
                        <a:t>0.720</a:t>
                      </a:r>
                    </a:p>
                  </a:txBody>
                  <a:tcPr/>
                </a:tc>
                <a:extLst>
                  <a:ext uri="{0D108BD9-81ED-4DB2-BD59-A6C34878D82A}">
                    <a16:rowId xmlns:a16="http://schemas.microsoft.com/office/drawing/2014/main" val="2572578665"/>
                  </a:ext>
                </a:extLst>
              </a:tr>
              <a:tr h="370840">
                <a:tc>
                  <a:txBody>
                    <a:bodyPr/>
                    <a:lstStyle/>
                    <a:p>
                      <a:r>
                        <a:rPr lang="en-US" sz="1600" dirty="0"/>
                        <a:t>2 years, significant decline (greater than or equal to 3 points) in TICS27</a:t>
                      </a:r>
                    </a:p>
                  </a:txBody>
                  <a:tcPr/>
                </a:tc>
                <a:tc>
                  <a:txBody>
                    <a:bodyPr/>
                    <a:lstStyle/>
                    <a:p>
                      <a:r>
                        <a:rPr lang="en-US" sz="1600" dirty="0"/>
                        <a:t>0.722</a:t>
                      </a:r>
                    </a:p>
                  </a:txBody>
                  <a:tcPr/>
                </a:tc>
                <a:extLst>
                  <a:ext uri="{0D108BD9-81ED-4DB2-BD59-A6C34878D82A}">
                    <a16:rowId xmlns:a16="http://schemas.microsoft.com/office/drawing/2014/main" val="2984595545"/>
                  </a:ext>
                </a:extLst>
              </a:tr>
            </a:tbl>
          </a:graphicData>
        </a:graphic>
      </p:graphicFrame>
      <p:sp>
        <p:nvSpPr>
          <p:cNvPr id="13" name="TextBox 12">
            <a:extLst>
              <a:ext uri="{FF2B5EF4-FFF2-40B4-BE49-F238E27FC236}">
                <a16:creationId xmlns:a16="http://schemas.microsoft.com/office/drawing/2014/main" id="{BD59865D-AE03-054D-8042-228E86AFE9FD}"/>
              </a:ext>
            </a:extLst>
          </p:cNvPr>
          <p:cNvSpPr txBox="1"/>
          <p:nvPr/>
        </p:nvSpPr>
        <p:spPr>
          <a:xfrm>
            <a:off x="1120262" y="5149400"/>
            <a:ext cx="6535667" cy="307777"/>
          </a:xfrm>
          <a:prstGeom prst="rect">
            <a:avLst/>
          </a:prstGeom>
          <a:noFill/>
        </p:spPr>
        <p:txBody>
          <a:bodyPr wrap="square" rtlCol="0">
            <a:spAutoFit/>
          </a:bodyPr>
          <a:lstStyle/>
          <a:p>
            <a:r>
              <a:rPr lang="en-US" sz="1400" dirty="0"/>
              <a:t>Table 3. Model performance for people with mild cognitive impairment in 2006.</a:t>
            </a:r>
          </a:p>
        </p:txBody>
      </p:sp>
    </p:spTree>
    <p:extLst>
      <p:ext uri="{BB962C8B-B14F-4D97-AF65-F5344CB8AC3E}">
        <p14:creationId xmlns:p14="http://schemas.microsoft.com/office/powerpoint/2010/main" val="1012016720"/>
      </p:ext>
    </p:extLst>
  </p:cSld>
  <p:clrMapOvr>
    <a:masterClrMapping/>
  </p:clrMapOvr>
</p:sld>
</file>

<file path=ppt/theme/theme1.xml><?xml version="1.0" encoding="utf-8"?>
<a:theme xmlns:a="http://schemas.openxmlformats.org/drawingml/2006/main" name="Bullet Master">
  <a:themeElements>
    <a:clrScheme name="Custom 3">
      <a:dk1>
        <a:srgbClr val="141313"/>
      </a:dk1>
      <a:lt1>
        <a:srgbClr val="FFFFFF"/>
      </a:lt1>
      <a:dk2>
        <a:srgbClr val="504C4C"/>
      </a:dk2>
      <a:lt2>
        <a:srgbClr val="ECDDC3"/>
      </a:lt2>
      <a:accent1>
        <a:srgbClr val="991B0C"/>
      </a:accent1>
      <a:accent2>
        <a:srgbClr val="FDCC1E"/>
      </a:accent2>
      <a:accent3>
        <a:srgbClr val="C5C2C2"/>
      </a:accent3>
      <a:accent4>
        <a:srgbClr val="676161"/>
      </a:accent4>
      <a:accent5>
        <a:srgbClr val="BA5D2C"/>
      </a:accent5>
      <a:accent6>
        <a:srgbClr val="61709E"/>
      </a:accent6>
      <a:hlink>
        <a:srgbClr val="BA5D2C"/>
      </a:hlink>
      <a:folHlink>
        <a:srgbClr val="991B0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CC00">
            <a:alpha val="86000"/>
          </a:srgbClr>
        </a:solidFill>
        <a:ln>
          <a:noFill/>
        </a:ln>
      </a:spPr>
      <a:bodyPr lIns="0" rIns="0" rtlCol="0" anchor="ctr"/>
      <a:lstStyle>
        <a:defPPr algn="ctr">
          <a:defRPr sz="2000" b="1" kern="0" spc="260" dirty="0" smtClean="0">
            <a:solidFill>
              <a:schemeClr val="bg1"/>
            </a:solidFill>
          </a:defRPr>
        </a:defPPr>
      </a:lstStyle>
      <a:style>
        <a:lnRef idx="2">
          <a:schemeClr val="dk1"/>
        </a:lnRef>
        <a:fillRef idx="1">
          <a:schemeClr val="lt1"/>
        </a:fillRef>
        <a:effectRef idx="0">
          <a:schemeClr val="dk1"/>
        </a:effectRef>
        <a:fontRef idx="minor">
          <a:schemeClr val="dk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1B461F96-4ABA-4DA3-95BC-E55927B6DFEE}" vid="{42B8C68D-48D6-45D7-979D-154E61088F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201910_Schaeffer Template_Wide Screen</Template>
  <TotalTime>3810</TotalTime>
  <Words>4016</Words>
  <Application>Microsoft Macintosh PowerPoint</Application>
  <PresentationFormat>Widescreen</PresentationFormat>
  <Paragraphs>481</Paragraphs>
  <Slides>15</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Bullet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USC Sol Price School of Public Policy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R01 Team Meeting</dc:title>
  <dc:creator>Jakub Hlavka</dc:creator>
  <cp:lastModifiedBy>Yifan Wei</cp:lastModifiedBy>
  <cp:revision>287</cp:revision>
  <dcterms:created xsi:type="dcterms:W3CDTF">2021-06-22T20:44:35Z</dcterms:created>
  <dcterms:modified xsi:type="dcterms:W3CDTF">2021-12-03T05:54:57Z</dcterms:modified>
</cp:coreProperties>
</file>