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59" r:id="rId4"/>
    <p:sldId id="264" r:id="rId5"/>
    <p:sldId id="262" r:id="rId6"/>
    <p:sldId id="263" r:id="rId7"/>
    <p:sldId id="335" r:id="rId8"/>
    <p:sldId id="336" r:id="rId9"/>
    <p:sldId id="337" r:id="rId10"/>
    <p:sldId id="338" r:id="rId11"/>
    <p:sldId id="339" r:id="rId12"/>
    <p:sldId id="340" r:id="rId13"/>
    <p:sldId id="341" r:id="rId14"/>
    <p:sldId id="350" r:id="rId15"/>
    <p:sldId id="260" r:id="rId16"/>
    <p:sldId id="343" r:id="rId17"/>
    <p:sldId id="344" r:id="rId18"/>
    <p:sldId id="333" r:id="rId19"/>
    <p:sldId id="334" r:id="rId20"/>
    <p:sldId id="346" r:id="rId21"/>
    <p:sldId id="345" r:id="rId22"/>
    <p:sldId id="348" r:id="rId23"/>
    <p:sldId id="349" r:id="rId24"/>
    <p:sldId id="347" r:id="rId25"/>
    <p:sldId id="261" r:id="rId26"/>
    <p:sldId id="35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4" d="100"/>
          <a:sy n="104" d="100"/>
        </p:scale>
        <p:origin x="732" y="10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680ED-D732-4114-9F0F-111BD5C0CAAA}" type="datetimeFigureOut">
              <a:rPr lang="en-PH" smtClean="0"/>
              <a:t>03/12/2021</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3B89-9411-4D04-BA46-3C95106F7177}" type="slidenum">
              <a:rPr lang="en-PH" smtClean="0"/>
              <a:t>‹#›</a:t>
            </a:fld>
            <a:endParaRPr lang="en-PH"/>
          </a:p>
        </p:txBody>
      </p:sp>
    </p:spTree>
    <p:extLst>
      <p:ext uri="{BB962C8B-B14F-4D97-AF65-F5344CB8AC3E}">
        <p14:creationId xmlns:p14="http://schemas.microsoft.com/office/powerpoint/2010/main" val="159900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08BE3B89-9411-4D04-BA46-3C95106F7177}" type="slidenum">
              <a:rPr lang="en-PH" smtClean="0"/>
              <a:t>14</a:t>
            </a:fld>
            <a:endParaRPr lang="en-PH"/>
          </a:p>
        </p:txBody>
      </p:sp>
    </p:spTree>
    <p:extLst>
      <p:ext uri="{BB962C8B-B14F-4D97-AF65-F5344CB8AC3E}">
        <p14:creationId xmlns:p14="http://schemas.microsoft.com/office/powerpoint/2010/main" val="339777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08BE3B89-9411-4D04-BA46-3C95106F7177}" type="slidenum">
              <a:rPr lang="en-PH" smtClean="0"/>
              <a:t>17</a:t>
            </a:fld>
            <a:endParaRPr lang="en-PH"/>
          </a:p>
        </p:txBody>
      </p:sp>
    </p:spTree>
    <p:extLst>
      <p:ext uri="{BB962C8B-B14F-4D97-AF65-F5344CB8AC3E}">
        <p14:creationId xmlns:p14="http://schemas.microsoft.com/office/powerpoint/2010/main" val="1285677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EC29-6CAB-41A2-AF97-809E89036D30}"/>
              </a:ext>
            </a:extLst>
          </p:cNvPr>
          <p:cNvSpPr>
            <a:spLocks noGrp="1"/>
          </p:cNvSpPr>
          <p:nvPr>
            <p:ph type="ctrTitle"/>
          </p:nvPr>
        </p:nvSpPr>
        <p:spPr>
          <a:xfrm>
            <a:off x="1524000" y="1122363"/>
            <a:ext cx="9144000" cy="1925637"/>
          </a:xfrm>
        </p:spPr>
        <p:txBody>
          <a:bodyPr anchor="b">
            <a:normAutofit/>
          </a:bodyPr>
          <a:lstStyle>
            <a:lvl1pPr algn="ctr">
              <a:defRPr sz="4400"/>
            </a:lvl1pPr>
          </a:lstStyle>
          <a:p>
            <a:r>
              <a:rPr lang="en-US" dirty="0"/>
              <a:t>Click to edit Master title style</a:t>
            </a:r>
            <a:endParaRPr lang="en-PH" dirty="0"/>
          </a:p>
        </p:txBody>
      </p:sp>
      <p:sp>
        <p:nvSpPr>
          <p:cNvPr id="3" name="Subtitle 2">
            <a:extLst>
              <a:ext uri="{FF2B5EF4-FFF2-40B4-BE49-F238E27FC236}">
                <a16:creationId xmlns:a16="http://schemas.microsoft.com/office/drawing/2014/main" id="{264F7A19-4ABE-42EB-ABCC-191AB0831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4A59F509-714B-4BB9-98A8-A828B33F18F3}"/>
              </a:ext>
            </a:extLst>
          </p:cNvPr>
          <p:cNvSpPr>
            <a:spLocks noGrp="1"/>
          </p:cNvSpPr>
          <p:nvPr>
            <p:ph type="dt" sz="half" idx="10"/>
          </p:nvPr>
        </p:nvSpPr>
        <p:spPr/>
        <p:txBody>
          <a:bodyPr/>
          <a:lstStyle/>
          <a:p>
            <a:fld id="{18E28521-2D00-4ECE-A9A4-965F4E307D05}" type="datetime1">
              <a:rPr lang="en-PH" smtClean="0"/>
              <a:t>03/12/2021</a:t>
            </a:fld>
            <a:endParaRPr lang="en-PH"/>
          </a:p>
        </p:txBody>
      </p:sp>
      <p:sp>
        <p:nvSpPr>
          <p:cNvPr id="5" name="Footer Placeholder 4">
            <a:extLst>
              <a:ext uri="{FF2B5EF4-FFF2-40B4-BE49-F238E27FC236}">
                <a16:creationId xmlns:a16="http://schemas.microsoft.com/office/drawing/2014/main" id="{86946826-C4B4-4B17-9450-8704DAD563D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DAACF23-C82E-4D3E-B58D-4D608E2E1809}"/>
              </a:ext>
            </a:extLst>
          </p:cNvPr>
          <p:cNvSpPr>
            <a:spLocks noGrp="1"/>
          </p:cNvSpPr>
          <p:nvPr>
            <p:ph type="sldNum" sz="quarter" idx="12"/>
          </p:nvPr>
        </p:nvSpPr>
        <p:spPr/>
        <p:txBody>
          <a:bodyPr/>
          <a:lstStyle/>
          <a:p>
            <a:fld id="{539BC931-7A72-465E-8590-A3B9E39C4D85}" type="slidenum">
              <a:rPr lang="en-PH" smtClean="0"/>
              <a:t>‹#›</a:t>
            </a:fld>
            <a:endParaRPr lang="en-PH"/>
          </a:p>
        </p:txBody>
      </p:sp>
      <p:sp>
        <p:nvSpPr>
          <p:cNvPr id="8" name="Rectangle 166">
            <a:extLst>
              <a:ext uri="{FF2B5EF4-FFF2-40B4-BE49-F238E27FC236}">
                <a16:creationId xmlns:a16="http://schemas.microsoft.com/office/drawing/2014/main" id="{A698AEB2-5729-41CC-8B83-FC7B7D0AD3F3}"/>
              </a:ext>
            </a:extLst>
          </p:cNvPr>
          <p:cNvSpPr>
            <a:spLocks noChangeArrowheads="1"/>
          </p:cNvSpPr>
          <p:nvPr userDrawn="1"/>
        </p:nvSpPr>
        <p:spPr bwMode="auto">
          <a:xfrm>
            <a:off x="0" y="6071892"/>
            <a:ext cx="12192000" cy="809920"/>
          </a:xfrm>
          <a:prstGeom prst="rect">
            <a:avLst/>
          </a:prstGeom>
          <a:gradFill rotWithShape="0">
            <a:gsLst>
              <a:gs pos="0">
                <a:schemeClr val="bg1"/>
              </a:gs>
              <a:gs pos="100000">
                <a:srgbClr val="0033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a:p>
        </p:txBody>
      </p:sp>
      <p:pic>
        <p:nvPicPr>
          <p:cNvPr id="9" name="Picture 8">
            <a:extLst>
              <a:ext uri="{FF2B5EF4-FFF2-40B4-BE49-F238E27FC236}">
                <a16:creationId xmlns:a16="http://schemas.microsoft.com/office/drawing/2014/main" id="{6F578BAA-3220-46DC-B245-987C4A57E806}"/>
              </a:ext>
            </a:extLst>
          </p:cNvPr>
          <p:cNvPicPr>
            <a:picLocks noChangeAspect="1"/>
          </p:cNvPicPr>
          <p:nvPr userDrawn="1"/>
        </p:nvPicPr>
        <p:blipFill>
          <a:blip r:embed="rId2"/>
          <a:stretch>
            <a:fillRect/>
          </a:stretch>
        </p:blipFill>
        <p:spPr>
          <a:xfrm>
            <a:off x="10290233" y="54195"/>
            <a:ext cx="1854201" cy="681197"/>
          </a:xfrm>
          <a:prstGeom prst="rect">
            <a:avLst/>
          </a:prstGeom>
        </p:spPr>
      </p:pic>
      <p:pic>
        <p:nvPicPr>
          <p:cNvPr id="10" name="Picture 9" descr="Image result for up ncpag">
            <a:extLst>
              <a:ext uri="{FF2B5EF4-FFF2-40B4-BE49-F238E27FC236}">
                <a16:creationId xmlns:a16="http://schemas.microsoft.com/office/drawing/2014/main" id="{D8788B24-AE94-4884-9045-75ADA531CFD3}"/>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14397"/>
          <a:stretch/>
        </p:blipFill>
        <p:spPr bwMode="auto">
          <a:xfrm>
            <a:off x="0" y="28280"/>
            <a:ext cx="3076575" cy="6982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1E29539-E087-45AA-9A4F-EB29098AA758}"/>
              </a:ext>
            </a:extLst>
          </p:cNvPr>
          <p:cNvSpPr txBox="1"/>
          <p:nvPr userDrawn="1"/>
        </p:nvSpPr>
        <p:spPr>
          <a:xfrm>
            <a:off x="4079933" y="136525"/>
            <a:ext cx="4254442" cy="276999"/>
          </a:xfrm>
          <a:prstGeom prst="rect">
            <a:avLst/>
          </a:prstGeom>
          <a:noFill/>
        </p:spPr>
        <p:txBody>
          <a:bodyPr wrap="square">
            <a:spAutoFit/>
          </a:bodyPr>
          <a:lstStyle/>
          <a:p>
            <a:pPr algn="ctr"/>
            <a:r>
              <a:rPr lang="en-US" sz="1200" dirty="0"/>
              <a:t>IMA 8th World Congress Online December 1-3, 2021</a:t>
            </a:r>
            <a:endParaRPr lang="en-PH" sz="1200" dirty="0"/>
          </a:p>
        </p:txBody>
      </p:sp>
    </p:spTree>
    <p:extLst>
      <p:ext uri="{BB962C8B-B14F-4D97-AF65-F5344CB8AC3E}">
        <p14:creationId xmlns:p14="http://schemas.microsoft.com/office/powerpoint/2010/main" val="298878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41D0-9570-4FF4-9507-D8ACD5B9F53E}"/>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7A5BA4B4-51D0-4769-9585-957CF9F9CF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94F228F-17CF-4B13-9750-AA6A92DFB642}"/>
              </a:ext>
            </a:extLst>
          </p:cNvPr>
          <p:cNvSpPr>
            <a:spLocks noGrp="1"/>
          </p:cNvSpPr>
          <p:nvPr>
            <p:ph type="dt" sz="half" idx="10"/>
          </p:nvPr>
        </p:nvSpPr>
        <p:spPr/>
        <p:txBody>
          <a:bodyPr/>
          <a:lstStyle/>
          <a:p>
            <a:fld id="{265BB915-B180-4F4F-8F3B-30194F63A5FA}" type="datetime1">
              <a:rPr lang="en-PH" smtClean="0"/>
              <a:t>03/12/2021</a:t>
            </a:fld>
            <a:endParaRPr lang="en-PH"/>
          </a:p>
        </p:txBody>
      </p:sp>
      <p:sp>
        <p:nvSpPr>
          <p:cNvPr id="5" name="Footer Placeholder 4">
            <a:extLst>
              <a:ext uri="{FF2B5EF4-FFF2-40B4-BE49-F238E27FC236}">
                <a16:creationId xmlns:a16="http://schemas.microsoft.com/office/drawing/2014/main" id="{3F0BF866-540E-41BD-A604-CBFE404CED6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A43CC2F-CDCE-4052-B079-3A818C7B1EE7}"/>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40724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B814EA-6111-4C0A-8C84-C06FC7B189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42991B28-3BD9-43C1-87A8-F53A5F2A5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752F838-8A43-4A66-BEC9-57AB09FE767F}"/>
              </a:ext>
            </a:extLst>
          </p:cNvPr>
          <p:cNvSpPr>
            <a:spLocks noGrp="1"/>
          </p:cNvSpPr>
          <p:nvPr>
            <p:ph type="dt" sz="half" idx="10"/>
          </p:nvPr>
        </p:nvSpPr>
        <p:spPr/>
        <p:txBody>
          <a:bodyPr/>
          <a:lstStyle/>
          <a:p>
            <a:fld id="{3F664BB9-E8B2-4D04-9BFB-AF3D7AB61EFD}" type="datetime1">
              <a:rPr lang="en-PH" smtClean="0"/>
              <a:t>03/12/2021</a:t>
            </a:fld>
            <a:endParaRPr lang="en-PH"/>
          </a:p>
        </p:txBody>
      </p:sp>
      <p:sp>
        <p:nvSpPr>
          <p:cNvPr id="5" name="Footer Placeholder 4">
            <a:extLst>
              <a:ext uri="{FF2B5EF4-FFF2-40B4-BE49-F238E27FC236}">
                <a16:creationId xmlns:a16="http://schemas.microsoft.com/office/drawing/2014/main" id="{1962DE1C-B536-4BBA-B35E-088E58F21B2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9E2A81E-392B-4B56-8D10-73F7654F8F3F}"/>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311819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66">
            <a:extLst>
              <a:ext uri="{FF2B5EF4-FFF2-40B4-BE49-F238E27FC236}">
                <a16:creationId xmlns:a16="http://schemas.microsoft.com/office/drawing/2014/main" id="{48A04CF6-1107-4158-8335-E0BD79B7D570}"/>
              </a:ext>
            </a:extLst>
          </p:cNvPr>
          <p:cNvSpPr>
            <a:spLocks noChangeArrowheads="1"/>
          </p:cNvSpPr>
          <p:nvPr userDrawn="1"/>
        </p:nvSpPr>
        <p:spPr bwMode="auto">
          <a:xfrm>
            <a:off x="0" y="6471176"/>
            <a:ext cx="12192000" cy="410635"/>
          </a:xfrm>
          <a:prstGeom prst="rect">
            <a:avLst/>
          </a:prstGeom>
          <a:gradFill rotWithShape="0">
            <a:gsLst>
              <a:gs pos="0">
                <a:schemeClr val="bg1"/>
              </a:gs>
              <a:gs pos="100000">
                <a:srgbClr val="0033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PH"/>
          </a:p>
        </p:txBody>
      </p:sp>
      <p:sp>
        <p:nvSpPr>
          <p:cNvPr id="2" name="Title 1">
            <a:extLst>
              <a:ext uri="{FF2B5EF4-FFF2-40B4-BE49-F238E27FC236}">
                <a16:creationId xmlns:a16="http://schemas.microsoft.com/office/drawing/2014/main" id="{2650834D-3D70-4A13-BACC-C3F196EADF03}"/>
              </a:ext>
            </a:extLst>
          </p:cNvPr>
          <p:cNvSpPr>
            <a:spLocks noGrp="1"/>
          </p:cNvSpPr>
          <p:nvPr>
            <p:ph type="title"/>
          </p:nvPr>
        </p:nvSpPr>
        <p:spPr>
          <a:xfrm>
            <a:off x="838200" y="490536"/>
            <a:ext cx="10515600" cy="614363"/>
          </a:xfrm>
        </p:spPr>
        <p:txBody>
          <a:bodyPr>
            <a:normAutofit/>
          </a:bodyPr>
          <a:lstStyle>
            <a:lvl1pPr>
              <a:defRPr sz="3200" b="1">
                <a:solidFill>
                  <a:srgbClr val="003399"/>
                </a:solidFill>
              </a:defRPr>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9934A4D2-4286-48BC-82CE-4C8D46121470}"/>
              </a:ext>
            </a:extLst>
          </p:cNvPr>
          <p:cNvSpPr>
            <a:spLocks noGrp="1"/>
          </p:cNvSpPr>
          <p:nvPr>
            <p:ph idx="1"/>
          </p:nvPr>
        </p:nvSpPr>
        <p:spPr>
          <a:xfrm>
            <a:off x="838200" y="1473200"/>
            <a:ext cx="10515600" cy="470376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a:extLst>
              <a:ext uri="{FF2B5EF4-FFF2-40B4-BE49-F238E27FC236}">
                <a16:creationId xmlns:a16="http://schemas.microsoft.com/office/drawing/2014/main" id="{62FE3019-533D-4875-BA9D-5445006E48F6}"/>
              </a:ext>
            </a:extLst>
          </p:cNvPr>
          <p:cNvSpPr>
            <a:spLocks noGrp="1"/>
          </p:cNvSpPr>
          <p:nvPr>
            <p:ph type="dt" sz="half" idx="10"/>
          </p:nvPr>
        </p:nvSpPr>
        <p:spPr/>
        <p:txBody>
          <a:bodyPr/>
          <a:lstStyle/>
          <a:p>
            <a:fld id="{2A0FCE26-34DD-4A06-9E98-1506553AA129}" type="datetime1">
              <a:rPr lang="en-PH" smtClean="0"/>
              <a:t>03/12/2021</a:t>
            </a:fld>
            <a:endParaRPr lang="en-PH"/>
          </a:p>
        </p:txBody>
      </p:sp>
      <p:sp>
        <p:nvSpPr>
          <p:cNvPr id="5" name="Footer Placeholder 4">
            <a:extLst>
              <a:ext uri="{FF2B5EF4-FFF2-40B4-BE49-F238E27FC236}">
                <a16:creationId xmlns:a16="http://schemas.microsoft.com/office/drawing/2014/main" id="{AB81EC8A-F69C-4E31-BD3B-358D3928488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5D43640-BDD9-4CF5-8A30-61F7010DCF51}"/>
              </a:ext>
            </a:extLst>
          </p:cNvPr>
          <p:cNvSpPr>
            <a:spLocks noGrp="1"/>
          </p:cNvSpPr>
          <p:nvPr>
            <p:ph type="sldNum" sz="quarter" idx="12"/>
          </p:nvPr>
        </p:nvSpPr>
        <p:spPr>
          <a:xfrm>
            <a:off x="9241507" y="6523032"/>
            <a:ext cx="2743200" cy="306921"/>
          </a:xfrm>
        </p:spPr>
        <p:txBody>
          <a:bodyPr/>
          <a:lstStyle>
            <a:lvl1pPr>
              <a:defRPr sz="1050" b="0">
                <a:solidFill>
                  <a:schemeClr val="bg1"/>
                </a:solidFill>
              </a:defRPr>
            </a:lvl1pPr>
          </a:lstStyle>
          <a:p>
            <a:fld id="{539BC931-7A72-465E-8590-A3B9E39C4D85}" type="slidenum">
              <a:rPr lang="en-PH" smtClean="0"/>
              <a:pPr/>
              <a:t>‹#›</a:t>
            </a:fld>
            <a:endParaRPr lang="en-PH" dirty="0"/>
          </a:p>
        </p:txBody>
      </p:sp>
      <p:pic>
        <p:nvPicPr>
          <p:cNvPr id="7" name="Picture 6" descr="Image result for up ncpag">
            <a:extLst>
              <a:ext uri="{FF2B5EF4-FFF2-40B4-BE49-F238E27FC236}">
                <a16:creationId xmlns:a16="http://schemas.microsoft.com/office/drawing/2014/main" id="{3571015E-CCEE-4DAC-8ACC-3632F353654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4397"/>
          <a:stretch/>
        </p:blipFill>
        <p:spPr bwMode="auto">
          <a:xfrm>
            <a:off x="112143" y="6471176"/>
            <a:ext cx="1597844" cy="36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2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D0D2-8AEB-452D-8B3F-6F857C0EA5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5A10534C-D452-4ADC-8E26-E623D56EE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4C2F22-46AD-4594-BC31-7D99497B0BA9}"/>
              </a:ext>
            </a:extLst>
          </p:cNvPr>
          <p:cNvSpPr>
            <a:spLocks noGrp="1"/>
          </p:cNvSpPr>
          <p:nvPr>
            <p:ph type="dt" sz="half" idx="10"/>
          </p:nvPr>
        </p:nvSpPr>
        <p:spPr/>
        <p:txBody>
          <a:bodyPr/>
          <a:lstStyle/>
          <a:p>
            <a:fld id="{05664E2F-4B87-4882-8572-21476B680A9C}" type="datetime1">
              <a:rPr lang="en-PH" smtClean="0"/>
              <a:t>03/12/2021</a:t>
            </a:fld>
            <a:endParaRPr lang="en-PH"/>
          </a:p>
        </p:txBody>
      </p:sp>
      <p:sp>
        <p:nvSpPr>
          <p:cNvPr id="5" name="Footer Placeholder 4">
            <a:extLst>
              <a:ext uri="{FF2B5EF4-FFF2-40B4-BE49-F238E27FC236}">
                <a16:creationId xmlns:a16="http://schemas.microsoft.com/office/drawing/2014/main" id="{F274E4A8-32F6-4068-8DCA-EADDFBD1FFF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0EB1A37-D89B-4269-9406-4E8F09C4E30E}"/>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40822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DD9D-4A82-4001-A466-8D084CE0EAB0}"/>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7E1A880C-7C23-41C1-8B4E-8DCB26033D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D03EBEBC-AE0A-4FAB-A6AE-B33E6FA64B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352E560D-3C8C-4CC4-995B-1522BF78DAAD}"/>
              </a:ext>
            </a:extLst>
          </p:cNvPr>
          <p:cNvSpPr>
            <a:spLocks noGrp="1"/>
          </p:cNvSpPr>
          <p:nvPr>
            <p:ph type="dt" sz="half" idx="10"/>
          </p:nvPr>
        </p:nvSpPr>
        <p:spPr/>
        <p:txBody>
          <a:bodyPr/>
          <a:lstStyle/>
          <a:p>
            <a:fld id="{620FCE3C-32C6-49DB-B82A-8E819C4E7762}" type="datetime1">
              <a:rPr lang="en-PH" smtClean="0"/>
              <a:t>03/12/2021</a:t>
            </a:fld>
            <a:endParaRPr lang="en-PH"/>
          </a:p>
        </p:txBody>
      </p:sp>
      <p:sp>
        <p:nvSpPr>
          <p:cNvPr id="6" name="Footer Placeholder 5">
            <a:extLst>
              <a:ext uri="{FF2B5EF4-FFF2-40B4-BE49-F238E27FC236}">
                <a16:creationId xmlns:a16="http://schemas.microsoft.com/office/drawing/2014/main" id="{FA7252DB-7257-44C1-A66F-9FEF668DDD5B}"/>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FA0E4D3D-4B3D-4134-B669-DDD1DC7020E1}"/>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365823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E02A-CC96-401D-BEAE-758FD8E64562}"/>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E6B0027-C91D-4E33-B987-7252EC6D0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910FC5-40D7-4B7C-BACC-1B37D332DE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9BEDDA05-E461-4CCF-8A91-94D69CC68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2AF8B-8930-4EA3-94D1-1E505FB3D5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C13305A0-FC45-4777-A927-6A9861C9011D}"/>
              </a:ext>
            </a:extLst>
          </p:cNvPr>
          <p:cNvSpPr>
            <a:spLocks noGrp="1"/>
          </p:cNvSpPr>
          <p:nvPr>
            <p:ph type="dt" sz="half" idx="10"/>
          </p:nvPr>
        </p:nvSpPr>
        <p:spPr/>
        <p:txBody>
          <a:bodyPr/>
          <a:lstStyle/>
          <a:p>
            <a:fld id="{6F5958DA-69CC-49FF-A8FC-F53546A55801}" type="datetime1">
              <a:rPr lang="en-PH" smtClean="0"/>
              <a:t>03/12/2021</a:t>
            </a:fld>
            <a:endParaRPr lang="en-PH"/>
          </a:p>
        </p:txBody>
      </p:sp>
      <p:sp>
        <p:nvSpPr>
          <p:cNvPr id="8" name="Footer Placeholder 7">
            <a:extLst>
              <a:ext uri="{FF2B5EF4-FFF2-40B4-BE49-F238E27FC236}">
                <a16:creationId xmlns:a16="http://schemas.microsoft.com/office/drawing/2014/main" id="{5B03BFE8-1A05-4624-8FCE-81FA78F464EC}"/>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D9A4B35F-9E88-4FBB-925A-180D00B01431}"/>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52183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C523-3B06-47D7-9B1E-D0376DD389AA}"/>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DF137842-5C2C-401A-841C-6FA0E7326B64}"/>
              </a:ext>
            </a:extLst>
          </p:cNvPr>
          <p:cNvSpPr>
            <a:spLocks noGrp="1"/>
          </p:cNvSpPr>
          <p:nvPr>
            <p:ph type="dt" sz="half" idx="10"/>
          </p:nvPr>
        </p:nvSpPr>
        <p:spPr/>
        <p:txBody>
          <a:bodyPr/>
          <a:lstStyle/>
          <a:p>
            <a:fld id="{96FD8B5E-5776-44A4-BA87-D80C8F4A8525}" type="datetime1">
              <a:rPr lang="en-PH" smtClean="0"/>
              <a:t>03/12/2021</a:t>
            </a:fld>
            <a:endParaRPr lang="en-PH"/>
          </a:p>
        </p:txBody>
      </p:sp>
      <p:sp>
        <p:nvSpPr>
          <p:cNvPr id="4" name="Footer Placeholder 3">
            <a:extLst>
              <a:ext uri="{FF2B5EF4-FFF2-40B4-BE49-F238E27FC236}">
                <a16:creationId xmlns:a16="http://schemas.microsoft.com/office/drawing/2014/main" id="{0EBD658A-E7CE-4416-8D87-6D4AA75D46F1}"/>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3B9298FF-F80E-46EF-9518-D2475DD70365}"/>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277421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5CDEB-AD8F-409F-AA6C-9850306D7B92}"/>
              </a:ext>
            </a:extLst>
          </p:cNvPr>
          <p:cNvSpPr>
            <a:spLocks noGrp="1"/>
          </p:cNvSpPr>
          <p:nvPr>
            <p:ph type="dt" sz="half" idx="10"/>
          </p:nvPr>
        </p:nvSpPr>
        <p:spPr/>
        <p:txBody>
          <a:bodyPr/>
          <a:lstStyle/>
          <a:p>
            <a:fld id="{65381614-BE03-4A4B-AEE5-43CBA3CD0F40}" type="datetime1">
              <a:rPr lang="en-PH" smtClean="0"/>
              <a:t>03/12/2021</a:t>
            </a:fld>
            <a:endParaRPr lang="en-PH"/>
          </a:p>
        </p:txBody>
      </p:sp>
      <p:sp>
        <p:nvSpPr>
          <p:cNvPr id="3" name="Footer Placeholder 2">
            <a:extLst>
              <a:ext uri="{FF2B5EF4-FFF2-40B4-BE49-F238E27FC236}">
                <a16:creationId xmlns:a16="http://schemas.microsoft.com/office/drawing/2014/main" id="{7BB0E41A-D920-4830-9F7E-D413D13E260E}"/>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07F4F286-B5A8-4635-BC3E-BBCF198E9A0F}"/>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418912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41C0-7B8F-4B19-A199-051DCEFA2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DE9DEC13-D351-4A9C-9889-3617D024C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7EE7228-A2C6-41AB-BE9E-B01BD961B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AC46D-25E1-4A14-A46C-F33E316A9F40}"/>
              </a:ext>
            </a:extLst>
          </p:cNvPr>
          <p:cNvSpPr>
            <a:spLocks noGrp="1"/>
          </p:cNvSpPr>
          <p:nvPr>
            <p:ph type="dt" sz="half" idx="10"/>
          </p:nvPr>
        </p:nvSpPr>
        <p:spPr/>
        <p:txBody>
          <a:bodyPr/>
          <a:lstStyle/>
          <a:p>
            <a:fld id="{BA725495-DF68-47FB-B09B-D1AFF77ED64F}" type="datetime1">
              <a:rPr lang="en-PH" smtClean="0"/>
              <a:t>03/12/2021</a:t>
            </a:fld>
            <a:endParaRPr lang="en-PH"/>
          </a:p>
        </p:txBody>
      </p:sp>
      <p:sp>
        <p:nvSpPr>
          <p:cNvPr id="6" name="Footer Placeholder 5">
            <a:extLst>
              <a:ext uri="{FF2B5EF4-FFF2-40B4-BE49-F238E27FC236}">
                <a16:creationId xmlns:a16="http://schemas.microsoft.com/office/drawing/2014/main" id="{ACD74978-087B-46FB-9680-21997CDE9DF4}"/>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8FD95E3-5CC6-4A52-9272-7B133AF810DD}"/>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319824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9EB3-E677-46FB-BF44-4DC31B56D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DAEAC629-71B1-4826-AC26-970DC5D0C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78272E1F-D4D0-4D15-B370-69742A899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57EAA-DC2D-4C4B-BD47-8AEC27DF4B69}"/>
              </a:ext>
            </a:extLst>
          </p:cNvPr>
          <p:cNvSpPr>
            <a:spLocks noGrp="1"/>
          </p:cNvSpPr>
          <p:nvPr>
            <p:ph type="dt" sz="half" idx="10"/>
          </p:nvPr>
        </p:nvSpPr>
        <p:spPr/>
        <p:txBody>
          <a:bodyPr/>
          <a:lstStyle/>
          <a:p>
            <a:fld id="{F50DE569-ADD5-4897-841D-4982F4BD4D35}" type="datetime1">
              <a:rPr lang="en-PH" smtClean="0"/>
              <a:t>03/12/2021</a:t>
            </a:fld>
            <a:endParaRPr lang="en-PH"/>
          </a:p>
        </p:txBody>
      </p:sp>
      <p:sp>
        <p:nvSpPr>
          <p:cNvPr id="6" name="Footer Placeholder 5">
            <a:extLst>
              <a:ext uri="{FF2B5EF4-FFF2-40B4-BE49-F238E27FC236}">
                <a16:creationId xmlns:a16="http://schemas.microsoft.com/office/drawing/2014/main" id="{D6C44E3D-C499-4E7B-9471-6547A6F1335D}"/>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90882CC-0E71-4DED-A972-F76D5F906309}"/>
              </a:ext>
            </a:extLst>
          </p:cNvPr>
          <p:cNvSpPr>
            <a:spLocks noGrp="1"/>
          </p:cNvSpPr>
          <p:nvPr>
            <p:ph type="sldNum" sz="quarter" idx="12"/>
          </p:nvPr>
        </p:nvSpPr>
        <p:spPr/>
        <p:txBody>
          <a:bodyPr/>
          <a:lstStyle/>
          <a:p>
            <a:fld id="{539BC931-7A72-465E-8590-A3B9E39C4D85}" type="slidenum">
              <a:rPr lang="en-PH" smtClean="0"/>
              <a:t>‹#›</a:t>
            </a:fld>
            <a:endParaRPr lang="en-PH"/>
          </a:p>
        </p:txBody>
      </p:sp>
    </p:spTree>
    <p:extLst>
      <p:ext uri="{BB962C8B-B14F-4D97-AF65-F5344CB8AC3E}">
        <p14:creationId xmlns:p14="http://schemas.microsoft.com/office/powerpoint/2010/main" val="237625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30EFE-1014-40D7-99E1-6282E1088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PH" dirty="0"/>
          </a:p>
        </p:txBody>
      </p:sp>
      <p:sp>
        <p:nvSpPr>
          <p:cNvPr id="3" name="Text Placeholder 2">
            <a:extLst>
              <a:ext uri="{FF2B5EF4-FFF2-40B4-BE49-F238E27FC236}">
                <a16:creationId xmlns:a16="http://schemas.microsoft.com/office/drawing/2014/main" id="{DD1E2AE0-D7C9-43E9-9592-D81A237CE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a:extLst>
              <a:ext uri="{FF2B5EF4-FFF2-40B4-BE49-F238E27FC236}">
                <a16:creationId xmlns:a16="http://schemas.microsoft.com/office/drawing/2014/main" id="{816B851A-91D0-495E-AC74-8443138CC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D277AD24-41D7-4CF2-AF0C-6352EA7B1D11}" type="datetime1">
              <a:rPr lang="en-PH" smtClean="0"/>
              <a:t>03/12/2021</a:t>
            </a:fld>
            <a:endParaRPr lang="en-PH"/>
          </a:p>
        </p:txBody>
      </p:sp>
      <p:sp>
        <p:nvSpPr>
          <p:cNvPr id="5" name="Footer Placeholder 4">
            <a:extLst>
              <a:ext uri="{FF2B5EF4-FFF2-40B4-BE49-F238E27FC236}">
                <a16:creationId xmlns:a16="http://schemas.microsoft.com/office/drawing/2014/main" id="{E5504466-D3B0-4E1D-95D4-1FF40B26E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PH"/>
          </a:p>
        </p:txBody>
      </p:sp>
      <p:sp>
        <p:nvSpPr>
          <p:cNvPr id="6" name="Slide Number Placeholder 5">
            <a:extLst>
              <a:ext uri="{FF2B5EF4-FFF2-40B4-BE49-F238E27FC236}">
                <a16:creationId xmlns:a16="http://schemas.microsoft.com/office/drawing/2014/main" id="{3941CA62-B47D-4A99-8AAA-401A47615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539BC931-7A72-465E-8590-A3B9E39C4D85}" type="slidenum">
              <a:rPr lang="en-PH" smtClean="0"/>
              <a:pPr/>
              <a:t>‹#›</a:t>
            </a:fld>
            <a:endParaRPr lang="en-PH"/>
          </a:p>
        </p:txBody>
      </p:sp>
    </p:spTree>
    <p:extLst>
      <p:ext uri="{BB962C8B-B14F-4D97-AF65-F5344CB8AC3E}">
        <p14:creationId xmlns:p14="http://schemas.microsoft.com/office/powerpoint/2010/main" val="306967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16/j.jtrangeo.2013.07.008" TargetMode="External"/><Relationship Id="rId2" Type="http://schemas.openxmlformats.org/officeDocument/2006/relationships/hyperlink" Target="https://doi.org/10.1007/s11116-010-9269-x" TargetMode="External"/><Relationship Id="rId1" Type="http://schemas.openxmlformats.org/officeDocument/2006/relationships/slideLayout" Target="../slideLayouts/slideLayout2.xml"/><Relationship Id="rId6" Type="http://schemas.openxmlformats.org/officeDocument/2006/relationships/hyperlink" Target="https://doi.org/10.1016/j.tranpol.2021.11.019" TargetMode="External"/><Relationship Id="rId5" Type="http://schemas.openxmlformats.org/officeDocument/2006/relationships/hyperlink" Target="https://doi.org/10.34196/ijm.00153" TargetMode="External"/><Relationship Id="rId4" Type="http://schemas.openxmlformats.org/officeDocument/2006/relationships/hyperlink" Target="https://doi.org/10.1016/j.trd.2021.10291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5093-393B-4A14-B74A-4143CD1536D2}"/>
              </a:ext>
            </a:extLst>
          </p:cNvPr>
          <p:cNvSpPr>
            <a:spLocks noGrp="1"/>
          </p:cNvSpPr>
          <p:nvPr>
            <p:ph type="ctrTitle"/>
          </p:nvPr>
        </p:nvSpPr>
        <p:spPr>
          <a:xfrm>
            <a:off x="603250" y="1985963"/>
            <a:ext cx="10985500" cy="1633537"/>
          </a:xfrm>
        </p:spPr>
        <p:txBody>
          <a:bodyPr>
            <a:normAutofit/>
          </a:bodyPr>
          <a:lstStyle/>
          <a:p>
            <a:r>
              <a:rPr lang="en-US" sz="3600" b="1" dirty="0">
                <a:solidFill>
                  <a:srgbClr val="003399"/>
                </a:solidFill>
              </a:rPr>
              <a:t>‘Build It and They Will Come’: Exploring Spatial Microsimulation of Bicycle Demand During and After the COVID-19 Pandemic in Metro Manila</a:t>
            </a:r>
            <a:endParaRPr lang="en-PH" sz="3600" b="1" dirty="0">
              <a:solidFill>
                <a:srgbClr val="003399"/>
              </a:solidFill>
            </a:endParaRPr>
          </a:p>
        </p:txBody>
      </p:sp>
      <p:sp>
        <p:nvSpPr>
          <p:cNvPr id="3" name="Subtitle 2">
            <a:extLst>
              <a:ext uri="{FF2B5EF4-FFF2-40B4-BE49-F238E27FC236}">
                <a16:creationId xmlns:a16="http://schemas.microsoft.com/office/drawing/2014/main" id="{72EDD3F7-9385-4B99-BA20-C2D242971D97}"/>
              </a:ext>
            </a:extLst>
          </p:cNvPr>
          <p:cNvSpPr>
            <a:spLocks noGrp="1"/>
          </p:cNvSpPr>
          <p:nvPr>
            <p:ph type="subTitle" idx="1"/>
          </p:nvPr>
        </p:nvSpPr>
        <p:spPr>
          <a:xfrm>
            <a:off x="603250" y="4421187"/>
            <a:ext cx="6563904" cy="1206500"/>
          </a:xfrm>
        </p:spPr>
        <p:txBody>
          <a:bodyPr>
            <a:normAutofit fontScale="92500" lnSpcReduction="10000"/>
          </a:bodyPr>
          <a:lstStyle/>
          <a:p>
            <a:r>
              <a:rPr lang="en-US" dirty="0"/>
              <a:t>Noriel Christopher C. Tiglao, Mark Angelo Y. Tacderas and Niki Jon Y. Tolentino</a:t>
            </a:r>
          </a:p>
          <a:p>
            <a:r>
              <a:rPr lang="en-US" sz="1800" dirty="0"/>
              <a:t>National College of Public Administration and Governance (NCPAG), University of the Philippines Diliman</a:t>
            </a:r>
          </a:p>
          <a:p>
            <a:endParaRPr lang="en-PH" sz="2000" dirty="0"/>
          </a:p>
        </p:txBody>
      </p:sp>
      <p:sp>
        <p:nvSpPr>
          <p:cNvPr id="5" name="AutoShape 4" descr="International Microsimulation Association">
            <a:extLst>
              <a:ext uri="{FF2B5EF4-FFF2-40B4-BE49-F238E27FC236}">
                <a16:creationId xmlns:a16="http://schemas.microsoft.com/office/drawing/2014/main" id="{19E83169-820E-482D-B64B-9F8A4C79143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6" name="AutoShape 6" descr="International Microsimulation Association">
            <a:extLst>
              <a:ext uri="{FF2B5EF4-FFF2-40B4-BE49-F238E27FC236}">
                <a16:creationId xmlns:a16="http://schemas.microsoft.com/office/drawing/2014/main" id="{40334A80-5355-4517-A240-E1DC0464913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2050" name="Picture 2">
            <a:extLst>
              <a:ext uri="{FF2B5EF4-FFF2-40B4-BE49-F238E27FC236}">
                <a16:creationId xmlns:a16="http://schemas.microsoft.com/office/drawing/2014/main" id="{BBE46F32-EC5B-4293-B4F0-9CBF53C84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774" y="3936273"/>
            <a:ext cx="4100598" cy="273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6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B457-F77C-4E6D-9129-1DB09BEB3861}"/>
              </a:ext>
            </a:extLst>
          </p:cNvPr>
          <p:cNvSpPr>
            <a:spLocks noGrp="1"/>
          </p:cNvSpPr>
          <p:nvPr>
            <p:ph type="title"/>
          </p:nvPr>
        </p:nvSpPr>
        <p:spPr/>
        <p:txBody>
          <a:bodyPr>
            <a:normAutofit/>
          </a:bodyPr>
          <a:lstStyle/>
          <a:p>
            <a:r>
              <a:rPr lang="en-US" sz="2800" dirty="0"/>
              <a:t>Object representation of household microdata</a:t>
            </a:r>
            <a:endParaRPr lang="en-PH" sz="2800" dirty="0"/>
          </a:p>
        </p:txBody>
      </p:sp>
      <p:sp>
        <p:nvSpPr>
          <p:cNvPr id="4" name="Slide Number Placeholder 3">
            <a:extLst>
              <a:ext uri="{FF2B5EF4-FFF2-40B4-BE49-F238E27FC236}">
                <a16:creationId xmlns:a16="http://schemas.microsoft.com/office/drawing/2014/main" id="{471BE257-A68D-40D0-B76F-10D899A6F1BF}"/>
              </a:ext>
            </a:extLst>
          </p:cNvPr>
          <p:cNvSpPr>
            <a:spLocks noGrp="1"/>
          </p:cNvSpPr>
          <p:nvPr>
            <p:ph type="sldNum" sz="quarter" idx="12"/>
          </p:nvPr>
        </p:nvSpPr>
        <p:spPr/>
        <p:txBody>
          <a:bodyPr/>
          <a:lstStyle/>
          <a:p>
            <a:fld id="{539BC931-7A72-465E-8590-A3B9E39C4D85}" type="slidenum">
              <a:rPr lang="en-PH" smtClean="0"/>
              <a:pPr/>
              <a:t>10</a:t>
            </a:fld>
            <a:endParaRPr lang="en-PH" dirty="0"/>
          </a:p>
        </p:txBody>
      </p:sp>
      <p:grpSp>
        <p:nvGrpSpPr>
          <p:cNvPr id="5" name="Group 85">
            <a:extLst>
              <a:ext uri="{FF2B5EF4-FFF2-40B4-BE49-F238E27FC236}">
                <a16:creationId xmlns:a16="http://schemas.microsoft.com/office/drawing/2014/main" id="{EEF751DC-A44C-43D0-8124-A726B5720053}"/>
              </a:ext>
            </a:extLst>
          </p:cNvPr>
          <p:cNvGrpSpPr>
            <a:grpSpLocks/>
          </p:cNvGrpSpPr>
          <p:nvPr/>
        </p:nvGrpSpPr>
        <p:grpSpPr bwMode="auto">
          <a:xfrm>
            <a:off x="6677026" y="1374776"/>
            <a:ext cx="1882775" cy="4645025"/>
            <a:chOff x="3546" y="1010"/>
            <a:chExt cx="1186" cy="2926"/>
          </a:xfrm>
        </p:grpSpPr>
        <p:sp>
          <p:nvSpPr>
            <p:cNvPr id="6" name="Rectangle 32">
              <a:extLst>
                <a:ext uri="{FF2B5EF4-FFF2-40B4-BE49-F238E27FC236}">
                  <a16:creationId xmlns:a16="http://schemas.microsoft.com/office/drawing/2014/main" id="{DFECF76B-FCE8-4FE2-9868-582315E1B9D7}"/>
                </a:ext>
              </a:extLst>
            </p:cNvPr>
            <p:cNvSpPr>
              <a:spLocks noChangeArrowheads="1"/>
            </p:cNvSpPr>
            <p:nvPr/>
          </p:nvSpPr>
          <p:spPr bwMode="auto">
            <a:xfrm>
              <a:off x="3547" y="1011"/>
              <a:ext cx="1181" cy="1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33">
              <a:extLst>
                <a:ext uri="{FF2B5EF4-FFF2-40B4-BE49-F238E27FC236}">
                  <a16:creationId xmlns:a16="http://schemas.microsoft.com/office/drawing/2014/main" id="{DD826584-D1E9-420E-95FD-F921D56900BC}"/>
                </a:ext>
              </a:extLst>
            </p:cNvPr>
            <p:cNvSpPr>
              <a:spLocks noChangeArrowheads="1"/>
            </p:cNvSpPr>
            <p:nvPr/>
          </p:nvSpPr>
          <p:spPr bwMode="auto">
            <a:xfrm>
              <a:off x="3547" y="1011"/>
              <a:ext cx="1181" cy="12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34">
              <a:extLst>
                <a:ext uri="{FF2B5EF4-FFF2-40B4-BE49-F238E27FC236}">
                  <a16:creationId xmlns:a16="http://schemas.microsoft.com/office/drawing/2014/main" id="{58DBE5FB-2D89-4351-92CC-E4BC66064AA0}"/>
                </a:ext>
              </a:extLst>
            </p:cNvPr>
            <p:cNvSpPr>
              <a:spLocks noChangeArrowheads="1"/>
            </p:cNvSpPr>
            <p:nvPr/>
          </p:nvSpPr>
          <p:spPr bwMode="auto">
            <a:xfrm>
              <a:off x="3546" y="1010"/>
              <a:ext cx="1184" cy="29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35">
              <a:extLst>
                <a:ext uri="{FF2B5EF4-FFF2-40B4-BE49-F238E27FC236}">
                  <a16:creationId xmlns:a16="http://schemas.microsoft.com/office/drawing/2014/main" id="{FE2F6FA5-31C8-4C90-A333-663FF3A614E1}"/>
                </a:ext>
              </a:extLst>
            </p:cNvPr>
            <p:cNvSpPr>
              <a:spLocks noChangeArrowheads="1"/>
            </p:cNvSpPr>
            <p:nvPr/>
          </p:nvSpPr>
          <p:spPr bwMode="auto">
            <a:xfrm>
              <a:off x="3905" y="1026"/>
              <a:ext cx="50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FFFFFF"/>
                  </a:solidFill>
                  <a:latin typeface="Arial" panose="020B0604020202020204" pitchFamily="34" charset="0"/>
                </a:rPr>
                <a:t>HOUSEHOLD</a:t>
              </a:r>
              <a:endParaRPr lang="nl-NL" altLang="en-US"/>
            </a:p>
          </p:txBody>
        </p:sp>
        <p:sp>
          <p:nvSpPr>
            <p:cNvPr id="10" name="Rectangle 36">
              <a:extLst>
                <a:ext uri="{FF2B5EF4-FFF2-40B4-BE49-F238E27FC236}">
                  <a16:creationId xmlns:a16="http://schemas.microsoft.com/office/drawing/2014/main" id="{9C4E4157-14B4-4478-A254-854A19748F9F}"/>
                </a:ext>
              </a:extLst>
            </p:cNvPr>
            <p:cNvSpPr>
              <a:spLocks noChangeArrowheads="1"/>
            </p:cNvSpPr>
            <p:nvPr/>
          </p:nvSpPr>
          <p:spPr bwMode="auto">
            <a:xfrm>
              <a:off x="3575" y="1142"/>
              <a:ext cx="3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Variables</a:t>
              </a:r>
              <a:endParaRPr lang="nl-NL" altLang="en-US"/>
            </a:p>
          </p:txBody>
        </p:sp>
        <p:sp>
          <p:nvSpPr>
            <p:cNvPr id="11" name="Rectangle 37">
              <a:extLst>
                <a:ext uri="{FF2B5EF4-FFF2-40B4-BE49-F238E27FC236}">
                  <a16:creationId xmlns:a16="http://schemas.microsoft.com/office/drawing/2014/main" id="{255DD3D3-0AFC-4462-A2D2-E21F8DDCED82}"/>
                </a:ext>
              </a:extLst>
            </p:cNvPr>
            <p:cNvSpPr>
              <a:spLocks noChangeArrowheads="1"/>
            </p:cNvSpPr>
            <p:nvPr/>
          </p:nvSpPr>
          <p:spPr bwMode="auto">
            <a:xfrm>
              <a:off x="3585" y="1242"/>
              <a:ext cx="41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Province-ID</a:t>
              </a:r>
              <a:endParaRPr lang="nl-NL" altLang="en-US"/>
            </a:p>
          </p:txBody>
        </p:sp>
        <p:sp>
          <p:nvSpPr>
            <p:cNvPr id="12" name="Rectangle 38">
              <a:extLst>
                <a:ext uri="{FF2B5EF4-FFF2-40B4-BE49-F238E27FC236}">
                  <a16:creationId xmlns:a16="http://schemas.microsoft.com/office/drawing/2014/main" id="{7FC69D87-778F-48D2-981B-AFBD50522EDA}"/>
                </a:ext>
              </a:extLst>
            </p:cNvPr>
            <p:cNvSpPr>
              <a:spLocks noChangeArrowheads="1"/>
            </p:cNvSpPr>
            <p:nvPr/>
          </p:nvSpPr>
          <p:spPr bwMode="auto">
            <a:xfrm>
              <a:off x="3585" y="1327"/>
              <a:ext cx="3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District-ID</a:t>
              </a:r>
              <a:endParaRPr lang="nl-NL" altLang="en-US"/>
            </a:p>
          </p:txBody>
        </p:sp>
        <p:sp>
          <p:nvSpPr>
            <p:cNvPr id="13" name="Rectangle 39">
              <a:extLst>
                <a:ext uri="{FF2B5EF4-FFF2-40B4-BE49-F238E27FC236}">
                  <a16:creationId xmlns:a16="http://schemas.microsoft.com/office/drawing/2014/main" id="{0B7F7130-01F9-4C4B-90B3-CEE5A6F024E0}"/>
                </a:ext>
              </a:extLst>
            </p:cNvPr>
            <p:cNvSpPr>
              <a:spLocks noChangeArrowheads="1"/>
            </p:cNvSpPr>
            <p:nvPr/>
          </p:nvSpPr>
          <p:spPr bwMode="auto">
            <a:xfrm>
              <a:off x="3585" y="1412"/>
              <a:ext cx="4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Barangay-ID</a:t>
              </a:r>
              <a:endParaRPr lang="nl-NL" altLang="en-US"/>
            </a:p>
          </p:txBody>
        </p:sp>
        <p:sp>
          <p:nvSpPr>
            <p:cNvPr id="14" name="Rectangle 40">
              <a:extLst>
                <a:ext uri="{FF2B5EF4-FFF2-40B4-BE49-F238E27FC236}">
                  <a16:creationId xmlns:a16="http://schemas.microsoft.com/office/drawing/2014/main" id="{1CC7C24D-62A8-4121-83DD-E4117700E9CB}"/>
                </a:ext>
              </a:extLst>
            </p:cNvPr>
            <p:cNvSpPr>
              <a:spLocks noChangeArrowheads="1"/>
            </p:cNvSpPr>
            <p:nvPr/>
          </p:nvSpPr>
          <p:spPr bwMode="auto">
            <a:xfrm>
              <a:off x="3585" y="1497"/>
              <a:ext cx="4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Household-ID</a:t>
              </a:r>
              <a:endParaRPr lang="nl-NL" altLang="en-US"/>
            </a:p>
          </p:txBody>
        </p:sp>
        <p:sp>
          <p:nvSpPr>
            <p:cNvPr id="15" name="Rectangle 41">
              <a:extLst>
                <a:ext uri="{FF2B5EF4-FFF2-40B4-BE49-F238E27FC236}">
                  <a16:creationId xmlns:a16="http://schemas.microsoft.com/office/drawing/2014/main" id="{7ED0796B-3482-419F-BEDA-EFA0C1EA850C}"/>
                </a:ext>
              </a:extLst>
            </p:cNvPr>
            <p:cNvSpPr>
              <a:spLocks noChangeArrowheads="1"/>
            </p:cNvSpPr>
            <p:nvPr/>
          </p:nvSpPr>
          <p:spPr bwMode="auto">
            <a:xfrm>
              <a:off x="3585" y="1582"/>
              <a:ext cx="5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Household size</a:t>
              </a:r>
              <a:endParaRPr lang="nl-NL" altLang="en-US"/>
            </a:p>
          </p:txBody>
        </p:sp>
        <p:sp>
          <p:nvSpPr>
            <p:cNvPr id="16" name="Rectangle 42">
              <a:extLst>
                <a:ext uri="{FF2B5EF4-FFF2-40B4-BE49-F238E27FC236}">
                  <a16:creationId xmlns:a16="http://schemas.microsoft.com/office/drawing/2014/main" id="{2EF45FB9-1880-4F1A-84F3-C57C996F2079}"/>
                </a:ext>
              </a:extLst>
            </p:cNvPr>
            <p:cNvSpPr>
              <a:spLocks noChangeArrowheads="1"/>
            </p:cNvSpPr>
            <p:nvPr/>
          </p:nvSpPr>
          <p:spPr bwMode="auto">
            <a:xfrm>
              <a:off x="3585" y="1667"/>
              <a:ext cx="5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Age of hh head</a:t>
              </a:r>
              <a:endParaRPr lang="nl-NL" altLang="en-US"/>
            </a:p>
          </p:txBody>
        </p:sp>
        <p:sp>
          <p:nvSpPr>
            <p:cNvPr id="17" name="Rectangle 43">
              <a:extLst>
                <a:ext uri="{FF2B5EF4-FFF2-40B4-BE49-F238E27FC236}">
                  <a16:creationId xmlns:a16="http://schemas.microsoft.com/office/drawing/2014/main" id="{156E43A6-3FE7-4267-AA60-3BEA4ACDB8EA}"/>
                </a:ext>
              </a:extLst>
            </p:cNvPr>
            <p:cNvSpPr>
              <a:spLocks noChangeArrowheads="1"/>
            </p:cNvSpPr>
            <p:nvPr/>
          </p:nvSpPr>
          <p:spPr bwMode="auto">
            <a:xfrm>
              <a:off x="3585" y="1752"/>
              <a:ext cx="5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Sex of hh head</a:t>
              </a:r>
              <a:endParaRPr lang="nl-NL" altLang="en-US"/>
            </a:p>
          </p:txBody>
        </p:sp>
        <p:sp>
          <p:nvSpPr>
            <p:cNvPr id="18" name="Rectangle 44">
              <a:extLst>
                <a:ext uri="{FF2B5EF4-FFF2-40B4-BE49-F238E27FC236}">
                  <a16:creationId xmlns:a16="http://schemas.microsoft.com/office/drawing/2014/main" id="{D805C4A2-9042-4921-B020-788D6948A1D5}"/>
                </a:ext>
              </a:extLst>
            </p:cNvPr>
            <p:cNvSpPr>
              <a:spLocks noChangeArrowheads="1"/>
            </p:cNvSpPr>
            <p:nvPr/>
          </p:nvSpPr>
          <p:spPr bwMode="auto">
            <a:xfrm>
              <a:off x="3585" y="1837"/>
              <a:ext cx="8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Marital status of  hh head</a:t>
              </a:r>
              <a:endParaRPr lang="nl-NL" altLang="en-US"/>
            </a:p>
          </p:txBody>
        </p:sp>
        <p:sp>
          <p:nvSpPr>
            <p:cNvPr id="19" name="Rectangle 45">
              <a:extLst>
                <a:ext uri="{FF2B5EF4-FFF2-40B4-BE49-F238E27FC236}">
                  <a16:creationId xmlns:a16="http://schemas.microsoft.com/office/drawing/2014/main" id="{6A52A8C8-81C5-42EA-A0D3-93B45C15830E}"/>
                </a:ext>
              </a:extLst>
            </p:cNvPr>
            <p:cNvSpPr>
              <a:spLocks noChangeArrowheads="1"/>
            </p:cNvSpPr>
            <p:nvPr/>
          </p:nvSpPr>
          <p:spPr bwMode="auto">
            <a:xfrm>
              <a:off x="3585" y="1922"/>
              <a:ext cx="7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Education of hh head</a:t>
              </a:r>
              <a:endParaRPr lang="nl-NL" altLang="en-US"/>
            </a:p>
          </p:txBody>
        </p:sp>
        <p:sp>
          <p:nvSpPr>
            <p:cNvPr id="20" name="Rectangle 46">
              <a:extLst>
                <a:ext uri="{FF2B5EF4-FFF2-40B4-BE49-F238E27FC236}">
                  <a16:creationId xmlns:a16="http://schemas.microsoft.com/office/drawing/2014/main" id="{70555673-0C76-49B1-957F-4F6D7ADDFCB0}"/>
                </a:ext>
              </a:extLst>
            </p:cNvPr>
            <p:cNvSpPr>
              <a:spLocks noChangeArrowheads="1"/>
            </p:cNvSpPr>
            <p:nvPr/>
          </p:nvSpPr>
          <p:spPr bwMode="auto">
            <a:xfrm>
              <a:off x="3585" y="2007"/>
              <a:ext cx="10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(Economic activity of hh head)</a:t>
              </a:r>
              <a:endParaRPr lang="nl-NL" altLang="en-US"/>
            </a:p>
          </p:txBody>
        </p:sp>
        <p:sp>
          <p:nvSpPr>
            <p:cNvPr id="21" name="Rectangle 47">
              <a:extLst>
                <a:ext uri="{FF2B5EF4-FFF2-40B4-BE49-F238E27FC236}">
                  <a16:creationId xmlns:a16="http://schemas.microsoft.com/office/drawing/2014/main" id="{19DABB94-A753-41B9-B4F6-3B1B6B4AD41F}"/>
                </a:ext>
              </a:extLst>
            </p:cNvPr>
            <p:cNvSpPr>
              <a:spLocks noChangeArrowheads="1"/>
            </p:cNvSpPr>
            <p:nvPr/>
          </p:nvSpPr>
          <p:spPr bwMode="auto">
            <a:xfrm>
              <a:off x="3585" y="2092"/>
              <a:ext cx="8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(Occupation of hh head)</a:t>
              </a:r>
              <a:endParaRPr lang="nl-NL" altLang="en-US"/>
            </a:p>
          </p:txBody>
        </p:sp>
        <p:sp>
          <p:nvSpPr>
            <p:cNvPr id="22" name="Rectangle 48">
              <a:extLst>
                <a:ext uri="{FF2B5EF4-FFF2-40B4-BE49-F238E27FC236}">
                  <a16:creationId xmlns:a16="http://schemas.microsoft.com/office/drawing/2014/main" id="{CE2EE998-8E16-441F-9BD8-0D3FD2D3C50B}"/>
                </a:ext>
              </a:extLst>
            </p:cNvPr>
            <p:cNvSpPr>
              <a:spLocks noChangeArrowheads="1"/>
            </p:cNvSpPr>
            <p:nvPr/>
          </p:nvSpPr>
          <p:spPr bwMode="auto">
            <a:xfrm>
              <a:off x="3585" y="2177"/>
              <a:ext cx="1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(Employment sector of hh head)</a:t>
              </a:r>
              <a:endParaRPr lang="nl-NL" altLang="en-US"/>
            </a:p>
          </p:txBody>
        </p:sp>
        <p:sp>
          <p:nvSpPr>
            <p:cNvPr id="23" name="Rectangle 49">
              <a:extLst>
                <a:ext uri="{FF2B5EF4-FFF2-40B4-BE49-F238E27FC236}">
                  <a16:creationId xmlns:a16="http://schemas.microsoft.com/office/drawing/2014/main" id="{87BE1924-B847-4D61-918F-6FA6471B2A7B}"/>
                </a:ext>
              </a:extLst>
            </p:cNvPr>
            <p:cNvSpPr>
              <a:spLocks noChangeArrowheads="1"/>
            </p:cNvSpPr>
            <p:nvPr/>
          </p:nvSpPr>
          <p:spPr bwMode="auto">
            <a:xfrm>
              <a:off x="3585" y="2262"/>
              <a:ext cx="11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(Employment status of hh head)</a:t>
              </a:r>
              <a:endParaRPr lang="nl-NL" altLang="en-US"/>
            </a:p>
          </p:txBody>
        </p:sp>
        <p:sp>
          <p:nvSpPr>
            <p:cNvPr id="24" name="Rectangle 50">
              <a:extLst>
                <a:ext uri="{FF2B5EF4-FFF2-40B4-BE49-F238E27FC236}">
                  <a16:creationId xmlns:a16="http://schemas.microsoft.com/office/drawing/2014/main" id="{E087CC12-62E8-4F5B-91D2-82E03E4CB3EC}"/>
                </a:ext>
              </a:extLst>
            </p:cNvPr>
            <p:cNvSpPr>
              <a:spLocks noChangeArrowheads="1"/>
            </p:cNvSpPr>
            <p:nvPr/>
          </p:nvSpPr>
          <p:spPr bwMode="auto">
            <a:xfrm>
              <a:off x="3585" y="2348"/>
              <a:ext cx="6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Members [Vector]</a:t>
              </a:r>
              <a:endParaRPr lang="nl-NL" altLang="en-US"/>
            </a:p>
          </p:txBody>
        </p:sp>
        <p:sp>
          <p:nvSpPr>
            <p:cNvPr id="25" name="Rectangle 51">
              <a:extLst>
                <a:ext uri="{FF2B5EF4-FFF2-40B4-BE49-F238E27FC236}">
                  <a16:creationId xmlns:a16="http://schemas.microsoft.com/office/drawing/2014/main" id="{6B0667B5-44E4-449D-9DE6-DCE885D7E658}"/>
                </a:ext>
              </a:extLst>
            </p:cNvPr>
            <p:cNvSpPr>
              <a:spLocks noChangeArrowheads="1"/>
            </p:cNvSpPr>
            <p:nvPr/>
          </p:nvSpPr>
          <p:spPr bwMode="auto">
            <a:xfrm>
              <a:off x="3585" y="2433"/>
              <a:ext cx="45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Building type</a:t>
              </a:r>
              <a:endParaRPr lang="nl-NL" altLang="en-US"/>
            </a:p>
          </p:txBody>
        </p:sp>
        <p:sp>
          <p:nvSpPr>
            <p:cNvPr id="26" name="Rectangle 52">
              <a:extLst>
                <a:ext uri="{FF2B5EF4-FFF2-40B4-BE49-F238E27FC236}">
                  <a16:creationId xmlns:a16="http://schemas.microsoft.com/office/drawing/2014/main" id="{C7F87B12-578E-4812-9991-8EF174D697A3}"/>
                </a:ext>
              </a:extLst>
            </p:cNvPr>
            <p:cNvSpPr>
              <a:spLocks noChangeArrowheads="1"/>
            </p:cNvSpPr>
            <p:nvPr/>
          </p:nvSpPr>
          <p:spPr bwMode="auto">
            <a:xfrm>
              <a:off x="3585" y="2518"/>
              <a:ext cx="3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Roof type</a:t>
              </a:r>
              <a:endParaRPr lang="nl-NL" altLang="en-US"/>
            </a:p>
          </p:txBody>
        </p:sp>
        <p:sp>
          <p:nvSpPr>
            <p:cNvPr id="27" name="Rectangle 53">
              <a:extLst>
                <a:ext uri="{FF2B5EF4-FFF2-40B4-BE49-F238E27FC236}">
                  <a16:creationId xmlns:a16="http://schemas.microsoft.com/office/drawing/2014/main" id="{55F07D8D-99A0-4B07-BD0F-2A89E0EDCBF3}"/>
                </a:ext>
              </a:extLst>
            </p:cNvPr>
            <p:cNvSpPr>
              <a:spLocks noChangeArrowheads="1"/>
            </p:cNvSpPr>
            <p:nvPr/>
          </p:nvSpPr>
          <p:spPr bwMode="auto">
            <a:xfrm>
              <a:off x="3585" y="2603"/>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Wall type</a:t>
              </a:r>
              <a:endParaRPr lang="nl-NL" altLang="en-US"/>
            </a:p>
          </p:txBody>
        </p:sp>
        <p:sp>
          <p:nvSpPr>
            <p:cNvPr id="28" name="Rectangle 54">
              <a:extLst>
                <a:ext uri="{FF2B5EF4-FFF2-40B4-BE49-F238E27FC236}">
                  <a16:creationId xmlns:a16="http://schemas.microsoft.com/office/drawing/2014/main" id="{4CE0546D-BE8C-40EE-847E-29F94CA65D87}"/>
                </a:ext>
              </a:extLst>
            </p:cNvPr>
            <p:cNvSpPr>
              <a:spLocks noChangeArrowheads="1"/>
            </p:cNvSpPr>
            <p:nvPr/>
          </p:nvSpPr>
          <p:spPr bwMode="auto">
            <a:xfrm>
              <a:off x="3585" y="2688"/>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State of repair</a:t>
              </a:r>
              <a:endParaRPr lang="nl-NL" altLang="en-US"/>
            </a:p>
          </p:txBody>
        </p:sp>
        <p:sp>
          <p:nvSpPr>
            <p:cNvPr id="29" name="Rectangle 55">
              <a:extLst>
                <a:ext uri="{FF2B5EF4-FFF2-40B4-BE49-F238E27FC236}">
                  <a16:creationId xmlns:a16="http://schemas.microsoft.com/office/drawing/2014/main" id="{1E8A285B-1A1C-4658-B997-26EC5027748A}"/>
                </a:ext>
              </a:extLst>
            </p:cNvPr>
            <p:cNvSpPr>
              <a:spLocks noChangeArrowheads="1"/>
            </p:cNvSpPr>
            <p:nvPr/>
          </p:nvSpPr>
          <p:spPr bwMode="auto">
            <a:xfrm>
              <a:off x="3585" y="2773"/>
              <a:ext cx="3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Year built</a:t>
              </a:r>
              <a:endParaRPr lang="nl-NL" altLang="en-US"/>
            </a:p>
          </p:txBody>
        </p:sp>
        <p:sp>
          <p:nvSpPr>
            <p:cNvPr id="30" name="Rectangle 56">
              <a:extLst>
                <a:ext uri="{FF2B5EF4-FFF2-40B4-BE49-F238E27FC236}">
                  <a16:creationId xmlns:a16="http://schemas.microsoft.com/office/drawing/2014/main" id="{F4F9077E-9501-4BB4-9A70-D18A30DD9DA0}"/>
                </a:ext>
              </a:extLst>
            </p:cNvPr>
            <p:cNvSpPr>
              <a:spLocks noChangeArrowheads="1"/>
            </p:cNvSpPr>
            <p:nvPr/>
          </p:nvSpPr>
          <p:spPr bwMode="auto">
            <a:xfrm>
              <a:off x="3585" y="2858"/>
              <a:ext cx="71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(Household income)</a:t>
              </a:r>
              <a:endParaRPr lang="nl-NL" altLang="en-US"/>
            </a:p>
          </p:txBody>
        </p:sp>
        <p:sp>
          <p:nvSpPr>
            <p:cNvPr id="31" name="Rectangle 57">
              <a:extLst>
                <a:ext uri="{FF2B5EF4-FFF2-40B4-BE49-F238E27FC236}">
                  <a16:creationId xmlns:a16="http://schemas.microsoft.com/office/drawing/2014/main" id="{1B47DF67-AF10-4CDE-8BEE-EFCE04C613CD}"/>
                </a:ext>
              </a:extLst>
            </p:cNvPr>
            <p:cNvSpPr>
              <a:spLocks noChangeArrowheads="1"/>
            </p:cNvSpPr>
            <p:nvPr/>
          </p:nvSpPr>
          <p:spPr bwMode="auto">
            <a:xfrm>
              <a:off x="3585" y="2943"/>
              <a:ext cx="5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(Housing status)</a:t>
              </a:r>
              <a:endParaRPr lang="nl-NL" altLang="en-US"/>
            </a:p>
          </p:txBody>
        </p:sp>
        <p:sp>
          <p:nvSpPr>
            <p:cNvPr id="32" name="Rectangle 58">
              <a:extLst>
                <a:ext uri="{FF2B5EF4-FFF2-40B4-BE49-F238E27FC236}">
                  <a16:creationId xmlns:a16="http://schemas.microsoft.com/office/drawing/2014/main" id="{11108A3D-4EC0-4B52-8F83-4D9F0584A53A}"/>
                </a:ext>
              </a:extLst>
            </p:cNvPr>
            <p:cNvSpPr>
              <a:spLocks noChangeArrowheads="1"/>
            </p:cNvSpPr>
            <p:nvPr/>
          </p:nvSpPr>
          <p:spPr bwMode="auto">
            <a:xfrm>
              <a:off x="3585" y="3028"/>
              <a:ext cx="5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(Housing value)</a:t>
              </a:r>
              <a:endParaRPr lang="nl-NL" altLang="en-US"/>
            </a:p>
          </p:txBody>
        </p:sp>
        <p:sp>
          <p:nvSpPr>
            <p:cNvPr id="33" name="Rectangle 59">
              <a:extLst>
                <a:ext uri="{FF2B5EF4-FFF2-40B4-BE49-F238E27FC236}">
                  <a16:creationId xmlns:a16="http://schemas.microsoft.com/office/drawing/2014/main" id="{642B6E79-AED0-4DEC-9436-3FDE7739F517}"/>
                </a:ext>
              </a:extLst>
            </p:cNvPr>
            <p:cNvSpPr>
              <a:spLocks noChangeArrowheads="1"/>
            </p:cNvSpPr>
            <p:nvPr/>
          </p:nvSpPr>
          <p:spPr bwMode="auto">
            <a:xfrm>
              <a:off x="3569" y="3132"/>
              <a:ext cx="3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Methods</a:t>
              </a:r>
              <a:endParaRPr lang="nl-NL" altLang="en-US"/>
            </a:p>
          </p:txBody>
        </p:sp>
        <p:sp>
          <p:nvSpPr>
            <p:cNvPr id="34" name="Rectangle 60">
              <a:extLst>
                <a:ext uri="{FF2B5EF4-FFF2-40B4-BE49-F238E27FC236}">
                  <a16:creationId xmlns:a16="http://schemas.microsoft.com/office/drawing/2014/main" id="{A6AAA75F-D453-4B63-847B-6C63BBF38783}"/>
                </a:ext>
              </a:extLst>
            </p:cNvPr>
            <p:cNvSpPr>
              <a:spLocks noChangeArrowheads="1"/>
            </p:cNvSpPr>
            <p:nvPr/>
          </p:nvSpPr>
          <p:spPr bwMode="auto">
            <a:xfrm>
              <a:off x="3575" y="3239"/>
              <a:ext cx="9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GetEconomicActivityofHead</a:t>
              </a:r>
              <a:endParaRPr lang="nl-NL" altLang="en-US"/>
            </a:p>
          </p:txBody>
        </p:sp>
        <p:sp>
          <p:nvSpPr>
            <p:cNvPr id="35" name="Rectangle 61">
              <a:extLst>
                <a:ext uri="{FF2B5EF4-FFF2-40B4-BE49-F238E27FC236}">
                  <a16:creationId xmlns:a16="http://schemas.microsoft.com/office/drawing/2014/main" id="{19573DCE-60C4-41F7-A885-DFC7C5F82DEB}"/>
                </a:ext>
              </a:extLst>
            </p:cNvPr>
            <p:cNvSpPr>
              <a:spLocks noChangeArrowheads="1"/>
            </p:cNvSpPr>
            <p:nvPr/>
          </p:nvSpPr>
          <p:spPr bwMode="auto">
            <a:xfrm>
              <a:off x="3575" y="3324"/>
              <a:ext cx="7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GetOccupationofHead</a:t>
              </a:r>
              <a:endParaRPr lang="nl-NL" altLang="en-US"/>
            </a:p>
          </p:txBody>
        </p:sp>
        <p:sp>
          <p:nvSpPr>
            <p:cNvPr id="36" name="Rectangle 62">
              <a:extLst>
                <a:ext uri="{FF2B5EF4-FFF2-40B4-BE49-F238E27FC236}">
                  <a16:creationId xmlns:a16="http://schemas.microsoft.com/office/drawing/2014/main" id="{D854C8ED-D7B9-4271-BB67-1417E862EBEB}"/>
                </a:ext>
              </a:extLst>
            </p:cNvPr>
            <p:cNvSpPr>
              <a:spLocks noChangeArrowheads="1"/>
            </p:cNvSpPr>
            <p:nvPr/>
          </p:nvSpPr>
          <p:spPr bwMode="auto">
            <a:xfrm>
              <a:off x="3575" y="3409"/>
              <a:ext cx="105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GetEmploymentSectorofHead</a:t>
              </a:r>
              <a:endParaRPr lang="nl-NL" altLang="en-US"/>
            </a:p>
          </p:txBody>
        </p:sp>
        <p:sp>
          <p:nvSpPr>
            <p:cNvPr id="37" name="Rectangle 63">
              <a:extLst>
                <a:ext uri="{FF2B5EF4-FFF2-40B4-BE49-F238E27FC236}">
                  <a16:creationId xmlns:a16="http://schemas.microsoft.com/office/drawing/2014/main" id="{2FF30B6B-5134-4324-A095-0092BAFE2143}"/>
                </a:ext>
              </a:extLst>
            </p:cNvPr>
            <p:cNvSpPr>
              <a:spLocks noChangeArrowheads="1"/>
            </p:cNvSpPr>
            <p:nvPr/>
          </p:nvSpPr>
          <p:spPr bwMode="auto">
            <a:xfrm>
              <a:off x="3575" y="3494"/>
              <a:ext cx="10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GetEmploymentStatusofHead</a:t>
              </a:r>
              <a:endParaRPr lang="nl-NL" altLang="en-US"/>
            </a:p>
          </p:txBody>
        </p:sp>
        <p:sp>
          <p:nvSpPr>
            <p:cNvPr id="38" name="Rectangle 64">
              <a:extLst>
                <a:ext uri="{FF2B5EF4-FFF2-40B4-BE49-F238E27FC236}">
                  <a16:creationId xmlns:a16="http://schemas.microsoft.com/office/drawing/2014/main" id="{8F4DF4C5-12B4-4C43-9811-4659B690FB09}"/>
                </a:ext>
              </a:extLst>
            </p:cNvPr>
            <p:cNvSpPr>
              <a:spLocks noChangeArrowheads="1"/>
            </p:cNvSpPr>
            <p:nvPr/>
          </p:nvSpPr>
          <p:spPr bwMode="auto">
            <a:xfrm>
              <a:off x="3575" y="3580"/>
              <a:ext cx="7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GetHouseholdIncome</a:t>
              </a:r>
              <a:endParaRPr lang="nl-NL" altLang="en-US"/>
            </a:p>
          </p:txBody>
        </p:sp>
        <p:sp>
          <p:nvSpPr>
            <p:cNvPr id="39" name="Rectangle 65">
              <a:extLst>
                <a:ext uri="{FF2B5EF4-FFF2-40B4-BE49-F238E27FC236}">
                  <a16:creationId xmlns:a16="http://schemas.microsoft.com/office/drawing/2014/main" id="{E846563A-EB11-4058-B36E-156FA71E2F2D}"/>
                </a:ext>
              </a:extLst>
            </p:cNvPr>
            <p:cNvSpPr>
              <a:spLocks noChangeArrowheads="1"/>
            </p:cNvSpPr>
            <p:nvPr/>
          </p:nvSpPr>
          <p:spPr bwMode="auto">
            <a:xfrm>
              <a:off x="3575" y="3665"/>
              <a:ext cx="6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GetHousingStatus</a:t>
              </a:r>
              <a:endParaRPr lang="nl-NL" altLang="en-US"/>
            </a:p>
          </p:txBody>
        </p:sp>
        <p:sp>
          <p:nvSpPr>
            <p:cNvPr id="40" name="Rectangle 66">
              <a:extLst>
                <a:ext uri="{FF2B5EF4-FFF2-40B4-BE49-F238E27FC236}">
                  <a16:creationId xmlns:a16="http://schemas.microsoft.com/office/drawing/2014/main" id="{3449E153-5DA4-45D3-89C1-04DFEBC27960}"/>
                </a:ext>
              </a:extLst>
            </p:cNvPr>
            <p:cNvSpPr>
              <a:spLocks noChangeArrowheads="1"/>
            </p:cNvSpPr>
            <p:nvPr/>
          </p:nvSpPr>
          <p:spPr bwMode="auto">
            <a:xfrm>
              <a:off x="3575" y="3750"/>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GetHousingValue</a:t>
              </a:r>
              <a:endParaRPr lang="nl-NL" altLang="en-US"/>
            </a:p>
          </p:txBody>
        </p:sp>
        <p:sp>
          <p:nvSpPr>
            <p:cNvPr id="41" name="Rectangle 67">
              <a:extLst>
                <a:ext uri="{FF2B5EF4-FFF2-40B4-BE49-F238E27FC236}">
                  <a16:creationId xmlns:a16="http://schemas.microsoft.com/office/drawing/2014/main" id="{773E33FC-F1B8-41CE-AA35-6EFA762769C1}"/>
                </a:ext>
              </a:extLst>
            </p:cNvPr>
            <p:cNvSpPr>
              <a:spLocks noChangeArrowheads="1"/>
            </p:cNvSpPr>
            <p:nvPr/>
          </p:nvSpPr>
          <p:spPr bwMode="auto">
            <a:xfrm>
              <a:off x="3575" y="3835"/>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a:t>
              </a:r>
              <a:endParaRPr lang="nl-NL" altLang="en-US"/>
            </a:p>
          </p:txBody>
        </p:sp>
        <p:sp>
          <p:nvSpPr>
            <p:cNvPr id="42" name="Freeform 68">
              <a:extLst>
                <a:ext uri="{FF2B5EF4-FFF2-40B4-BE49-F238E27FC236}">
                  <a16:creationId xmlns:a16="http://schemas.microsoft.com/office/drawing/2014/main" id="{6C181389-06A0-4B0E-B818-280C511E0891}"/>
                </a:ext>
              </a:extLst>
            </p:cNvPr>
            <p:cNvSpPr>
              <a:spLocks/>
            </p:cNvSpPr>
            <p:nvPr/>
          </p:nvSpPr>
          <p:spPr bwMode="auto">
            <a:xfrm>
              <a:off x="3547" y="3124"/>
              <a:ext cx="1184" cy="1"/>
            </a:xfrm>
            <a:custGeom>
              <a:avLst/>
              <a:gdLst>
                <a:gd name="T0" fmla="*/ 0 w 7103"/>
                <a:gd name="T1" fmla="*/ 2344 w 7103"/>
                <a:gd name="T2" fmla="*/ 4107 w 7103"/>
                <a:gd name="T3" fmla="*/ 5369 w 7103"/>
                <a:gd name="T4" fmla="*/ 6216 w 7103"/>
                <a:gd name="T5" fmla="*/ 6729 w 7103"/>
                <a:gd name="T6" fmla="*/ 6993 w 7103"/>
                <a:gd name="T7" fmla="*/ 7089 w 7103"/>
                <a:gd name="T8" fmla="*/ 7103 w 710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7103">
                  <a:moveTo>
                    <a:pt x="0" y="0"/>
                  </a:moveTo>
                  <a:lnTo>
                    <a:pt x="2344" y="0"/>
                  </a:lnTo>
                  <a:lnTo>
                    <a:pt x="4107" y="0"/>
                  </a:lnTo>
                  <a:lnTo>
                    <a:pt x="5369" y="0"/>
                  </a:lnTo>
                  <a:lnTo>
                    <a:pt x="6216" y="0"/>
                  </a:lnTo>
                  <a:lnTo>
                    <a:pt x="6729" y="0"/>
                  </a:lnTo>
                  <a:lnTo>
                    <a:pt x="6993" y="0"/>
                  </a:lnTo>
                  <a:lnTo>
                    <a:pt x="7089" y="0"/>
                  </a:lnTo>
                  <a:lnTo>
                    <a:pt x="710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69">
              <a:extLst>
                <a:ext uri="{FF2B5EF4-FFF2-40B4-BE49-F238E27FC236}">
                  <a16:creationId xmlns:a16="http://schemas.microsoft.com/office/drawing/2014/main" id="{EAA7A2C8-9AAC-4630-A568-A56D26696084}"/>
                </a:ext>
              </a:extLst>
            </p:cNvPr>
            <p:cNvSpPr>
              <a:spLocks/>
            </p:cNvSpPr>
            <p:nvPr/>
          </p:nvSpPr>
          <p:spPr bwMode="auto">
            <a:xfrm>
              <a:off x="3547" y="3222"/>
              <a:ext cx="1184" cy="1"/>
            </a:xfrm>
            <a:custGeom>
              <a:avLst/>
              <a:gdLst>
                <a:gd name="T0" fmla="*/ 0 w 7104"/>
                <a:gd name="T1" fmla="*/ 2345 w 7104"/>
                <a:gd name="T2" fmla="*/ 4107 w 7104"/>
                <a:gd name="T3" fmla="*/ 5370 w 7104"/>
                <a:gd name="T4" fmla="*/ 6216 w 7104"/>
                <a:gd name="T5" fmla="*/ 6730 w 7104"/>
                <a:gd name="T6" fmla="*/ 6994 w 7104"/>
                <a:gd name="T7" fmla="*/ 7090 w 7104"/>
                <a:gd name="T8" fmla="*/ 7104 w 7104"/>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7104">
                  <a:moveTo>
                    <a:pt x="0" y="0"/>
                  </a:moveTo>
                  <a:lnTo>
                    <a:pt x="2345" y="0"/>
                  </a:lnTo>
                  <a:lnTo>
                    <a:pt x="4107" y="0"/>
                  </a:lnTo>
                  <a:lnTo>
                    <a:pt x="5370" y="0"/>
                  </a:lnTo>
                  <a:lnTo>
                    <a:pt x="6216" y="0"/>
                  </a:lnTo>
                  <a:lnTo>
                    <a:pt x="6730" y="0"/>
                  </a:lnTo>
                  <a:lnTo>
                    <a:pt x="6994" y="0"/>
                  </a:lnTo>
                  <a:lnTo>
                    <a:pt x="7090" y="0"/>
                  </a:lnTo>
                  <a:lnTo>
                    <a:pt x="710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70">
              <a:extLst>
                <a:ext uri="{FF2B5EF4-FFF2-40B4-BE49-F238E27FC236}">
                  <a16:creationId xmlns:a16="http://schemas.microsoft.com/office/drawing/2014/main" id="{2D8EA7B1-7559-4181-AE45-AC06CB54BC66}"/>
                </a:ext>
              </a:extLst>
            </p:cNvPr>
            <p:cNvSpPr>
              <a:spLocks/>
            </p:cNvSpPr>
            <p:nvPr/>
          </p:nvSpPr>
          <p:spPr bwMode="auto">
            <a:xfrm>
              <a:off x="3546" y="1235"/>
              <a:ext cx="1186" cy="1"/>
            </a:xfrm>
            <a:custGeom>
              <a:avLst/>
              <a:gdLst>
                <a:gd name="T0" fmla="*/ 0 w 7115"/>
                <a:gd name="T1" fmla="*/ 2349 w 7115"/>
                <a:gd name="T2" fmla="*/ 4114 w 7115"/>
                <a:gd name="T3" fmla="*/ 5378 w 7115"/>
                <a:gd name="T4" fmla="*/ 6226 w 7115"/>
                <a:gd name="T5" fmla="*/ 6739 w 7115"/>
                <a:gd name="T6" fmla="*/ 7003 w 7115"/>
                <a:gd name="T7" fmla="*/ 7101 w 7115"/>
                <a:gd name="T8" fmla="*/ 7115 w 7115"/>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7115">
                  <a:moveTo>
                    <a:pt x="0" y="0"/>
                  </a:moveTo>
                  <a:lnTo>
                    <a:pt x="2349" y="0"/>
                  </a:lnTo>
                  <a:lnTo>
                    <a:pt x="4114" y="0"/>
                  </a:lnTo>
                  <a:lnTo>
                    <a:pt x="5378" y="0"/>
                  </a:lnTo>
                  <a:lnTo>
                    <a:pt x="6226" y="0"/>
                  </a:lnTo>
                  <a:lnTo>
                    <a:pt x="6739" y="0"/>
                  </a:lnTo>
                  <a:lnTo>
                    <a:pt x="7003" y="0"/>
                  </a:lnTo>
                  <a:lnTo>
                    <a:pt x="7101" y="0"/>
                  </a:lnTo>
                  <a:lnTo>
                    <a:pt x="711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5" name="Group 84">
            <a:extLst>
              <a:ext uri="{FF2B5EF4-FFF2-40B4-BE49-F238E27FC236}">
                <a16:creationId xmlns:a16="http://schemas.microsoft.com/office/drawing/2014/main" id="{03D1BE5B-185F-4E9C-B5F5-462D2A589B4F}"/>
              </a:ext>
            </a:extLst>
          </p:cNvPr>
          <p:cNvGrpSpPr>
            <a:grpSpLocks/>
          </p:cNvGrpSpPr>
          <p:nvPr/>
        </p:nvGrpSpPr>
        <p:grpSpPr bwMode="auto">
          <a:xfrm>
            <a:off x="3181351" y="1374776"/>
            <a:ext cx="2447925" cy="3021013"/>
            <a:chOff x="1344" y="1010"/>
            <a:chExt cx="1542" cy="1903"/>
          </a:xfrm>
        </p:grpSpPr>
        <p:sp>
          <p:nvSpPr>
            <p:cNvPr id="46" name="Rectangle 5">
              <a:extLst>
                <a:ext uri="{FF2B5EF4-FFF2-40B4-BE49-F238E27FC236}">
                  <a16:creationId xmlns:a16="http://schemas.microsoft.com/office/drawing/2014/main" id="{64A4A5CF-7D9F-467D-9958-527E32110E1C}"/>
                </a:ext>
              </a:extLst>
            </p:cNvPr>
            <p:cNvSpPr>
              <a:spLocks noChangeArrowheads="1"/>
            </p:cNvSpPr>
            <p:nvPr/>
          </p:nvSpPr>
          <p:spPr bwMode="auto">
            <a:xfrm>
              <a:off x="1993" y="1011"/>
              <a:ext cx="890" cy="1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Rectangle 6">
              <a:extLst>
                <a:ext uri="{FF2B5EF4-FFF2-40B4-BE49-F238E27FC236}">
                  <a16:creationId xmlns:a16="http://schemas.microsoft.com/office/drawing/2014/main" id="{19B6E349-4DAC-407C-B325-3190EADBFFC9}"/>
                </a:ext>
              </a:extLst>
            </p:cNvPr>
            <p:cNvSpPr>
              <a:spLocks noChangeArrowheads="1"/>
            </p:cNvSpPr>
            <p:nvPr/>
          </p:nvSpPr>
          <p:spPr bwMode="auto">
            <a:xfrm>
              <a:off x="1993" y="1011"/>
              <a:ext cx="890" cy="12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7">
              <a:extLst>
                <a:ext uri="{FF2B5EF4-FFF2-40B4-BE49-F238E27FC236}">
                  <a16:creationId xmlns:a16="http://schemas.microsoft.com/office/drawing/2014/main" id="{3781973D-41CA-4AF0-A0F7-F190ECE08208}"/>
                </a:ext>
              </a:extLst>
            </p:cNvPr>
            <p:cNvSpPr>
              <a:spLocks noChangeArrowheads="1"/>
            </p:cNvSpPr>
            <p:nvPr/>
          </p:nvSpPr>
          <p:spPr bwMode="auto">
            <a:xfrm>
              <a:off x="1993" y="1010"/>
              <a:ext cx="892" cy="190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Rectangle 8">
              <a:extLst>
                <a:ext uri="{FF2B5EF4-FFF2-40B4-BE49-F238E27FC236}">
                  <a16:creationId xmlns:a16="http://schemas.microsoft.com/office/drawing/2014/main" id="{51A9F2C8-AA4A-4CA3-A15F-834BB54DA5B0}"/>
                </a:ext>
              </a:extLst>
            </p:cNvPr>
            <p:cNvSpPr>
              <a:spLocks noChangeArrowheads="1"/>
            </p:cNvSpPr>
            <p:nvPr/>
          </p:nvSpPr>
          <p:spPr bwMode="auto">
            <a:xfrm>
              <a:off x="2259" y="1026"/>
              <a:ext cx="35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FFFFFF"/>
                  </a:solidFill>
                  <a:latin typeface="Arial" panose="020B0604020202020204" pitchFamily="34" charset="0"/>
                </a:rPr>
                <a:t>MEMBER</a:t>
              </a:r>
              <a:endParaRPr lang="nl-NL" altLang="en-US"/>
            </a:p>
          </p:txBody>
        </p:sp>
        <p:sp>
          <p:nvSpPr>
            <p:cNvPr id="50" name="Rectangle 9">
              <a:extLst>
                <a:ext uri="{FF2B5EF4-FFF2-40B4-BE49-F238E27FC236}">
                  <a16:creationId xmlns:a16="http://schemas.microsoft.com/office/drawing/2014/main" id="{60B64016-96FC-4386-B64E-578603904967}"/>
                </a:ext>
              </a:extLst>
            </p:cNvPr>
            <p:cNvSpPr>
              <a:spLocks noChangeArrowheads="1"/>
            </p:cNvSpPr>
            <p:nvPr/>
          </p:nvSpPr>
          <p:spPr bwMode="auto">
            <a:xfrm>
              <a:off x="2021" y="1142"/>
              <a:ext cx="3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Variables</a:t>
              </a:r>
              <a:endParaRPr lang="nl-NL" altLang="en-US"/>
            </a:p>
          </p:txBody>
        </p:sp>
        <p:sp>
          <p:nvSpPr>
            <p:cNvPr id="51" name="Rectangle 10">
              <a:extLst>
                <a:ext uri="{FF2B5EF4-FFF2-40B4-BE49-F238E27FC236}">
                  <a16:creationId xmlns:a16="http://schemas.microsoft.com/office/drawing/2014/main" id="{1811A2F7-D4C0-4D84-870E-38767C64F7A6}"/>
                </a:ext>
              </a:extLst>
            </p:cNvPr>
            <p:cNvSpPr>
              <a:spLocks noChangeArrowheads="1"/>
            </p:cNvSpPr>
            <p:nvPr/>
          </p:nvSpPr>
          <p:spPr bwMode="auto">
            <a:xfrm>
              <a:off x="2032" y="1242"/>
              <a:ext cx="41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Province-ID</a:t>
              </a:r>
              <a:endParaRPr lang="nl-NL" altLang="en-US"/>
            </a:p>
          </p:txBody>
        </p:sp>
        <p:sp>
          <p:nvSpPr>
            <p:cNvPr id="52" name="Rectangle 11">
              <a:extLst>
                <a:ext uri="{FF2B5EF4-FFF2-40B4-BE49-F238E27FC236}">
                  <a16:creationId xmlns:a16="http://schemas.microsoft.com/office/drawing/2014/main" id="{EC090703-E9E0-4204-AAE0-83119541BBAD}"/>
                </a:ext>
              </a:extLst>
            </p:cNvPr>
            <p:cNvSpPr>
              <a:spLocks noChangeArrowheads="1"/>
            </p:cNvSpPr>
            <p:nvPr/>
          </p:nvSpPr>
          <p:spPr bwMode="auto">
            <a:xfrm>
              <a:off x="2032" y="1327"/>
              <a:ext cx="3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District-ID</a:t>
              </a:r>
              <a:endParaRPr lang="nl-NL" altLang="en-US"/>
            </a:p>
          </p:txBody>
        </p:sp>
        <p:sp>
          <p:nvSpPr>
            <p:cNvPr id="53" name="Rectangle 12">
              <a:extLst>
                <a:ext uri="{FF2B5EF4-FFF2-40B4-BE49-F238E27FC236}">
                  <a16:creationId xmlns:a16="http://schemas.microsoft.com/office/drawing/2014/main" id="{FA8C42CF-D12B-4AA6-BA38-337955AC4699}"/>
                </a:ext>
              </a:extLst>
            </p:cNvPr>
            <p:cNvSpPr>
              <a:spLocks noChangeArrowheads="1"/>
            </p:cNvSpPr>
            <p:nvPr/>
          </p:nvSpPr>
          <p:spPr bwMode="auto">
            <a:xfrm>
              <a:off x="2032" y="1412"/>
              <a:ext cx="4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Barangay-ID</a:t>
              </a:r>
              <a:endParaRPr lang="nl-NL" altLang="en-US"/>
            </a:p>
          </p:txBody>
        </p:sp>
        <p:sp>
          <p:nvSpPr>
            <p:cNvPr id="54" name="Rectangle 13">
              <a:extLst>
                <a:ext uri="{FF2B5EF4-FFF2-40B4-BE49-F238E27FC236}">
                  <a16:creationId xmlns:a16="http://schemas.microsoft.com/office/drawing/2014/main" id="{E2BBF939-0C68-44DD-AE03-351796EB83CE}"/>
                </a:ext>
              </a:extLst>
            </p:cNvPr>
            <p:cNvSpPr>
              <a:spLocks noChangeArrowheads="1"/>
            </p:cNvSpPr>
            <p:nvPr/>
          </p:nvSpPr>
          <p:spPr bwMode="auto">
            <a:xfrm>
              <a:off x="2032" y="1497"/>
              <a:ext cx="4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Household-ID</a:t>
              </a:r>
              <a:endParaRPr lang="nl-NL" altLang="en-US"/>
            </a:p>
          </p:txBody>
        </p:sp>
        <p:sp>
          <p:nvSpPr>
            <p:cNvPr id="55" name="Rectangle 14">
              <a:extLst>
                <a:ext uri="{FF2B5EF4-FFF2-40B4-BE49-F238E27FC236}">
                  <a16:creationId xmlns:a16="http://schemas.microsoft.com/office/drawing/2014/main" id="{E40C8E1C-F7EF-4B24-817E-77FA070B3992}"/>
                </a:ext>
              </a:extLst>
            </p:cNvPr>
            <p:cNvSpPr>
              <a:spLocks noChangeArrowheads="1"/>
            </p:cNvSpPr>
            <p:nvPr/>
          </p:nvSpPr>
          <p:spPr bwMode="auto">
            <a:xfrm>
              <a:off x="2032" y="1582"/>
              <a:ext cx="4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Member-ID</a:t>
              </a:r>
              <a:endParaRPr lang="nl-NL" altLang="en-US"/>
            </a:p>
          </p:txBody>
        </p:sp>
        <p:sp>
          <p:nvSpPr>
            <p:cNvPr id="56" name="Rectangle 15">
              <a:extLst>
                <a:ext uri="{FF2B5EF4-FFF2-40B4-BE49-F238E27FC236}">
                  <a16:creationId xmlns:a16="http://schemas.microsoft.com/office/drawing/2014/main" id="{0F9A1F07-D1BB-43B7-A99D-229A9242E519}"/>
                </a:ext>
              </a:extLst>
            </p:cNvPr>
            <p:cNvSpPr>
              <a:spLocks noChangeArrowheads="1"/>
            </p:cNvSpPr>
            <p:nvPr/>
          </p:nvSpPr>
          <p:spPr bwMode="auto">
            <a:xfrm>
              <a:off x="2032" y="1667"/>
              <a:ext cx="6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Relation to hh head</a:t>
              </a:r>
              <a:endParaRPr lang="nl-NL" altLang="en-US"/>
            </a:p>
          </p:txBody>
        </p:sp>
        <p:sp>
          <p:nvSpPr>
            <p:cNvPr id="57" name="Rectangle 16">
              <a:extLst>
                <a:ext uri="{FF2B5EF4-FFF2-40B4-BE49-F238E27FC236}">
                  <a16:creationId xmlns:a16="http://schemas.microsoft.com/office/drawing/2014/main" id="{E8F22C28-0ED9-44B0-B06B-DBFFCCC5A8AC}"/>
                </a:ext>
              </a:extLst>
            </p:cNvPr>
            <p:cNvSpPr>
              <a:spLocks noChangeArrowheads="1"/>
            </p:cNvSpPr>
            <p:nvPr/>
          </p:nvSpPr>
          <p:spPr bwMode="auto">
            <a:xfrm>
              <a:off x="2032" y="1752"/>
              <a:ext cx="14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Age</a:t>
              </a:r>
              <a:endParaRPr lang="nl-NL" altLang="en-US"/>
            </a:p>
          </p:txBody>
        </p:sp>
        <p:sp>
          <p:nvSpPr>
            <p:cNvPr id="58" name="Rectangle 17">
              <a:extLst>
                <a:ext uri="{FF2B5EF4-FFF2-40B4-BE49-F238E27FC236}">
                  <a16:creationId xmlns:a16="http://schemas.microsoft.com/office/drawing/2014/main" id="{4D5DC650-9F85-4E04-9C42-8AE9A20259A4}"/>
                </a:ext>
              </a:extLst>
            </p:cNvPr>
            <p:cNvSpPr>
              <a:spLocks noChangeArrowheads="1"/>
            </p:cNvSpPr>
            <p:nvPr/>
          </p:nvSpPr>
          <p:spPr bwMode="auto">
            <a:xfrm>
              <a:off x="2032" y="1837"/>
              <a:ext cx="1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Sex</a:t>
              </a:r>
              <a:endParaRPr lang="nl-NL" altLang="en-US"/>
            </a:p>
          </p:txBody>
        </p:sp>
        <p:sp>
          <p:nvSpPr>
            <p:cNvPr id="59" name="Rectangle 18">
              <a:extLst>
                <a:ext uri="{FF2B5EF4-FFF2-40B4-BE49-F238E27FC236}">
                  <a16:creationId xmlns:a16="http://schemas.microsoft.com/office/drawing/2014/main" id="{6F24AF9B-EA85-40C8-ABFA-AF2F60BE9814}"/>
                </a:ext>
              </a:extLst>
            </p:cNvPr>
            <p:cNvSpPr>
              <a:spLocks noChangeArrowheads="1"/>
            </p:cNvSpPr>
            <p:nvPr/>
          </p:nvSpPr>
          <p:spPr bwMode="auto">
            <a:xfrm>
              <a:off x="2032" y="1922"/>
              <a:ext cx="4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Marital status</a:t>
              </a:r>
              <a:endParaRPr lang="nl-NL" altLang="en-US"/>
            </a:p>
          </p:txBody>
        </p:sp>
        <p:sp>
          <p:nvSpPr>
            <p:cNvPr id="60" name="Rectangle 19">
              <a:extLst>
                <a:ext uri="{FF2B5EF4-FFF2-40B4-BE49-F238E27FC236}">
                  <a16:creationId xmlns:a16="http://schemas.microsoft.com/office/drawing/2014/main" id="{C0014E14-3BA8-4B02-B1BC-6A192D7A4809}"/>
                </a:ext>
              </a:extLst>
            </p:cNvPr>
            <p:cNvSpPr>
              <a:spLocks noChangeArrowheads="1"/>
            </p:cNvSpPr>
            <p:nvPr/>
          </p:nvSpPr>
          <p:spPr bwMode="auto">
            <a:xfrm>
              <a:off x="2032" y="2007"/>
              <a:ext cx="3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Education</a:t>
              </a:r>
              <a:endParaRPr lang="nl-NL" altLang="en-US"/>
            </a:p>
          </p:txBody>
        </p:sp>
        <p:sp>
          <p:nvSpPr>
            <p:cNvPr id="61" name="Rectangle 20">
              <a:extLst>
                <a:ext uri="{FF2B5EF4-FFF2-40B4-BE49-F238E27FC236}">
                  <a16:creationId xmlns:a16="http://schemas.microsoft.com/office/drawing/2014/main" id="{09D3FE95-B3A2-41A5-AB65-E46183281BDC}"/>
                </a:ext>
              </a:extLst>
            </p:cNvPr>
            <p:cNvSpPr>
              <a:spLocks noChangeArrowheads="1"/>
            </p:cNvSpPr>
            <p:nvPr/>
          </p:nvSpPr>
          <p:spPr bwMode="auto">
            <a:xfrm>
              <a:off x="2032" y="2092"/>
              <a:ext cx="4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(Occupation)</a:t>
              </a:r>
              <a:endParaRPr lang="nl-NL" altLang="en-US"/>
            </a:p>
          </p:txBody>
        </p:sp>
        <p:sp>
          <p:nvSpPr>
            <p:cNvPr id="62" name="Rectangle 21">
              <a:extLst>
                <a:ext uri="{FF2B5EF4-FFF2-40B4-BE49-F238E27FC236}">
                  <a16:creationId xmlns:a16="http://schemas.microsoft.com/office/drawing/2014/main" id="{8CD50A58-424B-4179-AFAC-66FCFD6DAFAC}"/>
                </a:ext>
              </a:extLst>
            </p:cNvPr>
            <p:cNvSpPr>
              <a:spLocks noChangeArrowheads="1"/>
            </p:cNvSpPr>
            <p:nvPr/>
          </p:nvSpPr>
          <p:spPr bwMode="auto">
            <a:xfrm>
              <a:off x="2032" y="2177"/>
              <a:ext cx="7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(Employment sector)</a:t>
              </a:r>
              <a:endParaRPr lang="nl-NL" altLang="en-US"/>
            </a:p>
          </p:txBody>
        </p:sp>
        <p:sp>
          <p:nvSpPr>
            <p:cNvPr id="63" name="Rectangle 22">
              <a:extLst>
                <a:ext uri="{FF2B5EF4-FFF2-40B4-BE49-F238E27FC236}">
                  <a16:creationId xmlns:a16="http://schemas.microsoft.com/office/drawing/2014/main" id="{356C6D08-5FFB-4EA9-B008-34BCDBE43664}"/>
                </a:ext>
              </a:extLst>
            </p:cNvPr>
            <p:cNvSpPr>
              <a:spLocks noChangeArrowheads="1"/>
            </p:cNvSpPr>
            <p:nvPr/>
          </p:nvSpPr>
          <p:spPr bwMode="auto">
            <a:xfrm>
              <a:off x="2032" y="2262"/>
              <a:ext cx="31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(Income)</a:t>
              </a:r>
              <a:endParaRPr lang="nl-NL" altLang="en-US"/>
            </a:p>
          </p:txBody>
        </p:sp>
        <p:sp>
          <p:nvSpPr>
            <p:cNvPr id="64" name="Rectangle 23">
              <a:extLst>
                <a:ext uri="{FF2B5EF4-FFF2-40B4-BE49-F238E27FC236}">
                  <a16:creationId xmlns:a16="http://schemas.microsoft.com/office/drawing/2014/main" id="{67BEB90C-3D57-4698-AF98-04520AC250C3}"/>
                </a:ext>
              </a:extLst>
            </p:cNvPr>
            <p:cNvSpPr>
              <a:spLocks noChangeArrowheads="1"/>
            </p:cNvSpPr>
            <p:nvPr/>
          </p:nvSpPr>
          <p:spPr bwMode="auto">
            <a:xfrm>
              <a:off x="2021" y="2366"/>
              <a:ext cx="3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Methods</a:t>
              </a:r>
              <a:endParaRPr lang="nl-NL" altLang="en-US"/>
            </a:p>
          </p:txBody>
        </p:sp>
        <p:sp>
          <p:nvSpPr>
            <p:cNvPr id="65" name="Rectangle 24">
              <a:extLst>
                <a:ext uri="{FF2B5EF4-FFF2-40B4-BE49-F238E27FC236}">
                  <a16:creationId xmlns:a16="http://schemas.microsoft.com/office/drawing/2014/main" id="{183F8B97-C68C-4427-9C77-74DC75EE4657}"/>
                </a:ext>
              </a:extLst>
            </p:cNvPr>
            <p:cNvSpPr>
              <a:spLocks noChangeArrowheads="1"/>
            </p:cNvSpPr>
            <p:nvPr/>
          </p:nvSpPr>
          <p:spPr bwMode="auto">
            <a:xfrm>
              <a:off x="2026" y="2473"/>
              <a:ext cx="75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GetEconomictActivity</a:t>
              </a:r>
              <a:endParaRPr lang="nl-NL" altLang="en-US"/>
            </a:p>
          </p:txBody>
        </p:sp>
        <p:sp>
          <p:nvSpPr>
            <p:cNvPr id="66" name="Rectangle 25">
              <a:extLst>
                <a:ext uri="{FF2B5EF4-FFF2-40B4-BE49-F238E27FC236}">
                  <a16:creationId xmlns:a16="http://schemas.microsoft.com/office/drawing/2014/main" id="{A4FDFB4F-C2D7-4EFF-B29D-9C5FB5B08C39}"/>
                </a:ext>
              </a:extLst>
            </p:cNvPr>
            <p:cNvSpPr>
              <a:spLocks noChangeArrowheads="1"/>
            </p:cNvSpPr>
            <p:nvPr/>
          </p:nvSpPr>
          <p:spPr bwMode="auto">
            <a:xfrm>
              <a:off x="2026" y="2558"/>
              <a:ext cx="53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GetOccupation</a:t>
              </a:r>
              <a:endParaRPr lang="nl-NL" altLang="en-US"/>
            </a:p>
          </p:txBody>
        </p:sp>
        <p:sp>
          <p:nvSpPr>
            <p:cNvPr id="67" name="Rectangle 26">
              <a:extLst>
                <a:ext uri="{FF2B5EF4-FFF2-40B4-BE49-F238E27FC236}">
                  <a16:creationId xmlns:a16="http://schemas.microsoft.com/office/drawing/2014/main" id="{26BD9994-2F40-43B1-99AB-F5F7957CD0B1}"/>
                </a:ext>
              </a:extLst>
            </p:cNvPr>
            <p:cNvSpPr>
              <a:spLocks noChangeArrowheads="1"/>
            </p:cNvSpPr>
            <p:nvPr/>
          </p:nvSpPr>
          <p:spPr bwMode="auto">
            <a:xfrm>
              <a:off x="2026" y="2643"/>
              <a:ext cx="80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GetEmploymentSector</a:t>
              </a:r>
              <a:endParaRPr lang="nl-NL" altLang="en-US"/>
            </a:p>
          </p:txBody>
        </p:sp>
        <p:sp>
          <p:nvSpPr>
            <p:cNvPr id="68" name="Rectangle 27">
              <a:extLst>
                <a:ext uri="{FF2B5EF4-FFF2-40B4-BE49-F238E27FC236}">
                  <a16:creationId xmlns:a16="http://schemas.microsoft.com/office/drawing/2014/main" id="{92D5FE94-86B1-4C1C-AE49-D8CACD270163}"/>
                </a:ext>
              </a:extLst>
            </p:cNvPr>
            <p:cNvSpPr>
              <a:spLocks noChangeArrowheads="1"/>
            </p:cNvSpPr>
            <p:nvPr/>
          </p:nvSpPr>
          <p:spPr bwMode="auto">
            <a:xfrm>
              <a:off x="2026" y="2728"/>
              <a:ext cx="3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GetIncome</a:t>
              </a:r>
              <a:endParaRPr lang="nl-NL" altLang="en-US"/>
            </a:p>
          </p:txBody>
        </p:sp>
        <p:sp>
          <p:nvSpPr>
            <p:cNvPr id="69" name="Rectangle 28">
              <a:extLst>
                <a:ext uri="{FF2B5EF4-FFF2-40B4-BE49-F238E27FC236}">
                  <a16:creationId xmlns:a16="http://schemas.microsoft.com/office/drawing/2014/main" id="{4D575626-3B88-4588-AD38-49B733902429}"/>
                </a:ext>
              </a:extLst>
            </p:cNvPr>
            <p:cNvSpPr>
              <a:spLocks noChangeArrowheads="1"/>
            </p:cNvSpPr>
            <p:nvPr/>
          </p:nvSpPr>
          <p:spPr bwMode="auto">
            <a:xfrm>
              <a:off x="2026" y="2813"/>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a:t>
              </a:r>
              <a:endParaRPr lang="nl-NL" altLang="en-US"/>
            </a:p>
          </p:txBody>
        </p:sp>
        <p:sp>
          <p:nvSpPr>
            <p:cNvPr id="70" name="Freeform 29">
              <a:extLst>
                <a:ext uri="{FF2B5EF4-FFF2-40B4-BE49-F238E27FC236}">
                  <a16:creationId xmlns:a16="http://schemas.microsoft.com/office/drawing/2014/main" id="{516A200A-18F9-4B20-98CA-B9F1876A0CF3}"/>
                </a:ext>
              </a:extLst>
            </p:cNvPr>
            <p:cNvSpPr>
              <a:spLocks/>
            </p:cNvSpPr>
            <p:nvPr/>
          </p:nvSpPr>
          <p:spPr bwMode="auto">
            <a:xfrm>
              <a:off x="1995" y="2358"/>
              <a:ext cx="890" cy="1"/>
            </a:xfrm>
            <a:custGeom>
              <a:avLst/>
              <a:gdLst>
                <a:gd name="T0" fmla="*/ 0 w 5340"/>
                <a:gd name="T1" fmla="*/ 1762 w 5340"/>
                <a:gd name="T2" fmla="*/ 3087 w 5340"/>
                <a:gd name="T3" fmla="*/ 4037 w 5340"/>
                <a:gd name="T4" fmla="*/ 4673 w 5340"/>
                <a:gd name="T5" fmla="*/ 5059 w 5340"/>
                <a:gd name="T6" fmla="*/ 5257 w 5340"/>
                <a:gd name="T7" fmla="*/ 5330 w 5340"/>
                <a:gd name="T8" fmla="*/ 5340 w 5340"/>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5340">
                  <a:moveTo>
                    <a:pt x="0" y="0"/>
                  </a:moveTo>
                  <a:lnTo>
                    <a:pt x="1762" y="0"/>
                  </a:lnTo>
                  <a:lnTo>
                    <a:pt x="3087" y="0"/>
                  </a:lnTo>
                  <a:lnTo>
                    <a:pt x="4037" y="0"/>
                  </a:lnTo>
                  <a:lnTo>
                    <a:pt x="4673" y="0"/>
                  </a:lnTo>
                  <a:lnTo>
                    <a:pt x="5059" y="0"/>
                  </a:lnTo>
                  <a:lnTo>
                    <a:pt x="5257" y="0"/>
                  </a:lnTo>
                  <a:lnTo>
                    <a:pt x="5330" y="0"/>
                  </a:lnTo>
                  <a:lnTo>
                    <a:pt x="534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30">
              <a:extLst>
                <a:ext uri="{FF2B5EF4-FFF2-40B4-BE49-F238E27FC236}">
                  <a16:creationId xmlns:a16="http://schemas.microsoft.com/office/drawing/2014/main" id="{319E556A-B074-45FF-9BEE-0C2AC4FD0ED2}"/>
                </a:ext>
              </a:extLst>
            </p:cNvPr>
            <p:cNvSpPr>
              <a:spLocks/>
            </p:cNvSpPr>
            <p:nvPr/>
          </p:nvSpPr>
          <p:spPr bwMode="auto">
            <a:xfrm>
              <a:off x="1993" y="2456"/>
              <a:ext cx="893" cy="1"/>
            </a:xfrm>
            <a:custGeom>
              <a:avLst/>
              <a:gdLst>
                <a:gd name="T0" fmla="*/ 0 w 5361"/>
                <a:gd name="T1" fmla="*/ 1769 w 5361"/>
                <a:gd name="T2" fmla="*/ 3100 w 5361"/>
                <a:gd name="T3" fmla="*/ 4052 w 5361"/>
                <a:gd name="T4" fmla="*/ 4691 w 5361"/>
                <a:gd name="T5" fmla="*/ 5079 w 5361"/>
                <a:gd name="T6" fmla="*/ 5278 w 5361"/>
                <a:gd name="T7" fmla="*/ 5351 w 5361"/>
                <a:gd name="T8" fmla="*/ 5361 w 536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5361">
                  <a:moveTo>
                    <a:pt x="0" y="0"/>
                  </a:moveTo>
                  <a:lnTo>
                    <a:pt x="1769" y="0"/>
                  </a:lnTo>
                  <a:lnTo>
                    <a:pt x="3100" y="0"/>
                  </a:lnTo>
                  <a:lnTo>
                    <a:pt x="4052" y="0"/>
                  </a:lnTo>
                  <a:lnTo>
                    <a:pt x="4691" y="0"/>
                  </a:lnTo>
                  <a:lnTo>
                    <a:pt x="5079" y="0"/>
                  </a:lnTo>
                  <a:lnTo>
                    <a:pt x="5278" y="0"/>
                  </a:lnTo>
                  <a:lnTo>
                    <a:pt x="5351" y="0"/>
                  </a:lnTo>
                  <a:lnTo>
                    <a:pt x="536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31">
              <a:extLst>
                <a:ext uri="{FF2B5EF4-FFF2-40B4-BE49-F238E27FC236}">
                  <a16:creationId xmlns:a16="http://schemas.microsoft.com/office/drawing/2014/main" id="{9313BDDA-C8B7-459A-8E25-E4BC3AC7F6CB}"/>
                </a:ext>
              </a:extLst>
            </p:cNvPr>
            <p:cNvSpPr>
              <a:spLocks/>
            </p:cNvSpPr>
            <p:nvPr/>
          </p:nvSpPr>
          <p:spPr bwMode="auto">
            <a:xfrm>
              <a:off x="1993" y="1235"/>
              <a:ext cx="892" cy="1"/>
            </a:xfrm>
            <a:custGeom>
              <a:avLst/>
              <a:gdLst>
                <a:gd name="T0" fmla="*/ 0 w 5355"/>
                <a:gd name="T1" fmla="*/ 1767 w 5355"/>
                <a:gd name="T2" fmla="*/ 3096 w 5355"/>
                <a:gd name="T3" fmla="*/ 4048 w 5355"/>
                <a:gd name="T4" fmla="*/ 4686 w 5355"/>
                <a:gd name="T5" fmla="*/ 5073 w 5355"/>
                <a:gd name="T6" fmla="*/ 5272 w 5355"/>
                <a:gd name="T7" fmla="*/ 5345 w 5355"/>
                <a:gd name="T8" fmla="*/ 5355 w 5355"/>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5355">
                  <a:moveTo>
                    <a:pt x="0" y="0"/>
                  </a:moveTo>
                  <a:lnTo>
                    <a:pt x="1767" y="0"/>
                  </a:lnTo>
                  <a:lnTo>
                    <a:pt x="3096" y="0"/>
                  </a:lnTo>
                  <a:lnTo>
                    <a:pt x="4048" y="0"/>
                  </a:lnTo>
                  <a:lnTo>
                    <a:pt x="4686" y="0"/>
                  </a:lnTo>
                  <a:lnTo>
                    <a:pt x="5073" y="0"/>
                  </a:lnTo>
                  <a:lnTo>
                    <a:pt x="5272" y="0"/>
                  </a:lnTo>
                  <a:lnTo>
                    <a:pt x="5345" y="0"/>
                  </a:lnTo>
                  <a:lnTo>
                    <a:pt x="535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75">
              <a:extLst>
                <a:ext uri="{FF2B5EF4-FFF2-40B4-BE49-F238E27FC236}">
                  <a16:creationId xmlns:a16="http://schemas.microsoft.com/office/drawing/2014/main" id="{C2955519-FB61-40E2-8E19-85D23E913A99}"/>
                </a:ext>
              </a:extLst>
            </p:cNvPr>
            <p:cNvSpPr>
              <a:spLocks/>
            </p:cNvSpPr>
            <p:nvPr/>
          </p:nvSpPr>
          <p:spPr bwMode="auto">
            <a:xfrm>
              <a:off x="1913" y="1285"/>
              <a:ext cx="47" cy="809"/>
            </a:xfrm>
            <a:custGeom>
              <a:avLst/>
              <a:gdLst>
                <a:gd name="T0" fmla="*/ 264 w 285"/>
                <a:gd name="T1" fmla="*/ 0 h 4856"/>
                <a:gd name="T2" fmla="*/ 122 w 285"/>
                <a:gd name="T3" fmla="*/ 235 h 4856"/>
                <a:gd name="T4" fmla="*/ 122 w 285"/>
                <a:gd name="T5" fmla="*/ 2141 h 4856"/>
                <a:gd name="T6" fmla="*/ 0 w 285"/>
                <a:gd name="T7" fmla="*/ 2395 h 4856"/>
                <a:gd name="T8" fmla="*/ 115 w 285"/>
                <a:gd name="T9" fmla="*/ 2663 h 4856"/>
                <a:gd name="T10" fmla="*/ 115 w 285"/>
                <a:gd name="T11" fmla="*/ 4654 h 4856"/>
                <a:gd name="T12" fmla="*/ 285 w 285"/>
                <a:gd name="T13" fmla="*/ 4856 h 4856"/>
              </a:gdLst>
              <a:ahLst/>
              <a:cxnLst>
                <a:cxn ang="0">
                  <a:pos x="T0" y="T1"/>
                </a:cxn>
                <a:cxn ang="0">
                  <a:pos x="T2" y="T3"/>
                </a:cxn>
                <a:cxn ang="0">
                  <a:pos x="T4" y="T5"/>
                </a:cxn>
                <a:cxn ang="0">
                  <a:pos x="T6" y="T7"/>
                </a:cxn>
                <a:cxn ang="0">
                  <a:pos x="T8" y="T9"/>
                </a:cxn>
                <a:cxn ang="0">
                  <a:pos x="T10" y="T11"/>
                </a:cxn>
                <a:cxn ang="0">
                  <a:pos x="T12" y="T13"/>
                </a:cxn>
              </a:cxnLst>
              <a:rect l="0" t="0" r="r" b="b"/>
              <a:pathLst>
                <a:path w="285" h="4856">
                  <a:moveTo>
                    <a:pt x="264" y="0"/>
                  </a:moveTo>
                  <a:lnTo>
                    <a:pt x="122" y="235"/>
                  </a:lnTo>
                  <a:lnTo>
                    <a:pt x="122" y="2141"/>
                  </a:lnTo>
                  <a:lnTo>
                    <a:pt x="0" y="2395"/>
                  </a:lnTo>
                  <a:lnTo>
                    <a:pt x="115" y="2663"/>
                  </a:lnTo>
                  <a:lnTo>
                    <a:pt x="115" y="4654"/>
                  </a:lnTo>
                  <a:lnTo>
                    <a:pt x="285" y="4856"/>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76">
              <a:extLst>
                <a:ext uri="{FF2B5EF4-FFF2-40B4-BE49-F238E27FC236}">
                  <a16:creationId xmlns:a16="http://schemas.microsoft.com/office/drawing/2014/main" id="{2CE295B9-3560-452E-B482-5E158869D7ED}"/>
                </a:ext>
              </a:extLst>
            </p:cNvPr>
            <p:cNvSpPr>
              <a:spLocks/>
            </p:cNvSpPr>
            <p:nvPr/>
          </p:nvSpPr>
          <p:spPr bwMode="auto">
            <a:xfrm>
              <a:off x="1913" y="2108"/>
              <a:ext cx="47" cy="246"/>
            </a:xfrm>
            <a:custGeom>
              <a:avLst/>
              <a:gdLst>
                <a:gd name="T0" fmla="*/ 264 w 285"/>
                <a:gd name="T1" fmla="*/ 0 h 1479"/>
                <a:gd name="T2" fmla="*/ 122 w 285"/>
                <a:gd name="T3" fmla="*/ 71 h 1479"/>
                <a:gd name="T4" fmla="*/ 122 w 285"/>
                <a:gd name="T5" fmla="*/ 652 h 1479"/>
                <a:gd name="T6" fmla="*/ 0 w 285"/>
                <a:gd name="T7" fmla="*/ 729 h 1479"/>
                <a:gd name="T8" fmla="*/ 115 w 285"/>
                <a:gd name="T9" fmla="*/ 811 h 1479"/>
                <a:gd name="T10" fmla="*/ 115 w 285"/>
                <a:gd name="T11" fmla="*/ 1417 h 1479"/>
                <a:gd name="T12" fmla="*/ 285 w 285"/>
                <a:gd name="T13" fmla="*/ 1479 h 1479"/>
              </a:gdLst>
              <a:ahLst/>
              <a:cxnLst>
                <a:cxn ang="0">
                  <a:pos x="T0" y="T1"/>
                </a:cxn>
                <a:cxn ang="0">
                  <a:pos x="T2" y="T3"/>
                </a:cxn>
                <a:cxn ang="0">
                  <a:pos x="T4" y="T5"/>
                </a:cxn>
                <a:cxn ang="0">
                  <a:pos x="T6" y="T7"/>
                </a:cxn>
                <a:cxn ang="0">
                  <a:pos x="T8" y="T9"/>
                </a:cxn>
                <a:cxn ang="0">
                  <a:pos x="T10" y="T11"/>
                </a:cxn>
                <a:cxn ang="0">
                  <a:pos x="T12" y="T13"/>
                </a:cxn>
              </a:cxnLst>
              <a:rect l="0" t="0" r="r" b="b"/>
              <a:pathLst>
                <a:path w="285" h="1479">
                  <a:moveTo>
                    <a:pt x="264" y="0"/>
                  </a:moveTo>
                  <a:lnTo>
                    <a:pt x="122" y="71"/>
                  </a:lnTo>
                  <a:lnTo>
                    <a:pt x="122" y="652"/>
                  </a:lnTo>
                  <a:lnTo>
                    <a:pt x="0" y="729"/>
                  </a:lnTo>
                  <a:lnTo>
                    <a:pt x="115" y="811"/>
                  </a:lnTo>
                  <a:lnTo>
                    <a:pt x="115" y="1417"/>
                  </a:lnTo>
                  <a:lnTo>
                    <a:pt x="285" y="147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5" name="Freeform 77">
              <a:extLst>
                <a:ext uri="{FF2B5EF4-FFF2-40B4-BE49-F238E27FC236}">
                  <a16:creationId xmlns:a16="http://schemas.microsoft.com/office/drawing/2014/main" id="{D90EF611-684B-4BE8-80E7-7A578A6BF8F8}"/>
                </a:ext>
              </a:extLst>
            </p:cNvPr>
            <p:cNvSpPr>
              <a:spLocks/>
            </p:cNvSpPr>
            <p:nvPr/>
          </p:nvSpPr>
          <p:spPr bwMode="auto">
            <a:xfrm>
              <a:off x="1913" y="2473"/>
              <a:ext cx="47" cy="367"/>
            </a:xfrm>
            <a:custGeom>
              <a:avLst/>
              <a:gdLst>
                <a:gd name="T0" fmla="*/ 264 w 285"/>
                <a:gd name="T1" fmla="*/ 0 h 2204"/>
                <a:gd name="T2" fmla="*/ 122 w 285"/>
                <a:gd name="T3" fmla="*/ 108 h 2204"/>
                <a:gd name="T4" fmla="*/ 122 w 285"/>
                <a:gd name="T5" fmla="*/ 971 h 2204"/>
                <a:gd name="T6" fmla="*/ 0 w 285"/>
                <a:gd name="T7" fmla="*/ 1086 h 2204"/>
                <a:gd name="T8" fmla="*/ 115 w 285"/>
                <a:gd name="T9" fmla="*/ 1209 h 2204"/>
                <a:gd name="T10" fmla="*/ 115 w 285"/>
                <a:gd name="T11" fmla="*/ 2112 h 2204"/>
                <a:gd name="T12" fmla="*/ 285 w 285"/>
                <a:gd name="T13" fmla="*/ 2204 h 2204"/>
              </a:gdLst>
              <a:ahLst/>
              <a:cxnLst>
                <a:cxn ang="0">
                  <a:pos x="T0" y="T1"/>
                </a:cxn>
                <a:cxn ang="0">
                  <a:pos x="T2" y="T3"/>
                </a:cxn>
                <a:cxn ang="0">
                  <a:pos x="T4" y="T5"/>
                </a:cxn>
                <a:cxn ang="0">
                  <a:pos x="T6" y="T7"/>
                </a:cxn>
                <a:cxn ang="0">
                  <a:pos x="T8" y="T9"/>
                </a:cxn>
                <a:cxn ang="0">
                  <a:pos x="T10" y="T11"/>
                </a:cxn>
                <a:cxn ang="0">
                  <a:pos x="T12" y="T13"/>
                </a:cxn>
              </a:cxnLst>
              <a:rect l="0" t="0" r="r" b="b"/>
              <a:pathLst>
                <a:path w="285" h="2204">
                  <a:moveTo>
                    <a:pt x="264" y="0"/>
                  </a:moveTo>
                  <a:lnTo>
                    <a:pt x="122" y="108"/>
                  </a:lnTo>
                  <a:lnTo>
                    <a:pt x="122" y="971"/>
                  </a:lnTo>
                  <a:lnTo>
                    <a:pt x="0" y="1086"/>
                  </a:lnTo>
                  <a:lnTo>
                    <a:pt x="115" y="1209"/>
                  </a:lnTo>
                  <a:lnTo>
                    <a:pt x="115" y="2112"/>
                  </a:lnTo>
                  <a:lnTo>
                    <a:pt x="285" y="2204"/>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Rectangle 78">
              <a:extLst>
                <a:ext uri="{FF2B5EF4-FFF2-40B4-BE49-F238E27FC236}">
                  <a16:creationId xmlns:a16="http://schemas.microsoft.com/office/drawing/2014/main" id="{903A430D-7328-481C-8F95-0F7BA94F04E0}"/>
                </a:ext>
              </a:extLst>
            </p:cNvPr>
            <p:cNvSpPr>
              <a:spLocks noChangeArrowheads="1"/>
            </p:cNvSpPr>
            <p:nvPr/>
          </p:nvSpPr>
          <p:spPr bwMode="auto">
            <a:xfrm>
              <a:off x="1344" y="1607"/>
              <a:ext cx="3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Baseline</a:t>
              </a:r>
              <a:endParaRPr lang="nl-NL" altLang="en-US"/>
            </a:p>
          </p:txBody>
        </p:sp>
        <p:sp>
          <p:nvSpPr>
            <p:cNvPr id="77" name="Rectangle 79">
              <a:extLst>
                <a:ext uri="{FF2B5EF4-FFF2-40B4-BE49-F238E27FC236}">
                  <a16:creationId xmlns:a16="http://schemas.microsoft.com/office/drawing/2014/main" id="{521FC783-9C82-439D-9CC4-8A5724371DF5}"/>
                </a:ext>
              </a:extLst>
            </p:cNvPr>
            <p:cNvSpPr>
              <a:spLocks noChangeArrowheads="1"/>
            </p:cNvSpPr>
            <p:nvPr/>
          </p:nvSpPr>
          <p:spPr bwMode="auto">
            <a:xfrm>
              <a:off x="1344" y="1692"/>
              <a:ext cx="5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Characteristics</a:t>
              </a:r>
              <a:endParaRPr lang="nl-NL" altLang="en-US"/>
            </a:p>
          </p:txBody>
        </p:sp>
        <p:sp>
          <p:nvSpPr>
            <p:cNvPr id="78" name="Rectangle 80">
              <a:extLst>
                <a:ext uri="{FF2B5EF4-FFF2-40B4-BE49-F238E27FC236}">
                  <a16:creationId xmlns:a16="http://schemas.microsoft.com/office/drawing/2014/main" id="{A923BDCC-37B5-463D-96B5-F4A68DE8654C}"/>
                </a:ext>
              </a:extLst>
            </p:cNvPr>
            <p:cNvSpPr>
              <a:spLocks noChangeArrowheads="1"/>
            </p:cNvSpPr>
            <p:nvPr/>
          </p:nvSpPr>
          <p:spPr bwMode="auto">
            <a:xfrm>
              <a:off x="1344" y="2155"/>
              <a:ext cx="4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Unobserved</a:t>
              </a:r>
              <a:endParaRPr lang="nl-NL" altLang="en-US"/>
            </a:p>
          </p:txBody>
        </p:sp>
        <p:sp>
          <p:nvSpPr>
            <p:cNvPr id="79" name="Rectangle 81">
              <a:extLst>
                <a:ext uri="{FF2B5EF4-FFF2-40B4-BE49-F238E27FC236}">
                  <a16:creationId xmlns:a16="http://schemas.microsoft.com/office/drawing/2014/main" id="{53E462A8-5E18-4643-BE6D-414FE5527A43}"/>
                </a:ext>
              </a:extLst>
            </p:cNvPr>
            <p:cNvSpPr>
              <a:spLocks noChangeArrowheads="1"/>
            </p:cNvSpPr>
            <p:nvPr/>
          </p:nvSpPr>
          <p:spPr bwMode="auto">
            <a:xfrm>
              <a:off x="1344" y="2241"/>
              <a:ext cx="5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Characteristics</a:t>
              </a:r>
              <a:endParaRPr lang="nl-NL" altLang="en-US"/>
            </a:p>
          </p:txBody>
        </p:sp>
        <p:sp>
          <p:nvSpPr>
            <p:cNvPr id="80" name="Rectangle 82">
              <a:extLst>
                <a:ext uri="{FF2B5EF4-FFF2-40B4-BE49-F238E27FC236}">
                  <a16:creationId xmlns:a16="http://schemas.microsoft.com/office/drawing/2014/main" id="{328EF99D-9BF9-4783-BBC0-CDA0E4E64A97}"/>
                </a:ext>
              </a:extLst>
            </p:cNvPr>
            <p:cNvSpPr>
              <a:spLocks noChangeArrowheads="1"/>
            </p:cNvSpPr>
            <p:nvPr/>
          </p:nvSpPr>
          <p:spPr bwMode="auto">
            <a:xfrm>
              <a:off x="1344" y="2567"/>
              <a:ext cx="51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Computational</a:t>
              </a:r>
              <a:endParaRPr lang="nl-NL" altLang="en-US"/>
            </a:p>
          </p:txBody>
        </p:sp>
        <p:sp>
          <p:nvSpPr>
            <p:cNvPr id="81" name="Rectangle 83">
              <a:extLst>
                <a:ext uri="{FF2B5EF4-FFF2-40B4-BE49-F238E27FC236}">
                  <a16:creationId xmlns:a16="http://schemas.microsoft.com/office/drawing/2014/main" id="{5DA61D5D-D17B-4881-BAFF-D6455055D09F}"/>
                </a:ext>
              </a:extLst>
            </p:cNvPr>
            <p:cNvSpPr>
              <a:spLocks noChangeArrowheads="1"/>
            </p:cNvSpPr>
            <p:nvPr/>
          </p:nvSpPr>
          <p:spPr bwMode="auto">
            <a:xfrm>
              <a:off x="1344" y="2652"/>
              <a:ext cx="5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Objects/ Models</a:t>
              </a:r>
              <a:endParaRPr lang="nl-NL" altLang="en-US"/>
            </a:p>
          </p:txBody>
        </p:sp>
      </p:grpSp>
      <p:sp>
        <p:nvSpPr>
          <p:cNvPr id="82" name="Freeform 86">
            <a:extLst>
              <a:ext uri="{FF2B5EF4-FFF2-40B4-BE49-F238E27FC236}">
                <a16:creationId xmlns:a16="http://schemas.microsoft.com/office/drawing/2014/main" id="{BBDB9F01-F1FC-41DB-88F4-E928BAE63D45}"/>
              </a:ext>
            </a:extLst>
          </p:cNvPr>
          <p:cNvSpPr>
            <a:spLocks/>
          </p:cNvSpPr>
          <p:nvPr/>
        </p:nvSpPr>
        <p:spPr bwMode="auto">
          <a:xfrm>
            <a:off x="5619750" y="1524001"/>
            <a:ext cx="1066800" cy="2073275"/>
          </a:xfrm>
          <a:custGeom>
            <a:avLst/>
            <a:gdLst>
              <a:gd name="T0" fmla="*/ 0 w 672"/>
              <a:gd name="T1" fmla="*/ 0 h 1344"/>
              <a:gd name="T2" fmla="*/ 288 w 672"/>
              <a:gd name="T3" fmla="*/ 0 h 1344"/>
              <a:gd name="T4" fmla="*/ 288 w 672"/>
              <a:gd name="T5" fmla="*/ 1344 h 1344"/>
              <a:gd name="T6" fmla="*/ 672 w 672"/>
              <a:gd name="T7" fmla="*/ 1344 h 1344"/>
            </a:gdLst>
            <a:ahLst/>
            <a:cxnLst>
              <a:cxn ang="0">
                <a:pos x="T0" y="T1"/>
              </a:cxn>
              <a:cxn ang="0">
                <a:pos x="T2" y="T3"/>
              </a:cxn>
              <a:cxn ang="0">
                <a:pos x="T4" y="T5"/>
              </a:cxn>
              <a:cxn ang="0">
                <a:pos x="T6" y="T7"/>
              </a:cxn>
            </a:cxnLst>
            <a:rect l="0" t="0" r="r" b="b"/>
            <a:pathLst>
              <a:path w="672" h="1344">
                <a:moveTo>
                  <a:pt x="0" y="0"/>
                </a:moveTo>
                <a:lnTo>
                  <a:pt x="288" y="0"/>
                </a:lnTo>
                <a:lnTo>
                  <a:pt x="288" y="1344"/>
                </a:lnTo>
                <a:lnTo>
                  <a:pt x="672" y="1344"/>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3" name="Freeform 88">
            <a:extLst>
              <a:ext uri="{FF2B5EF4-FFF2-40B4-BE49-F238E27FC236}">
                <a16:creationId xmlns:a16="http://schemas.microsoft.com/office/drawing/2014/main" id="{7348BB08-5199-433D-8496-02495D7E6F35}"/>
              </a:ext>
            </a:extLst>
          </p:cNvPr>
          <p:cNvSpPr>
            <a:spLocks/>
          </p:cNvSpPr>
          <p:nvPr/>
        </p:nvSpPr>
        <p:spPr bwMode="auto">
          <a:xfrm>
            <a:off x="2571750" y="3352800"/>
            <a:ext cx="457200" cy="1752600"/>
          </a:xfrm>
          <a:custGeom>
            <a:avLst/>
            <a:gdLst>
              <a:gd name="T0" fmla="*/ 0 w 288"/>
              <a:gd name="T1" fmla="*/ 1008 h 1008"/>
              <a:gd name="T2" fmla="*/ 0 w 288"/>
              <a:gd name="T3" fmla="*/ 0 h 1008"/>
              <a:gd name="T4" fmla="*/ 288 w 288"/>
              <a:gd name="T5" fmla="*/ 0 h 1008"/>
            </a:gdLst>
            <a:ahLst/>
            <a:cxnLst>
              <a:cxn ang="0">
                <a:pos x="T0" y="T1"/>
              </a:cxn>
              <a:cxn ang="0">
                <a:pos x="T2" y="T3"/>
              </a:cxn>
              <a:cxn ang="0">
                <a:pos x="T4" y="T5"/>
              </a:cxn>
            </a:cxnLst>
            <a:rect l="0" t="0" r="r" b="b"/>
            <a:pathLst>
              <a:path w="288" h="1008">
                <a:moveTo>
                  <a:pt x="0" y="1008"/>
                </a:moveTo>
                <a:lnTo>
                  <a:pt x="0" y="0"/>
                </a:lnTo>
                <a:lnTo>
                  <a:pt x="288" y="0"/>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4" name="Rectangle 89">
            <a:extLst>
              <a:ext uri="{FF2B5EF4-FFF2-40B4-BE49-F238E27FC236}">
                <a16:creationId xmlns:a16="http://schemas.microsoft.com/office/drawing/2014/main" id="{85BD7601-2DBC-4B34-9621-2301DF64BF15}"/>
              </a:ext>
            </a:extLst>
          </p:cNvPr>
          <p:cNvSpPr>
            <a:spLocks noChangeArrowheads="1"/>
          </p:cNvSpPr>
          <p:nvPr/>
        </p:nvSpPr>
        <p:spPr bwMode="auto">
          <a:xfrm>
            <a:off x="2190750" y="5105400"/>
            <a:ext cx="403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defRPr sz="3200" b="1">
                <a:solidFill>
                  <a:srgbClr val="003399"/>
                </a:solidFill>
                <a:latin typeface="Tahoma" panose="020B0604030504040204" pitchFamily="34" charset="0"/>
              </a:defRPr>
            </a:lvl1pPr>
            <a:lvl2pPr>
              <a:defRPr sz="3200" b="1">
                <a:solidFill>
                  <a:srgbClr val="003399"/>
                </a:solidFill>
                <a:latin typeface="Tahoma" panose="020B0604030504040204" pitchFamily="34" charset="0"/>
              </a:defRPr>
            </a:lvl2pPr>
            <a:lvl3pPr>
              <a:defRPr sz="3200" b="1">
                <a:solidFill>
                  <a:srgbClr val="003399"/>
                </a:solidFill>
                <a:latin typeface="Tahoma" panose="020B0604030504040204" pitchFamily="34" charset="0"/>
              </a:defRPr>
            </a:lvl3pPr>
            <a:lvl4pPr>
              <a:defRPr sz="3200" b="1">
                <a:solidFill>
                  <a:srgbClr val="003399"/>
                </a:solidFill>
                <a:latin typeface="Tahoma" panose="020B0604030504040204" pitchFamily="34" charset="0"/>
              </a:defRPr>
            </a:lvl4pPr>
            <a:lvl5pPr>
              <a:defRPr sz="3200" b="1">
                <a:solidFill>
                  <a:srgbClr val="003399"/>
                </a:solidFill>
                <a:latin typeface="Tahoma" panose="020B0604030504040204" pitchFamily="34" charset="0"/>
              </a:defRPr>
            </a:lvl5pPr>
            <a:lvl6pPr marL="457200" fontAlgn="base">
              <a:spcBef>
                <a:spcPct val="0"/>
              </a:spcBef>
              <a:spcAft>
                <a:spcPct val="0"/>
              </a:spcAft>
              <a:defRPr sz="3200" b="1">
                <a:solidFill>
                  <a:srgbClr val="003399"/>
                </a:solidFill>
                <a:latin typeface="Tahoma" panose="020B0604030504040204" pitchFamily="34" charset="0"/>
              </a:defRPr>
            </a:lvl6pPr>
            <a:lvl7pPr marL="914400" fontAlgn="base">
              <a:spcBef>
                <a:spcPct val="0"/>
              </a:spcBef>
              <a:spcAft>
                <a:spcPct val="0"/>
              </a:spcAft>
              <a:defRPr sz="3200" b="1">
                <a:solidFill>
                  <a:srgbClr val="003399"/>
                </a:solidFill>
                <a:latin typeface="Tahoma" panose="020B0604030504040204" pitchFamily="34" charset="0"/>
              </a:defRPr>
            </a:lvl7pPr>
            <a:lvl8pPr marL="1371600" fontAlgn="base">
              <a:spcBef>
                <a:spcPct val="0"/>
              </a:spcBef>
              <a:spcAft>
                <a:spcPct val="0"/>
              </a:spcAft>
              <a:defRPr sz="3200" b="1">
                <a:solidFill>
                  <a:srgbClr val="003399"/>
                </a:solidFill>
                <a:latin typeface="Tahoma" panose="020B0604030504040204" pitchFamily="34" charset="0"/>
              </a:defRPr>
            </a:lvl8pPr>
            <a:lvl9pPr marL="1828800" fontAlgn="base">
              <a:spcBef>
                <a:spcPct val="0"/>
              </a:spcBef>
              <a:spcAft>
                <a:spcPct val="0"/>
              </a:spcAft>
              <a:defRPr sz="3200" b="1">
                <a:solidFill>
                  <a:srgbClr val="003399"/>
                </a:solidFill>
                <a:latin typeface="Tahoma" panose="020B0604030504040204" pitchFamily="34" charset="0"/>
              </a:defRPr>
            </a:lvl9pPr>
          </a:lstStyle>
          <a:p>
            <a:r>
              <a:rPr lang="en-US" altLang="en-US" sz="1800" dirty="0">
                <a:solidFill>
                  <a:schemeClr val="tx1"/>
                </a:solidFill>
                <a:latin typeface="+mn-lt"/>
                <a:cs typeface="Arial" panose="020B0604020202020204" pitchFamily="34" charset="0"/>
              </a:rPr>
              <a:t>Target of spatial microsimulation</a:t>
            </a:r>
          </a:p>
        </p:txBody>
      </p:sp>
    </p:spTree>
    <p:extLst>
      <p:ext uri="{BB962C8B-B14F-4D97-AF65-F5344CB8AC3E}">
        <p14:creationId xmlns:p14="http://schemas.microsoft.com/office/powerpoint/2010/main" val="182493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1089-4C5D-4F89-AF95-00F1188017C8}"/>
              </a:ext>
            </a:extLst>
          </p:cNvPr>
          <p:cNvSpPr>
            <a:spLocks noGrp="1"/>
          </p:cNvSpPr>
          <p:nvPr>
            <p:ph type="title"/>
          </p:nvPr>
        </p:nvSpPr>
        <p:spPr/>
        <p:txBody>
          <a:bodyPr>
            <a:normAutofit/>
          </a:bodyPr>
          <a:lstStyle/>
          <a:p>
            <a:r>
              <a:rPr lang="en-PH" sz="2800" dirty="0"/>
              <a:t>Disparate data sets, Different zoning systems</a:t>
            </a:r>
          </a:p>
        </p:txBody>
      </p:sp>
      <p:sp>
        <p:nvSpPr>
          <p:cNvPr id="4" name="Slide Number Placeholder 3">
            <a:extLst>
              <a:ext uri="{FF2B5EF4-FFF2-40B4-BE49-F238E27FC236}">
                <a16:creationId xmlns:a16="http://schemas.microsoft.com/office/drawing/2014/main" id="{48909AB5-D99F-4BA3-9F80-9645B9A1DC2B}"/>
              </a:ext>
            </a:extLst>
          </p:cNvPr>
          <p:cNvSpPr>
            <a:spLocks noGrp="1"/>
          </p:cNvSpPr>
          <p:nvPr>
            <p:ph type="sldNum" sz="quarter" idx="12"/>
          </p:nvPr>
        </p:nvSpPr>
        <p:spPr/>
        <p:txBody>
          <a:bodyPr/>
          <a:lstStyle/>
          <a:p>
            <a:fld id="{539BC931-7A72-465E-8590-A3B9E39C4D85}" type="slidenum">
              <a:rPr lang="en-PH" smtClean="0"/>
              <a:pPr/>
              <a:t>11</a:t>
            </a:fld>
            <a:endParaRPr lang="en-PH" dirty="0"/>
          </a:p>
        </p:txBody>
      </p:sp>
      <p:sp>
        <p:nvSpPr>
          <p:cNvPr id="34" name="Text Box 4">
            <a:extLst>
              <a:ext uri="{FF2B5EF4-FFF2-40B4-BE49-F238E27FC236}">
                <a16:creationId xmlns:a16="http://schemas.microsoft.com/office/drawing/2014/main" id="{2BD59B40-5C5E-41BA-B0CA-F5444A26DA88}"/>
              </a:ext>
            </a:extLst>
          </p:cNvPr>
          <p:cNvSpPr txBox="1">
            <a:spLocks noChangeArrowheads="1"/>
          </p:cNvSpPr>
          <p:nvPr/>
        </p:nvSpPr>
        <p:spPr bwMode="auto">
          <a:xfrm>
            <a:off x="1828800" y="5732463"/>
            <a:ext cx="490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Arial" panose="020B0604020202020204" pitchFamily="34" charset="0"/>
                <a:ea typeface="MS PGothic" panose="020B0600070205080204" pitchFamily="34" charset="-128"/>
              </a:rPr>
              <a:t>City</a:t>
            </a:r>
          </a:p>
        </p:txBody>
      </p:sp>
      <p:sp>
        <p:nvSpPr>
          <p:cNvPr id="35" name="Freeform 9">
            <a:extLst>
              <a:ext uri="{FF2B5EF4-FFF2-40B4-BE49-F238E27FC236}">
                <a16:creationId xmlns:a16="http://schemas.microsoft.com/office/drawing/2014/main" id="{F9AACFC8-95E4-4C12-9889-099E61487167}"/>
              </a:ext>
            </a:extLst>
          </p:cNvPr>
          <p:cNvSpPr>
            <a:spLocks/>
          </p:cNvSpPr>
          <p:nvPr/>
        </p:nvSpPr>
        <p:spPr bwMode="auto">
          <a:xfrm>
            <a:off x="2438400" y="5724525"/>
            <a:ext cx="1633538" cy="293688"/>
          </a:xfrm>
          <a:custGeom>
            <a:avLst/>
            <a:gdLst>
              <a:gd name="T0" fmla="*/ 840 w 2241"/>
              <a:gd name="T1" fmla="*/ 0 h 576"/>
              <a:gd name="T2" fmla="*/ 2241 w 2241"/>
              <a:gd name="T3" fmla="*/ 0 h 576"/>
              <a:gd name="T4" fmla="*/ 1440 w 2241"/>
              <a:gd name="T5" fmla="*/ 576 h 576"/>
              <a:gd name="T6" fmla="*/ 0 w 2241"/>
              <a:gd name="T7" fmla="*/ 576 h 576"/>
              <a:gd name="T8" fmla="*/ 840 w 2241"/>
              <a:gd name="T9" fmla="*/ 0 h 576"/>
            </a:gdLst>
            <a:ahLst/>
            <a:cxnLst>
              <a:cxn ang="0">
                <a:pos x="T0" y="T1"/>
              </a:cxn>
              <a:cxn ang="0">
                <a:pos x="T2" y="T3"/>
              </a:cxn>
              <a:cxn ang="0">
                <a:pos x="T4" y="T5"/>
              </a:cxn>
              <a:cxn ang="0">
                <a:pos x="T6" y="T7"/>
              </a:cxn>
              <a:cxn ang="0">
                <a:pos x="T8" y="T9"/>
              </a:cxn>
            </a:cxnLst>
            <a:rect l="0" t="0" r="r" b="b"/>
            <a:pathLst>
              <a:path w="2241" h="576">
                <a:moveTo>
                  <a:pt x="840" y="0"/>
                </a:moveTo>
                <a:lnTo>
                  <a:pt x="2241" y="0"/>
                </a:lnTo>
                <a:lnTo>
                  <a:pt x="1440" y="576"/>
                </a:lnTo>
                <a:lnTo>
                  <a:pt x="0" y="576"/>
                </a:lnTo>
                <a:lnTo>
                  <a:pt x="840" y="0"/>
                </a:lnTo>
                <a:close/>
              </a:path>
            </a:pathLst>
          </a:custGeom>
          <a:solidFill>
            <a:schemeClr val="bg1"/>
          </a:solidFill>
          <a:ln w="19050"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 name="Text Box 5">
            <a:extLst>
              <a:ext uri="{FF2B5EF4-FFF2-40B4-BE49-F238E27FC236}">
                <a16:creationId xmlns:a16="http://schemas.microsoft.com/office/drawing/2014/main" id="{0BCFEC18-AB07-4BA3-B069-3D37E9D46CC8}"/>
              </a:ext>
            </a:extLst>
          </p:cNvPr>
          <p:cNvSpPr txBox="1">
            <a:spLocks noChangeArrowheads="1"/>
          </p:cNvSpPr>
          <p:nvPr/>
        </p:nvSpPr>
        <p:spPr bwMode="auto">
          <a:xfrm>
            <a:off x="4267201" y="5724525"/>
            <a:ext cx="1128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Arial" panose="020B0604020202020204" pitchFamily="34" charset="0"/>
                <a:ea typeface="MS PGothic" panose="020B0600070205080204" pitchFamily="34" charset="-128"/>
              </a:rPr>
              <a:t>Traffic Zone</a:t>
            </a:r>
          </a:p>
        </p:txBody>
      </p:sp>
      <p:grpSp>
        <p:nvGrpSpPr>
          <p:cNvPr id="37" name="Group 10">
            <a:extLst>
              <a:ext uri="{FF2B5EF4-FFF2-40B4-BE49-F238E27FC236}">
                <a16:creationId xmlns:a16="http://schemas.microsoft.com/office/drawing/2014/main" id="{3DCBCF2E-7C7D-4584-AE21-7D0E6D0DE023}"/>
              </a:ext>
            </a:extLst>
          </p:cNvPr>
          <p:cNvGrpSpPr>
            <a:grpSpLocks/>
          </p:cNvGrpSpPr>
          <p:nvPr/>
        </p:nvGrpSpPr>
        <p:grpSpPr bwMode="auto">
          <a:xfrm>
            <a:off x="5564188" y="5648326"/>
            <a:ext cx="1751012" cy="385763"/>
            <a:chOff x="1728" y="1584"/>
            <a:chExt cx="2241" cy="576"/>
          </a:xfrm>
        </p:grpSpPr>
        <p:sp>
          <p:nvSpPr>
            <p:cNvPr id="38" name="Freeform 11">
              <a:extLst>
                <a:ext uri="{FF2B5EF4-FFF2-40B4-BE49-F238E27FC236}">
                  <a16:creationId xmlns:a16="http://schemas.microsoft.com/office/drawing/2014/main" id="{631B2873-0702-49DA-A73C-F55CDDD752FD}"/>
                </a:ext>
              </a:extLst>
            </p:cNvPr>
            <p:cNvSpPr>
              <a:spLocks/>
            </p:cNvSpPr>
            <p:nvPr/>
          </p:nvSpPr>
          <p:spPr bwMode="auto">
            <a:xfrm>
              <a:off x="1728" y="1584"/>
              <a:ext cx="2241" cy="576"/>
            </a:xfrm>
            <a:custGeom>
              <a:avLst/>
              <a:gdLst>
                <a:gd name="T0" fmla="*/ 840 w 2241"/>
                <a:gd name="T1" fmla="*/ 0 h 576"/>
                <a:gd name="T2" fmla="*/ 2241 w 2241"/>
                <a:gd name="T3" fmla="*/ 0 h 576"/>
                <a:gd name="T4" fmla="*/ 1440 w 2241"/>
                <a:gd name="T5" fmla="*/ 576 h 576"/>
                <a:gd name="T6" fmla="*/ 0 w 2241"/>
                <a:gd name="T7" fmla="*/ 576 h 576"/>
                <a:gd name="T8" fmla="*/ 840 w 2241"/>
                <a:gd name="T9" fmla="*/ 0 h 576"/>
              </a:gdLst>
              <a:ahLst/>
              <a:cxnLst>
                <a:cxn ang="0">
                  <a:pos x="T0" y="T1"/>
                </a:cxn>
                <a:cxn ang="0">
                  <a:pos x="T2" y="T3"/>
                </a:cxn>
                <a:cxn ang="0">
                  <a:pos x="T4" y="T5"/>
                </a:cxn>
                <a:cxn ang="0">
                  <a:pos x="T6" y="T7"/>
                </a:cxn>
                <a:cxn ang="0">
                  <a:pos x="T8" y="T9"/>
                </a:cxn>
              </a:cxnLst>
              <a:rect l="0" t="0" r="r" b="b"/>
              <a:pathLst>
                <a:path w="2241" h="576">
                  <a:moveTo>
                    <a:pt x="840" y="0"/>
                  </a:moveTo>
                  <a:lnTo>
                    <a:pt x="2241" y="0"/>
                  </a:lnTo>
                  <a:lnTo>
                    <a:pt x="1440" y="576"/>
                  </a:lnTo>
                  <a:lnTo>
                    <a:pt x="0" y="576"/>
                  </a:lnTo>
                  <a:lnTo>
                    <a:pt x="840" y="0"/>
                  </a:lnTo>
                  <a:close/>
                </a:path>
              </a:pathLst>
            </a:custGeom>
            <a:solidFill>
              <a:schemeClr val="bg1"/>
            </a:solidFill>
            <a:ln w="19050"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 name="Line 12">
              <a:extLst>
                <a:ext uri="{FF2B5EF4-FFF2-40B4-BE49-F238E27FC236}">
                  <a16:creationId xmlns:a16="http://schemas.microsoft.com/office/drawing/2014/main" id="{B5111DA9-FFA8-4119-8AF2-94E73B40EC6C}"/>
                </a:ext>
              </a:extLst>
            </p:cNvPr>
            <p:cNvSpPr>
              <a:spLocks noChangeShapeType="1"/>
            </p:cNvSpPr>
            <p:nvPr/>
          </p:nvSpPr>
          <p:spPr bwMode="auto">
            <a:xfrm flipH="1">
              <a:off x="2448" y="1584"/>
              <a:ext cx="768" cy="576"/>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0" name="Group 33">
            <a:extLst>
              <a:ext uri="{FF2B5EF4-FFF2-40B4-BE49-F238E27FC236}">
                <a16:creationId xmlns:a16="http://schemas.microsoft.com/office/drawing/2014/main" id="{6776CE60-5815-48EA-A3D1-E3DDD1F2A3FE}"/>
              </a:ext>
            </a:extLst>
          </p:cNvPr>
          <p:cNvGrpSpPr>
            <a:grpSpLocks/>
          </p:cNvGrpSpPr>
          <p:nvPr/>
        </p:nvGrpSpPr>
        <p:grpSpPr bwMode="auto">
          <a:xfrm>
            <a:off x="7467600" y="5419727"/>
            <a:ext cx="2971800" cy="935393"/>
            <a:chOff x="192" y="2139"/>
            <a:chExt cx="2256" cy="795"/>
          </a:xfrm>
        </p:grpSpPr>
        <p:sp>
          <p:nvSpPr>
            <p:cNvPr id="41" name="Text Box 6">
              <a:extLst>
                <a:ext uri="{FF2B5EF4-FFF2-40B4-BE49-F238E27FC236}">
                  <a16:creationId xmlns:a16="http://schemas.microsoft.com/office/drawing/2014/main" id="{E10C1A75-B0D8-4159-A417-C6FBD8CFA81C}"/>
                </a:ext>
              </a:extLst>
            </p:cNvPr>
            <p:cNvSpPr txBox="1">
              <a:spLocks noChangeArrowheads="1"/>
            </p:cNvSpPr>
            <p:nvPr/>
          </p:nvSpPr>
          <p:spPr bwMode="auto">
            <a:xfrm>
              <a:off x="192" y="2287"/>
              <a:ext cx="72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Arial" panose="020B0604020202020204" pitchFamily="34" charset="0"/>
                  <a:ea typeface="MS PGothic" panose="020B0600070205080204" pitchFamily="34" charset="-128"/>
                </a:rPr>
                <a:t>Barangay</a:t>
              </a:r>
            </a:p>
          </p:txBody>
        </p:sp>
        <p:sp>
          <p:nvSpPr>
            <p:cNvPr id="42" name="Text Box 7">
              <a:extLst>
                <a:ext uri="{FF2B5EF4-FFF2-40B4-BE49-F238E27FC236}">
                  <a16:creationId xmlns:a16="http://schemas.microsoft.com/office/drawing/2014/main" id="{F58AD017-4408-4DA2-B2E8-7234FD10E064}"/>
                </a:ext>
              </a:extLst>
            </p:cNvPr>
            <p:cNvSpPr txBox="1">
              <a:spLocks noChangeArrowheads="1"/>
            </p:cNvSpPr>
            <p:nvPr/>
          </p:nvSpPr>
          <p:spPr bwMode="auto">
            <a:xfrm>
              <a:off x="192" y="2672"/>
              <a:ext cx="858"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400">
                  <a:latin typeface="Arial" panose="020B0604020202020204" pitchFamily="34" charset="0"/>
                  <a:ea typeface="MS PGothic" panose="020B0600070205080204" pitchFamily="34" charset="-128"/>
                </a:rPr>
                <a:t>Households</a:t>
              </a:r>
            </a:p>
          </p:txBody>
        </p:sp>
        <p:grpSp>
          <p:nvGrpSpPr>
            <p:cNvPr id="43" name="Group 13">
              <a:extLst>
                <a:ext uri="{FF2B5EF4-FFF2-40B4-BE49-F238E27FC236}">
                  <a16:creationId xmlns:a16="http://schemas.microsoft.com/office/drawing/2014/main" id="{B7EB91E6-0B90-44AD-8F2B-E345EFC3390E}"/>
                </a:ext>
              </a:extLst>
            </p:cNvPr>
            <p:cNvGrpSpPr>
              <a:grpSpLocks/>
            </p:cNvGrpSpPr>
            <p:nvPr/>
          </p:nvGrpSpPr>
          <p:grpSpPr bwMode="auto">
            <a:xfrm>
              <a:off x="1152" y="2139"/>
              <a:ext cx="1296" cy="330"/>
              <a:chOff x="1728" y="2448"/>
              <a:chExt cx="2241" cy="576"/>
            </a:xfrm>
          </p:grpSpPr>
          <p:sp>
            <p:nvSpPr>
              <p:cNvPr id="55" name="Freeform 14">
                <a:extLst>
                  <a:ext uri="{FF2B5EF4-FFF2-40B4-BE49-F238E27FC236}">
                    <a16:creationId xmlns:a16="http://schemas.microsoft.com/office/drawing/2014/main" id="{C36A5C27-7120-4054-9F06-9F902EEB9E2B}"/>
                  </a:ext>
                </a:extLst>
              </p:cNvPr>
              <p:cNvSpPr>
                <a:spLocks/>
              </p:cNvSpPr>
              <p:nvPr/>
            </p:nvSpPr>
            <p:spPr bwMode="auto">
              <a:xfrm>
                <a:off x="1728" y="2448"/>
                <a:ext cx="2241" cy="576"/>
              </a:xfrm>
              <a:custGeom>
                <a:avLst/>
                <a:gdLst>
                  <a:gd name="T0" fmla="*/ 840 w 2241"/>
                  <a:gd name="T1" fmla="*/ 0 h 576"/>
                  <a:gd name="T2" fmla="*/ 2241 w 2241"/>
                  <a:gd name="T3" fmla="*/ 0 h 576"/>
                  <a:gd name="T4" fmla="*/ 1440 w 2241"/>
                  <a:gd name="T5" fmla="*/ 576 h 576"/>
                  <a:gd name="T6" fmla="*/ 0 w 2241"/>
                  <a:gd name="T7" fmla="*/ 576 h 576"/>
                  <a:gd name="T8" fmla="*/ 840 w 2241"/>
                  <a:gd name="T9" fmla="*/ 0 h 576"/>
                </a:gdLst>
                <a:ahLst/>
                <a:cxnLst>
                  <a:cxn ang="0">
                    <a:pos x="T0" y="T1"/>
                  </a:cxn>
                  <a:cxn ang="0">
                    <a:pos x="T2" y="T3"/>
                  </a:cxn>
                  <a:cxn ang="0">
                    <a:pos x="T4" y="T5"/>
                  </a:cxn>
                  <a:cxn ang="0">
                    <a:pos x="T6" y="T7"/>
                  </a:cxn>
                  <a:cxn ang="0">
                    <a:pos x="T8" y="T9"/>
                  </a:cxn>
                </a:cxnLst>
                <a:rect l="0" t="0" r="r" b="b"/>
                <a:pathLst>
                  <a:path w="2241" h="576">
                    <a:moveTo>
                      <a:pt x="840" y="0"/>
                    </a:moveTo>
                    <a:lnTo>
                      <a:pt x="2241" y="0"/>
                    </a:lnTo>
                    <a:lnTo>
                      <a:pt x="1440" y="576"/>
                    </a:lnTo>
                    <a:lnTo>
                      <a:pt x="0" y="576"/>
                    </a:lnTo>
                    <a:lnTo>
                      <a:pt x="840" y="0"/>
                    </a:lnTo>
                    <a:close/>
                  </a:path>
                </a:pathLst>
              </a:custGeom>
              <a:solidFill>
                <a:schemeClr val="bg1"/>
              </a:solidFill>
              <a:ln w="19050"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 name="Line 15">
                <a:extLst>
                  <a:ext uri="{FF2B5EF4-FFF2-40B4-BE49-F238E27FC236}">
                    <a16:creationId xmlns:a16="http://schemas.microsoft.com/office/drawing/2014/main" id="{B21FC698-8BC9-4331-A550-0CF32A1A223B}"/>
                  </a:ext>
                </a:extLst>
              </p:cNvPr>
              <p:cNvSpPr>
                <a:spLocks noChangeShapeType="1"/>
              </p:cNvSpPr>
              <p:nvPr/>
            </p:nvSpPr>
            <p:spPr bwMode="auto">
              <a:xfrm flipH="1">
                <a:off x="2448" y="2448"/>
                <a:ext cx="768" cy="576"/>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7" name="Line 16">
                <a:extLst>
                  <a:ext uri="{FF2B5EF4-FFF2-40B4-BE49-F238E27FC236}">
                    <a16:creationId xmlns:a16="http://schemas.microsoft.com/office/drawing/2014/main" id="{4AE33B99-75DB-4696-84FD-3665F4DECAEE}"/>
                  </a:ext>
                </a:extLst>
              </p:cNvPr>
              <p:cNvSpPr>
                <a:spLocks noChangeShapeType="1"/>
              </p:cNvSpPr>
              <p:nvPr/>
            </p:nvSpPr>
            <p:spPr bwMode="auto">
              <a:xfrm flipV="1">
                <a:off x="2206" y="2696"/>
                <a:ext cx="674" cy="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 name="Line 17">
                <a:extLst>
                  <a:ext uri="{FF2B5EF4-FFF2-40B4-BE49-F238E27FC236}">
                    <a16:creationId xmlns:a16="http://schemas.microsoft.com/office/drawing/2014/main" id="{4095887D-8FAD-4F26-A70D-F0334007D202}"/>
                  </a:ext>
                </a:extLst>
              </p:cNvPr>
              <p:cNvSpPr>
                <a:spLocks noChangeShapeType="1"/>
              </p:cNvSpPr>
              <p:nvPr/>
            </p:nvSpPr>
            <p:spPr bwMode="auto">
              <a:xfrm>
                <a:off x="3024" y="2592"/>
                <a:ext cx="7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 name="Line 18">
                <a:extLst>
                  <a:ext uri="{FF2B5EF4-FFF2-40B4-BE49-F238E27FC236}">
                    <a16:creationId xmlns:a16="http://schemas.microsoft.com/office/drawing/2014/main" id="{FB571A08-2C80-4A37-AA37-ADFB96C06DF6}"/>
                  </a:ext>
                </a:extLst>
              </p:cNvPr>
              <p:cNvSpPr>
                <a:spLocks noChangeShapeType="1"/>
              </p:cNvSpPr>
              <p:nvPr/>
            </p:nvSpPr>
            <p:spPr bwMode="auto">
              <a:xfrm>
                <a:off x="2756" y="2784"/>
                <a:ext cx="74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4" name="Group 19">
              <a:extLst>
                <a:ext uri="{FF2B5EF4-FFF2-40B4-BE49-F238E27FC236}">
                  <a16:creationId xmlns:a16="http://schemas.microsoft.com/office/drawing/2014/main" id="{430C1B0A-2B35-4351-8878-8E3EEF1E6F21}"/>
                </a:ext>
              </a:extLst>
            </p:cNvPr>
            <p:cNvGrpSpPr>
              <a:grpSpLocks/>
            </p:cNvGrpSpPr>
            <p:nvPr/>
          </p:nvGrpSpPr>
          <p:grpSpPr bwMode="auto">
            <a:xfrm>
              <a:off x="1152" y="2551"/>
              <a:ext cx="1296" cy="329"/>
              <a:chOff x="1728" y="2448"/>
              <a:chExt cx="2241" cy="576"/>
            </a:xfrm>
          </p:grpSpPr>
          <p:sp>
            <p:nvSpPr>
              <p:cNvPr id="50" name="Freeform 20">
                <a:extLst>
                  <a:ext uri="{FF2B5EF4-FFF2-40B4-BE49-F238E27FC236}">
                    <a16:creationId xmlns:a16="http://schemas.microsoft.com/office/drawing/2014/main" id="{276F5230-95DE-48D2-80B1-FB24EC9233E9}"/>
                  </a:ext>
                </a:extLst>
              </p:cNvPr>
              <p:cNvSpPr>
                <a:spLocks/>
              </p:cNvSpPr>
              <p:nvPr/>
            </p:nvSpPr>
            <p:spPr bwMode="auto">
              <a:xfrm>
                <a:off x="1728" y="2448"/>
                <a:ext cx="2241" cy="576"/>
              </a:xfrm>
              <a:custGeom>
                <a:avLst/>
                <a:gdLst>
                  <a:gd name="T0" fmla="*/ 840 w 2241"/>
                  <a:gd name="T1" fmla="*/ 0 h 576"/>
                  <a:gd name="T2" fmla="*/ 2241 w 2241"/>
                  <a:gd name="T3" fmla="*/ 0 h 576"/>
                  <a:gd name="T4" fmla="*/ 1440 w 2241"/>
                  <a:gd name="T5" fmla="*/ 576 h 576"/>
                  <a:gd name="T6" fmla="*/ 0 w 2241"/>
                  <a:gd name="T7" fmla="*/ 576 h 576"/>
                  <a:gd name="T8" fmla="*/ 840 w 2241"/>
                  <a:gd name="T9" fmla="*/ 0 h 576"/>
                </a:gdLst>
                <a:ahLst/>
                <a:cxnLst>
                  <a:cxn ang="0">
                    <a:pos x="T0" y="T1"/>
                  </a:cxn>
                  <a:cxn ang="0">
                    <a:pos x="T2" y="T3"/>
                  </a:cxn>
                  <a:cxn ang="0">
                    <a:pos x="T4" y="T5"/>
                  </a:cxn>
                  <a:cxn ang="0">
                    <a:pos x="T6" y="T7"/>
                  </a:cxn>
                  <a:cxn ang="0">
                    <a:pos x="T8" y="T9"/>
                  </a:cxn>
                </a:cxnLst>
                <a:rect l="0" t="0" r="r" b="b"/>
                <a:pathLst>
                  <a:path w="2241" h="576">
                    <a:moveTo>
                      <a:pt x="840" y="0"/>
                    </a:moveTo>
                    <a:lnTo>
                      <a:pt x="2241" y="0"/>
                    </a:lnTo>
                    <a:lnTo>
                      <a:pt x="1440" y="576"/>
                    </a:lnTo>
                    <a:lnTo>
                      <a:pt x="0" y="576"/>
                    </a:lnTo>
                    <a:lnTo>
                      <a:pt x="840" y="0"/>
                    </a:lnTo>
                    <a:close/>
                  </a:path>
                </a:pathLst>
              </a:custGeom>
              <a:solidFill>
                <a:schemeClr val="bg1"/>
              </a:solidFill>
              <a:ln w="19050"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 name="Line 21">
                <a:extLst>
                  <a:ext uri="{FF2B5EF4-FFF2-40B4-BE49-F238E27FC236}">
                    <a16:creationId xmlns:a16="http://schemas.microsoft.com/office/drawing/2014/main" id="{4AC1C2AE-532D-4E27-8392-DF0682C6528E}"/>
                  </a:ext>
                </a:extLst>
              </p:cNvPr>
              <p:cNvSpPr>
                <a:spLocks noChangeShapeType="1"/>
              </p:cNvSpPr>
              <p:nvPr/>
            </p:nvSpPr>
            <p:spPr bwMode="auto">
              <a:xfrm flipH="1">
                <a:off x="2448" y="2448"/>
                <a:ext cx="768" cy="576"/>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 name="Line 22">
                <a:extLst>
                  <a:ext uri="{FF2B5EF4-FFF2-40B4-BE49-F238E27FC236}">
                    <a16:creationId xmlns:a16="http://schemas.microsoft.com/office/drawing/2014/main" id="{F2E2A69A-91B3-4EAC-9E9E-44D7F4EAB176}"/>
                  </a:ext>
                </a:extLst>
              </p:cNvPr>
              <p:cNvSpPr>
                <a:spLocks noChangeShapeType="1"/>
              </p:cNvSpPr>
              <p:nvPr/>
            </p:nvSpPr>
            <p:spPr bwMode="auto">
              <a:xfrm flipV="1">
                <a:off x="2206" y="2696"/>
                <a:ext cx="674" cy="1"/>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 name="Line 23">
                <a:extLst>
                  <a:ext uri="{FF2B5EF4-FFF2-40B4-BE49-F238E27FC236}">
                    <a16:creationId xmlns:a16="http://schemas.microsoft.com/office/drawing/2014/main" id="{C26384E6-8450-4756-9C53-8915329A9027}"/>
                  </a:ext>
                </a:extLst>
              </p:cNvPr>
              <p:cNvSpPr>
                <a:spLocks noChangeShapeType="1"/>
              </p:cNvSpPr>
              <p:nvPr/>
            </p:nvSpPr>
            <p:spPr bwMode="auto">
              <a:xfrm>
                <a:off x="3024" y="2592"/>
                <a:ext cx="73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4" name="Line 24">
                <a:extLst>
                  <a:ext uri="{FF2B5EF4-FFF2-40B4-BE49-F238E27FC236}">
                    <a16:creationId xmlns:a16="http://schemas.microsoft.com/office/drawing/2014/main" id="{BB8FED42-0A16-49AE-8DB7-B3076193F876}"/>
                  </a:ext>
                </a:extLst>
              </p:cNvPr>
              <p:cNvSpPr>
                <a:spLocks noChangeShapeType="1"/>
              </p:cNvSpPr>
              <p:nvPr/>
            </p:nvSpPr>
            <p:spPr bwMode="auto">
              <a:xfrm>
                <a:off x="2756" y="2784"/>
                <a:ext cx="74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5" name="Freeform 25">
              <a:extLst>
                <a:ext uri="{FF2B5EF4-FFF2-40B4-BE49-F238E27FC236}">
                  <a16:creationId xmlns:a16="http://schemas.microsoft.com/office/drawing/2014/main" id="{6027DCD2-E5FC-4CD5-BF82-4C42B9B7038B}"/>
                </a:ext>
              </a:extLst>
            </p:cNvPr>
            <p:cNvSpPr>
              <a:spLocks/>
            </p:cNvSpPr>
            <p:nvPr/>
          </p:nvSpPr>
          <p:spPr bwMode="auto">
            <a:xfrm>
              <a:off x="1763" y="2770"/>
              <a:ext cx="83" cy="28"/>
            </a:xfrm>
            <a:custGeom>
              <a:avLst/>
              <a:gdLst>
                <a:gd name="T0" fmla="*/ 96 w 240"/>
                <a:gd name="T1" fmla="*/ 0 h 96"/>
                <a:gd name="T2" fmla="*/ 240 w 240"/>
                <a:gd name="T3" fmla="*/ 0 h 96"/>
                <a:gd name="T4" fmla="*/ 144 w 240"/>
                <a:gd name="T5" fmla="*/ 96 h 96"/>
                <a:gd name="T6" fmla="*/ 0 w 240"/>
                <a:gd name="T7" fmla="*/ 96 h 96"/>
                <a:gd name="T8" fmla="*/ 96 w 240"/>
                <a:gd name="T9" fmla="*/ 0 h 96"/>
              </a:gdLst>
              <a:ahLst/>
              <a:cxnLst>
                <a:cxn ang="0">
                  <a:pos x="T0" y="T1"/>
                </a:cxn>
                <a:cxn ang="0">
                  <a:pos x="T2" y="T3"/>
                </a:cxn>
                <a:cxn ang="0">
                  <a:pos x="T4" y="T5"/>
                </a:cxn>
                <a:cxn ang="0">
                  <a:pos x="T6" y="T7"/>
                </a:cxn>
                <a:cxn ang="0">
                  <a:pos x="T8" y="T9"/>
                </a:cxn>
              </a:cxnLst>
              <a:rect l="0" t="0" r="r" b="b"/>
              <a:pathLst>
                <a:path w="240" h="96">
                  <a:moveTo>
                    <a:pt x="96" y="0"/>
                  </a:moveTo>
                  <a:lnTo>
                    <a:pt x="240" y="0"/>
                  </a:lnTo>
                  <a:lnTo>
                    <a:pt x="144" y="96"/>
                  </a:lnTo>
                  <a:lnTo>
                    <a:pt x="0" y="96"/>
                  </a:lnTo>
                  <a:lnTo>
                    <a:pt x="96" y="0"/>
                  </a:lnTo>
                  <a:close/>
                </a:path>
              </a:pathLst>
            </a:custGeom>
            <a:solidFill>
              <a:srgbClr val="FF0000"/>
            </a:solidFill>
            <a:ln w="9525" cap="flat" cmpd="sng">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 name="Freeform 26">
              <a:extLst>
                <a:ext uri="{FF2B5EF4-FFF2-40B4-BE49-F238E27FC236}">
                  <a16:creationId xmlns:a16="http://schemas.microsoft.com/office/drawing/2014/main" id="{2917A971-C008-4067-8E36-8207DC385D74}"/>
                </a:ext>
              </a:extLst>
            </p:cNvPr>
            <p:cNvSpPr>
              <a:spLocks/>
            </p:cNvSpPr>
            <p:nvPr/>
          </p:nvSpPr>
          <p:spPr bwMode="auto">
            <a:xfrm>
              <a:off x="1830" y="2770"/>
              <a:ext cx="84" cy="28"/>
            </a:xfrm>
            <a:custGeom>
              <a:avLst/>
              <a:gdLst>
                <a:gd name="T0" fmla="*/ 96 w 240"/>
                <a:gd name="T1" fmla="*/ 0 h 96"/>
                <a:gd name="T2" fmla="*/ 240 w 240"/>
                <a:gd name="T3" fmla="*/ 0 h 96"/>
                <a:gd name="T4" fmla="*/ 144 w 240"/>
                <a:gd name="T5" fmla="*/ 96 h 96"/>
                <a:gd name="T6" fmla="*/ 0 w 240"/>
                <a:gd name="T7" fmla="*/ 96 h 96"/>
                <a:gd name="T8" fmla="*/ 96 w 240"/>
                <a:gd name="T9" fmla="*/ 0 h 96"/>
              </a:gdLst>
              <a:ahLst/>
              <a:cxnLst>
                <a:cxn ang="0">
                  <a:pos x="T0" y="T1"/>
                </a:cxn>
                <a:cxn ang="0">
                  <a:pos x="T2" y="T3"/>
                </a:cxn>
                <a:cxn ang="0">
                  <a:pos x="T4" y="T5"/>
                </a:cxn>
                <a:cxn ang="0">
                  <a:pos x="T6" y="T7"/>
                </a:cxn>
                <a:cxn ang="0">
                  <a:pos x="T8" y="T9"/>
                </a:cxn>
              </a:cxnLst>
              <a:rect l="0" t="0" r="r" b="b"/>
              <a:pathLst>
                <a:path w="240" h="96">
                  <a:moveTo>
                    <a:pt x="96" y="0"/>
                  </a:moveTo>
                  <a:lnTo>
                    <a:pt x="240" y="0"/>
                  </a:lnTo>
                  <a:lnTo>
                    <a:pt x="144" y="96"/>
                  </a:lnTo>
                  <a:lnTo>
                    <a:pt x="0" y="96"/>
                  </a:lnTo>
                  <a:lnTo>
                    <a:pt x="96" y="0"/>
                  </a:lnTo>
                  <a:close/>
                </a:path>
              </a:pathLst>
            </a:custGeom>
            <a:solidFill>
              <a:srgbClr val="FF0000"/>
            </a:solidFill>
            <a:ln w="9525" cap="flat" cmpd="sng">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 name="Freeform 27">
              <a:extLst>
                <a:ext uri="{FF2B5EF4-FFF2-40B4-BE49-F238E27FC236}">
                  <a16:creationId xmlns:a16="http://schemas.microsoft.com/office/drawing/2014/main" id="{1FA91D7B-1089-4691-8D00-C7949C408977}"/>
                </a:ext>
              </a:extLst>
            </p:cNvPr>
            <p:cNvSpPr>
              <a:spLocks/>
            </p:cNvSpPr>
            <p:nvPr/>
          </p:nvSpPr>
          <p:spPr bwMode="auto">
            <a:xfrm>
              <a:off x="1896" y="2770"/>
              <a:ext cx="84" cy="28"/>
            </a:xfrm>
            <a:custGeom>
              <a:avLst/>
              <a:gdLst>
                <a:gd name="T0" fmla="*/ 96 w 240"/>
                <a:gd name="T1" fmla="*/ 0 h 96"/>
                <a:gd name="T2" fmla="*/ 240 w 240"/>
                <a:gd name="T3" fmla="*/ 0 h 96"/>
                <a:gd name="T4" fmla="*/ 144 w 240"/>
                <a:gd name="T5" fmla="*/ 96 h 96"/>
                <a:gd name="T6" fmla="*/ 0 w 240"/>
                <a:gd name="T7" fmla="*/ 96 h 96"/>
                <a:gd name="T8" fmla="*/ 96 w 240"/>
                <a:gd name="T9" fmla="*/ 0 h 96"/>
              </a:gdLst>
              <a:ahLst/>
              <a:cxnLst>
                <a:cxn ang="0">
                  <a:pos x="T0" y="T1"/>
                </a:cxn>
                <a:cxn ang="0">
                  <a:pos x="T2" y="T3"/>
                </a:cxn>
                <a:cxn ang="0">
                  <a:pos x="T4" y="T5"/>
                </a:cxn>
                <a:cxn ang="0">
                  <a:pos x="T6" y="T7"/>
                </a:cxn>
                <a:cxn ang="0">
                  <a:pos x="T8" y="T9"/>
                </a:cxn>
              </a:cxnLst>
              <a:rect l="0" t="0" r="r" b="b"/>
              <a:pathLst>
                <a:path w="240" h="96">
                  <a:moveTo>
                    <a:pt x="96" y="0"/>
                  </a:moveTo>
                  <a:lnTo>
                    <a:pt x="240" y="0"/>
                  </a:lnTo>
                  <a:lnTo>
                    <a:pt x="144" y="96"/>
                  </a:lnTo>
                  <a:lnTo>
                    <a:pt x="0" y="96"/>
                  </a:lnTo>
                  <a:lnTo>
                    <a:pt x="96" y="0"/>
                  </a:lnTo>
                  <a:close/>
                </a:path>
              </a:pathLst>
            </a:custGeom>
            <a:solidFill>
              <a:srgbClr val="FF0000"/>
            </a:solidFill>
            <a:ln w="9525" cap="flat" cmpd="sng">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 name="Freeform 28">
              <a:extLst>
                <a:ext uri="{FF2B5EF4-FFF2-40B4-BE49-F238E27FC236}">
                  <a16:creationId xmlns:a16="http://schemas.microsoft.com/office/drawing/2014/main" id="{CF586397-A297-4FD3-A104-AC43E375DE5D}"/>
                </a:ext>
              </a:extLst>
            </p:cNvPr>
            <p:cNvSpPr>
              <a:spLocks/>
            </p:cNvSpPr>
            <p:nvPr/>
          </p:nvSpPr>
          <p:spPr bwMode="auto">
            <a:xfrm>
              <a:off x="1719" y="2810"/>
              <a:ext cx="84" cy="27"/>
            </a:xfrm>
            <a:custGeom>
              <a:avLst/>
              <a:gdLst>
                <a:gd name="T0" fmla="*/ 96 w 240"/>
                <a:gd name="T1" fmla="*/ 0 h 96"/>
                <a:gd name="T2" fmla="*/ 240 w 240"/>
                <a:gd name="T3" fmla="*/ 0 h 96"/>
                <a:gd name="T4" fmla="*/ 144 w 240"/>
                <a:gd name="T5" fmla="*/ 96 h 96"/>
                <a:gd name="T6" fmla="*/ 0 w 240"/>
                <a:gd name="T7" fmla="*/ 96 h 96"/>
                <a:gd name="T8" fmla="*/ 96 w 240"/>
                <a:gd name="T9" fmla="*/ 0 h 96"/>
              </a:gdLst>
              <a:ahLst/>
              <a:cxnLst>
                <a:cxn ang="0">
                  <a:pos x="T0" y="T1"/>
                </a:cxn>
                <a:cxn ang="0">
                  <a:pos x="T2" y="T3"/>
                </a:cxn>
                <a:cxn ang="0">
                  <a:pos x="T4" y="T5"/>
                </a:cxn>
                <a:cxn ang="0">
                  <a:pos x="T6" y="T7"/>
                </a:cxn>
                <a:cxn ang="0">
                  <a:pos x="T8" y="T9"/>
                </a:cxn>
              </a:cxnLst>
              <a:rect l="0" t="0" r="r" b="b"/>
              <a:pathLst>
                <a:path w="240" h="96">
                  <a:moveTo>
                    <a:pt x="96" y="0"/>
                  </a:moveTo>
                  <a:lnTo>
                    <a:pt x="240" y="0"/>
                  </a:lnTo>
                  <a:lnTo>
                    <a:pt x="144" y="96"/>
                  </a:lnTo>
                  <a:lnTo>
                    <a:pt x="0" y="96"/>
                  </a:lnTo>
                  <a:lnTo>
                    <a:pt x="96" y="0"/>
                  </a:lnTo>
                  <a:close/>
                </a:path>
              </a:pathLst>
            </a:custGeom>
            <a:solidFill>
              <a:srgbClr val="FF0000"/>
            </a:solidFill>
            <a:ln w="9525" cap="flat" cmpd="sng">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9" name="Freeform 29">
              <a:extLst>
                <a:ext uri="{FF2B5EF4-FFF2-40B4-BE49-F238E27FC236}">
                  <a16:creationId xmlns:a16="http://schemas.microsoft.com/office/drawing/2014/main" id="{9BCE1E39-C6C1-49D1-8A06-40CBDFD632B7}"/>
                </a:ext>
              </a:extLst>
            </p:cNvPr>
            <p:cNvSpPr>
              <a:spLocks/>
            </p:cNvSpPr>
            <p:nvPr/>
          </p:nvSpPr>
          <p:spPr bwMode="auto">
            <a:xfrm>
              <a:off x="1785" y="2810"/>
              <a:ext cx="84" cy="27"/>
            </a:xfrm>
            <a:custGeom>
              <a:avLst/>
              <a:gdLst>
                <a:gd name="T0" fmla="*/ 96 w 240"/>
                <a:gd name="T1" fmla="*/ 0 h 96"/>
                <a:gd name="T2" fmla="*/ 240 w 240"/>
                <a:gd name="T3" fmla="*/ 0 h 96"/>
                <a:gd name="T4" fmla="*/ 144 w 240"/>
                <a:gd name="T5" fmla="*/ 96 h 96"/>
                <a:gd name="T6" fmla="*/ 0 w 240"/>
                <a:gd name="T7" fmla="*/ 96 h 96"/>
                <a:gd name="T8" fmla="*/ 96 w 240"/>
                <a:gd name="T9" fmla="*/ 0 h 96"/>
              </a:gdLst>
              <a:ahLst/>
              <a:cxnLst>
                <a:cxn ang="0">
                  <a:pos x="T0" y="T1"/>
                </a:cxn>
                <a:cxn ang="0">
                  <a:pos x="T2" y="T3"/>
                </a:cxn>
                <a:cxn ang="0">
                  <a:pos x="T4" y="T5"/>
                </a:cxn>
                <a:cxn ang="0">
                  <a:pos x="T6" y="T7"/>
                </a:cxn>
                <a:cxn ang="0">
                  <a:pos x="T8" y="T9"/>
                </a:cxn>
              </a:cxnLst>
              <a:rect l="0" t="0" r="r" b="b"/>
              <a:pathLst>
                <a:path w="240" h="96">
                  <a:moveTo>
                    <a:pt x="96" y="0"/>
                  </a:moveTo>
                  <a:lnTo>
                    <a:pt x="240" y="0"/>
                  </a:lnTo>
                  <a:lnTo>
                    <a:pt x="144" y="96"/>
                  </a:lnTo>
                  <a:lnTo>
                    <a:pt x="0" y="96"/>
                  </a:lnTo>
                  <a:lnTo>
                    <a:pt x="96" y="0"/>
                  </a:lnTo>
                  <a:close/>
                </a:path>
              </a:pathLst>
            </a:custGeom>
            <a:solidFill>
              <a:srgbClr val="FF0000"/>
            </a:solidFill>
            <a:ln w="9525" cap="flat" cmpd="sng">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pic>
        <p:nvPicPr>
          <p:cNvPr id="60" name="Picture 30" descr="scale1">
            <a:extLst>
              <a:ext uri="{FF2B5EF4-FFF2-40B4-BE49-F238E27FC236}">
                <a16:creationId xmlns:a16="http://schemas.microsoft.com/office/drawing/2014/main" id="{54A88F1A-473E-48C4-B0CA-58DC75A5F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381125"/>
            <a:ext cx="1966913"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1" descr="scale2">
            <a:extLst>
              <a:ext uri="{FF2B5EF4-FFF2-40B4-BE49-F238E27FC236}">
                <a16:creationId xmlns:a16="http://schemas.microsoft.com/office/drawing/2014/main" id="{4016E96E-EBB6-4C31-9443-847389550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04925"/>
            <a:ext cx="20828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2" descr="scale3">
            <a:extLst>
              <a:ext uri="{FF2B5EF4-FFF2-40B4-BE49-F238E27FC236}">
                <a16:creationId xmlns:a16="http://schemas.microsoft.com/office/drawing/2014/main" id="{43834560-D25A-4D21-8436-C4A101B63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1228725"/>
            <a:ext cx="204311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1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AF4C-B613-4519-8CE5-DE01576270FF}"/>
              </a:ext>
            </a:extLst>
          </p:cNvPr>
          <p:cNvSpPr>
            <a:spLocks noGrp="1"/>
          </p:cNvSpPr>
          <p:nvPr>
            <p:ph type="title"/>
          </p:nvPr>
        </p:nvSpPr>
        <p:spPr/>
        <p:txBody>
          <a:bodyPr>
            <a:normAutofit/>
          </a:bodyPr>
          <a:lstStyle/>
          <a:p>
            <a:r>
              <a:rPr lang="en-PH" sz="2800" dirty="0"/>
              <a:t>Available data sets</a:t>
            </a:r>
          </a:p>
        </p:txBody>
      </p:sp>
      <p:sp>
        <p:nvSpPr>
          <p:cNvPr id="4" name="Slide Number Placeholder 3">
            <a:extLst>
              <a:ext uri="{FF2B5EF4-FFF2-40B4-BE49-F238E27FC236}">
                <a16:creationId xmlns:a16="http://schemas.microsoft.com/office/drawing/2014/main" id="{FA9052A2-D66A-4FDA-ABDB-48828B4CF61D}"/>
              </a:ext>
            </a:extLst>
          </p:cNvPr>
          <p:cNvSpPr>
            <a:spLocks noGrp="1"/>
          </p:cNvSpPr>
          <p:nvPr>
            <p:ph type="sldNum" sz="quarter" idx="12"/>
          </p:nvPr>
        </p:nvSpPr>
        <p:spPr/>
        <p:txBody>
          <a:bodyPr/>
          <a:lstStyle/>
          <a:p>
            <a:fld id="{539BC931-7A72-465E-8590-A3B9E39C4D85}" type="slidenum">
              <a:rPr lang="en-PH" smtClean="0"/>
              <a:pPr/>
              <a:t>12</a:t>
            </a:fld>
            <a:endParaRPr lang="en-PH" dirty="0"/>
          </a:p>
        </p:txBody>
      </p:sp>
      <p:grpSp>
        <p:nvGrpSpPr>
          <p:cNvPr id="5" name="Group 3">
            <a:extLst>
              <a:ext uri="{FF2B5EF4-FFF2-40B4-BE49-F238E27FC236}">
                <a16:creationId xmlns:a16="http://schemas.microsoft.com/office/drawing/2014/main" id="{44E0435E-D634-409C-80B5-41870FBFB45C}"/>
              </a:ext>
            </a:extLst>
          </p:cNvPr>
          <p:cNvGrpSpPr>
            <a:grpSpLocks/>
          </p:cNvGrpSpPr>
          <p:nvPr/>
        </p:nvGrpSpPr>
        <p:grpSpPr bwMode="auto">
          <a:xfrm>
            <a:off x="990465" y="1208314"/>
            <a:ext cx="7927975" cy="5029200"/>
            <a:chOff x="381" y="381"/>
            <a:chExt cx="4796" cy="3414"/>
          </a:xfrm>
        </p:grpSpPr>
        <p:sp>
          <p:nvSpPr>
            <p:cNvPr id="6" name="Rectangle 4">
              <a:extLst>
                <a:ext uri="{FF2B5EF4-FFF2-40B4-BE49-F238E27FC236}">
                  <a16:creationId xmlns:a16="http://schemas.microsoft.com/office/drawing/2014/main" id="{53AB7F08-3CDF-4155-B58B-EAF2859398A4}"/>
                </a:ext>
              </a:extLst>
            </p:cNvPr>
            <p:cNvSpPr>
              <a:spLocks noChangeArrowheads="1"/>
            </p:cNvSpPr>
            <p:nvPr/>
          </p:nvSpPr>
          <p:spPr bwMode="auto">
            <a:xfrm>
              <a:off x="2959" y="2170"/>
              <a:ext cx="2212" cy="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5">
              <a:extLst>
                <a:ext uri="{FF2B5EF4-FFF2-40B4-BE49-F238E27FC236}">
                  <a16:creationId xmlns:a16="http://schemas.microsoft.com/office/drawing/2014/main" id="{8D7A6826-9A5A-44A1-A9BD-A2BA8912BABA}"/>
                </a:ext>
              </a:extLst>
            </p:cNvPr>
            <p:cNvSpPr>
              <a:spLocks noChangeArrowheads="1"/>
            </p:cNvSpPr>
            <p:nvPr/>
          </p:nvSpPr>
          <p:spPr bwMode="auto">
            <a:xfrm>
              <a:off x="3021" y="2211"/>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8" name="Rectangle 6">
              <a:extLst>
                <a:ext uri="{FF2B5EF4-FFF2-40B4-BE49-F238E27FC236}">
                  <a16:creationId xmlns:a16="http://schemas.microsoft.com/office/drawing/2014/main" id="{1592D463-3E3D-4EAF-943C-D45339E2FAD7}"/>
                </a:ext>
              </a:extLst>
            </p:cNvPr>
            <p:cNvSpPr>
              <a:spLocks noChangeArrowheads="1"/>
            </p:cNvSpPr>
            <p:nvPr/>
          </p:nvSpPr>
          <p:spPr bwMode="auto">
            <a:xfrm>
              <a:off x="3146" y="2211"/>
              <a:ext cx="163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Detailed household and housing </a:t>
              </a:r>
              <a:endParaRPr lang="en-US" altLang="en-US" sz="1600"/>
            </a:p>
          </p:txBody>
        </p:sp>
        <p:sp>
          <p:nvSpPr>
            <p:cNvPr id="9" name="Rectangle 7">
              <a:extLst>
                <a:ext uri="{FF2B5EF4-FFF2-40B4-BE49-F238E27FC236}">
                  <a16:creationId xmlns:a16="http://schemas.microsoft.com/office/drawing/2014/main" id="{202EEFE1-DDF1-4DFD-A64E-44FEBB9954FB}"/>
                </a:ext>
              </a:extLst>
            </p:cNvPr>
            <p:cNvSpPr>
              <a:spLocks noChangeArrowheads="1"/>
            </p:cNvSpPr>
            <p:nvPr/>
          </p:nvSpPr>
          <p:spPr bwMode="auto">
            <a:xfrm>
              <a:off x="3146" y="2352"/>
              <a:ext cx="72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characteristics</a:t>
              </a:r>
              <a:endParaRPr lang="en-US" altLang="en-US" sz="1600"/>
            </a:p>
          </p:txBody>
        </p:sp>
        <p:sp>
          <p:nvSpPr>
            <p:cNvPr id="10" name="Rectangle 8">
              <a:extLst>
                <a:ext uri="{FF2B5EF4-FFF2-40B4-BE49-F238E27FC236}">
                  <a16:creationId xmlns:a16="http://schemas.microsoft.com/office/drawing/2014/main" id="{CA4C3E16-6749-40D6-A8EE-69CFB6F3198A}"/>
                </a:ext>
              </a:extLst>
            </p:cNvPr>
            <p:cNvSpPr>
              <a:spLocks noChangeArrowheads="1"/>
            </p:cNvSpPr>
            <p:nvPr/>
          </p:nvSpPr>
          <p:spPr bwMode="auto">
            <a:xfrm>
              <a:off x="3021" y="2526"/>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1" name="Rectangle 9">
              <a:extLst>
                <a:ext uri="{FF2B5EF4-FFF2-40B4-BE49-F238E27FC236}">
                  <a16:creationId xmlns:a16="http://schemas.microsoft.com/office/drawing/2014/main" id="{6583AEB6-377C-40A3-A7C1-8D8439FDF1CF}"/>
                </a:ext>
              </a:extLst>
            </p:cNvPr>
            <p:cNvSpPr>
              <a:spLocks noChangeArrowheads="1"/>
            </p:cNvSpPr>
            <p:nvPr/>
          </p:nvSpPr>
          <p:spPr bwMode="auto">
            <a:xfrm>
              <a:off x="3146" y="2526"/>
              <a:ext cx="166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No income/employment variable</a:t>
              </a:r>
              <a:endParaRPr lang="en-US" altLang="en-US" sz="1600"/>
            </a:p>
          </p:txBody>
        </p:sp>
        <p:sp>
          <p:nvSpPr>
            <p:cNvPr id="12" name="Rectangle 10">
              <a:extLst>
                <a:ext uri="{FF2B5EF4-FFF2-40B4-BE49-F238E27FC236}">
                  <a16:creationId xmlns:a16="http://schemas.microsoft.com/office/drawing/2014/main" id="{03794693-563E-4C60-AB1B-F2386861248C}"/>
                </a:ext>
              </a:extLst>
            </p:cNvPr>
            <p:cNvSpPr>
              <a:spLocks noChangeArrowheads="1"/>
            </p:cNvSpPr>
            <p:nvPr/>
          </p:nvSpPr>
          <p:spPr bwMode="auto">
            <a:xfrm>
              <a:off x="3021" y="2698"/>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3" name="Rectangle 11">
              <a:extLst>
                <a:ext uri="{FF2B5EF4-FFF2-40B4-BE49-F238E27FC236}">
                  <a16:creationId xmlns:a16="http://schemas.microsoft.com/office/drawing/2014/main" id="{73F7B99F-018D-4338-8F09-D7F687EDA538}"/>
                </a:ext>
              </a:extLst>
            </p:cNvPr>
            <p:cNvSpPr>
              <a:spLocks noChangeArrowheads="1"/>
            </p:cNvSpPr>
            <p:nvPr/>
          </p:nvSpPr>
          <p:spPr bwMode="auto">
            <a:xfrm>
              <a:off x="3146" y="2698"/>
              <a:ext cx="21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Non</a:t>
              </a:r>
              <a:endParaRPr lang="en-US" altLang="en-US" sz="1600"/>
            </a:p>
          </p:txBody>
        </p:sp>
        <p:sp>
          <p:nvSpPr>
            <p:cNvPr id="14" name="Rectangle 12">
              <a:extLst>
                <a:ext uri="{FF2B5EF4-FFF2-40B4-BE49-F238E27FC236}">
                  <a16:creationId xmlns:a16="http://schemas.microsoft.com/office/drawing/2014/main" id="{9D12EAD0-7237-4F18-8810-51A02D82B8BC}"/>
                </a:ext>
              </a:extLst>
            </p:cNvPr>
            <p:cNvSpPr>
              <a:spLocks noChangeArrowheads="1"/>
            </p:cNvSpPr>
            <p:nvPr/>
          </p:nvSpPr>
          <p:spPr bwMode="auto">
            <a:xfrm>
              <a:off x="3365" y="2698"/>
              <a:ext cx="3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5" name="Rectangle 13">
              <a:extLst>
                <a:ext uri="{FF2B5EF4-FFF2-40B4-BE49-F238E27FC236}">
                  <a16:creationId xmlns:a16="http://schemas.microsoft.com/office/drawing/2014/main" id="{D62904F6-741F-41E1-9D33-31A6E5A867D1}"/>
                </a:ext>
              </a:extLst>
            </p:cNvPr>
            <p:cNvSpPr>
              <a:spLocks noChangeArrowheads="1"/>
            </p:cNvSpPr>
            <p:nvPr/>
          </p:nvSpPr>
          <p:spPr bwMode="auto">
            <a:xfrm>
              <a:off x="3405" y="2698"/>
              <a:ext cx="151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response on housing variables</a:t>
              </a:r>
              <a:endParaRPr lang="en-US" altLang="en-US" sz="1600"/>
            </a:p>
          </p:txBody>
        </p:sp>
        <p:sp>
          <p:nvSpPr>
            <p:cNvPr id="16" name="Rectangle 14">
              <a:extLst>
                <a:ext uri="{FF2B5EF4-FFF2-40B4-BE49-F238E27FC236}">
                  <a16:creationId xmlns:a16="http://schemas.microsoft.com/office/drawing/2014/main" id="{56731734-70AC-4227-BC82-E191C705EA06}"/>
                </a:ext>
              </a:extLst>
            </p:cNvPr>
            <p:cNvSpPr>
              <a:spLocks noChangeArrowheads="1"/>
            </p:cNvSpPr>
            <p:nvPr/>
          </p:nvSpPr>
          <p:spPr bwMode="auto">
            <a:xfrm>
              <a:off x="3021" y="2871"/>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7" name="Rectangle 15">
              <a:extLst>
                <a:ext uri="{FF2B5EF4-FFF2-40B4-BE49-F238E27FC236}">
                  <a16:creationId xmlns:a16="http://schemas.microsoft.com/office/drawing/2014/main" id="{8E4E0B36-8310-471E-848D-65E15CEA5154}"/>
                </a:ext>
              </a:extLst>
            </p:cNvPr>
            <p:cNvSpPr>
              <a:spLocks noChangeArrowheads="1"/>
            </p:cNvSpPr>
            <p:nvPr/>
          </p:nvSpPr>
          <p:spPr bwMode="auto">
            <a:xfrm>
              <a:off x="3146" y="2871"/>
              <a:ext cx="172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All households in 1990 (1,567,665 </a:t>
              </a:r>
              <a:endParaRPr lang="en-US" altLang="en-US" sz="1600"/>
            </a:p>
          </p:txBody>
        </p:sp>
        <p:sp>
          <p:nvSpPr>
            <p:cNvPr id="18" name="Rectangle 16">
              <a:extLst>
                <a:ext uri="{FF2B5EF4-FFF2-40B4-BE49-F238E27FC236}">
                  <a16:creationId xmlns:a16="http://schemas.microsoft.com/office/drawing/2014/main" id="{32584AAB-B176-4857-8466-5E49BB6647DA}"/>
                </a:ext>
              </a:extLst>
            </p:cNvPr>
            <p:cNvSpPr>
              <a:spLocks noChangeArrowheads="1"/>
            </p:cNvSpPr>
            <p:nvPr/>
          </p:nvSpPr>
          <p:spPr bwMode="auto">
            <a:xfrm>
              <a:off x="3146" y="3014"/>
              <a:ext cx="61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households)</a:t>
              </a:r>
              <a:endParaRPr lang="en-US" altLang="en-US" sz="1600"/>
            </a:p>
          </p:txBody>
        </p:sp>
        <p:sp>
          <p:nvSpPr>
            <p:cNvPr id="19" name="Rectangle 17">
              <a:extLst>
                <a:ext uri="{FF2B5EF4-FFF2-40B4-BE49-F238E27FC236}">
                  <a16:creationId xmlns:a16="http://schemas.microsoft.com/office/drawing/2014/main" id="{A8C30E59-0340-4096-94FE-EB6518090064}"/>
                </a:ext>
              </a:extLst>
            </p:cNvPr>
            <p:cNvSpPr>
              <a:spLocks noChangeArrowheads="1"/>
            </p:cNvSpPr>
            <p:nvPr/>
          </p:nvSpPr>
          <p:spPr bwMode="auto">
            <a:xfrm>
              <a:off x="1230" y="2170"/>
              <a:ext cx="1729" cy="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18">
              <a:extLst>
                <a:ext uri="{FF2B5EF4-FFF2-40B4-BE49-F238E27FC236}">
                  <a16:creationId xmlns:a16="http://schemas.microsoft.com/office/drawing/2014/main" id="{62E36C20-28A0-4F18-ADFF-95DB0D0CB3C3}"/>
                </a:ext>
              </a:extLst>
            </p:cNvPr>
            <p:cNvSpPr>
              <a:spLocks noChangeArrowheads="1"/>
            </p:cNvSpPr>
            <p:nvPr/>
          </p:nvSpPr>
          <p:spPr bwMode="auto">
            <a:xfrm>
              <a:off x="1293" y="2211"/>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1990 </a:t>
              </a:r>
              <a:endParaRPr lang="en-US" altLang="en-US" sz="1600"/>
            </a:p>
          </p:txBody>
        </p:sp>
        <p:sp>
          <p:nvSpPr>
            <p:cNvPr id="21" name="Rectangle 19">
              <a:extLst>
                <a:ext uri="{FF2B5EF4-FFF2-40B4-BE49-F238E27FC236}">
                  <a16:creationId xmlns:a16="http://schemas.microsoft.com/office/drawing/2014/main" id="{7347357E-EBF1-4A08-B016-28BA517A6AF1}"/>
                </a:ext>
              </a:extLst>
            </p:cNvPr>
            <p:cNvSpPr>
              <a:spLocks noChangeArrowheads="1"/>
            </p:cNvSpPr>
            <p:nvPr/>
          </p:nvSpPr>
          <p:spPr bwMode="auto">
            <a:xfrm>
              <a:off x="1591" y="2211"/>
              <a:ext cx="107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Census of Population </a:t>
              </a:r>
              <a:endParaRPr lang="en-US" altLang="en-US" sz="1600"/>
            </a:p>
          </p:txBody>
        </p:sp>
        <p:sp>
          <p:nvSpPr>
            <p:cNvPr id="22" name="Rectangle 20">
              <a:extLst>
                <a:ext uri="{FF2B5EF4-FFF2-40B4-BE49-F238E27FC236}">
                  <a16:creationId xmlns:a16="http://schemas.microsoft.com/office/drawing/2014/main" id="{91EE9155-44CD-4DCE-A2C3-220A515893F2}"/>
                </a:ext>
              </a:extLst>
            </p:cNvPr>
            <p:cNvSpPr>
              <a:spLocks noChangeArrowheads="1"/>
            </p:cNvSpPr>
            <p:nvPr/>
          </p:nvSpPr>
          <p:spPr bwMode="auto">
            <a:xfrm>
              <a:off x="1293" y="2352"/>
              <a:ext cx="93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and Housing (CPH)</a:t>
              </a:r>
              <a:endParaRPr lang="en-US" altLang="en-US" sz="1600"/>
            </a:p>
          </p:txBody>
        </p:sp>
        <p:sp>
          <p:nvSpPr>
            <p:cNvPr id="23" name="Rectangle 21">
              <a:extLst>
                <a:ext uri="{FF2B5EF4-FFF2-40B4-BE49-F238E27FC236}">
                  <a16:creationId xmlns:a16="http://schemas.microsoft.com/office/drawing/2014/main" id="{D3DED279-7B0D-4D29-975B-2E212F2145CE}"/>
                </a:ext>
              </a:extLst>
            </p:cNvPr>
            <p:cNvSpPr>
              <a:spLocks noChangeArrowheads="1"/>
            </p:cNvSpPr>
            <p:nvPr/>
          </p:nvSpPr>
          <p:spPr bwMode="auto">
            <a:xfrm>
              <a:off x="387" y="2170"/>
              <a:ext cx="843" cy="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Rectangle 22">
              <a:extLst>
                <a:ext uri="{FF2B5EF4-FFF2-40B4-BE49-F238E27FC236}">
                  <a16:creationId xmlns:a16="http://schemas.microsoft.com/office/drawing/2014/main" id="{7BB31612-B3D6-47F0-B1C6-578B79F1BBB0}"/>
                </a:ext>
              </a:extLst>
            </p:cNvPr>
            <p:cNvSpPr>
              <a:spLocks noChangeArrowheads="1"/>
            </p:cNvSpPr>
            <p:nvPr/>
          </p:nvSpPr>
          <p:spPr bwMode="auto">
            <a:xfrm>
              <a:off x="450" y="2211"/>
              <a:ext cx="46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Barangay</a:t>
              </a:r>
              <a:endParaRPr lang="en-US" altLang="en-US" sz="1600"/>
            </a:p>
          </p:txBody>
        </p:sp>
        <p:sp>
          <p:nvSpPr>
            <p:cNvPr id="25" name="Rectangle 23">
              <a:extLst>
                <a:ext uri="{FF2B5EF4-FFF2-40B4-BE49-F238E27FC236}">
                  <a16:creationId xmlns:a16="http://schemas.microsoft.com/office/drawing/2014/main" id="{A2B5184F-E307-4189-B89F-A758793FA7BC}"/>
                </a:ext>
              </a:extLst>
            </p:cNvPr>
            <p:cNvSpPr>
              <a:spLocks noChangeArrowheads="1"/>
            </p:cNvSpPr>
            <p:nvPr/>
          </p:nvSpPr>
          <p:spPr bwMode="auto">
            <a:xfrm>
              <a:off x="2959" y="387"/>
              <a:ext cx="2212"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 name="Rectangle 24">
              <a:extLst>
                <a:ext uri="{FF2B5EF4-FFF2-40B4-BE49-F238E27FC236}">
                  <a16:creationId xmlns:a16="http://schemas.microsoft.com/office/drawing/2014/main" id="{EBCEF5E0-A134-497D-84DF-2171E4528097}"/>
                </a:ext>
              </a:extLst>
            </p:cNvPr>
            <p:cNvSpPr>
              <a:spLocks noChangeArrowheads="1"/>
            </p:cNvSpPr>
            <p:nvPr/>
          </p:nvSpPr>
          <p:spPr bwMode="auto">
            <a:xfrm>
              <a:off x="3471" y="427"/>
              <a:ext cx="112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Description/ Coverage</a:t>
              </a:r>
              <a:endParaRPr lang="en-US" altLang="en-US" sz="1600"/>
            </a:p>
          </p:txBody>
        </p:sp>
        <p:sp>
          <p:nvSpPr>
            <p:cNvPr id="27" name="Rectangle 25">
              <a:extLst>
                <a:ext uri="{FF2B5EF4-FFF2-40B4-BE49-F238E27FC236}">
                  <a16:creationId xmlns:a16="http://schemas.microsoft.com/office/drawing/2014/main" id="{3216FD83-4939-4461-BB94-3EB2EDD23F1B}"/>
                </a:ext>
              </a:extLst>
            </p:cNvPr>
            <p:cNvSpPr>
              <a:spLocks noChangeArrowheads="1"/>
            </p:cNvSpPr>
            <p:nvPr/>
          </p:nvSpPr>
          <p:spPr bwMode="auto">
            <a:xfrm>
              <a:off x="1230" y="387"/>
              <a:ext cx="1729"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Rectangle 26">
              <a:extLst>
                <a:ext uri="{FF2B5EF4-FFF2-40B4-BE49-F238E27FC236}">
                  <a16:creationId xmlns:a16="http://schemas.microsoft.com/office/drawing/2014/main" id="{725FB1AD-8050-4B28-AEA9-D477C17A7C19}"/>
                </a:ext>
              </a:extLst>
            </p:cNvPr>
            <p:cNvSpPr>
              <a:spLocks noChangeArrowheads="1"/>
            </p:cNvSpPr>
            <p:nvPr/>
          </p:nvSpPr>
          <p:spPr bwMode="auto">
            <a:xfrm>
              <a:off x="1861" y="427"/>
              <a:ext cx="42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Data Set</a:t>
              </a:r>
              <a:endParaRPr lang="en-US" altLang="en-US" sz="1600"/>
            </a:p>
          </p:txBody>
        </p:sp>
        <p:sp>
          <p:nvSpPr>
            <p:cNvPr id="29" name="Rectangle 27">
              <a:extLst>
                <a:ext uri="{FF2B5EF4-FFF2-40B4-BE49-F238E27FC236}">
                  <a16:creationId xmlns:a16="http://schemas.microsoft.com/office/drawing/2014/main" id="{00574943-370E-49DC-9FF4-48EAED6F25EE}"/>
                </a:ext>
              </a:extLst>
            </p:cNvPr>
            <p:cNvSpPr>
              <a:spLocks noChangeArrowheads="1"/>
            </p:cNvSpPr>
            <p:nvPr/>
          </p:nvSpPr>
          <p:spPr bwMode="auto">
            <a:xfrm>
              <a:off x="387" y="387"/>
              <a:ext cx="843"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 name="Rectangle 28">
              <a:extLst>
                <a:ext uri="{FF2B5EF4-FFF2-40B4-BE49-F238E27FC236}">
                  <a16:creationId xmlns:a16="http://schemas.microsoft.com/office/drawing/2014/main" id="{8466C458-3932-4DE1-89B6-08D0DE25CB87}"/>
                </a:ext>
              </a:extLst>
            </p:cNvPr>
            <p:cNvSpPr>
              <a:spLocks noChangeArrowheads="1"/>
            </p:cNvSpPr>
            <p:nvPr/>
          </p:nvSpPr>
          <p:spPr bwMode="auto">
            <a:xfrm>
              <a:off x="672" y="427"/>
              <a:ext cx="27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Zone </a:t>
              </a:r>
              <a:endParaRPr lang="en-US" altLang="en-US" sz="1600"/>
            </a:p>
          </p:txBody>
        </p:sp>
        <p:sp>
          <p:nvSpPr>
            <p:cNvPr id="31" name="Rectangle 29">
              <a:extLst>
                <a:ext uri="{FF2B5EF4-FFF2-40B4-BE49-F238E27FC236}">
                  <a16:creationId xmlns:a16="http://schemas.microsoft.com/office/drawing/2014/main" id="{A2BAD846-2A7B-413D-AD14-C52BDFBAD805}"/>
                </a:ext>
              </a:extLst>
            </p:cNvPr>
            <p:cNvSpPr>
              <a:spLocks noChangeArrowheads="1"/>
            </p:cNvSpPr>
            <p:nvPr/>
          </p:nvSpPr>
          <p:spPr bwMode="auto">
            <a:xfrm>
              <a:off x="608" y="600"/>
              <a:ext cx="35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System</a:t>
              </a:r>
              <a:endParaRPr lang="en-US" altLang="en-US" sz="1600"/>
            </a:p>
          </p:txBody>
        </p:sp>
        <p:sp>
          <p:nvSpPr>
            <p:cNvPr id="32" name="Rectangle 30">
              <a:extLst>
                <a:ext uri="{FF2B5EF4-FFF2-40B4-BE49-F238E27FC236}">
                  <a16:creationId xmlns:a16="http://schemas.microsoft.com/office/drawing/2014/main" id="{98374BF3-7DDC-41E3-9ECB-3D2659827DA3}"/>
                </a:ext>
              </a:extLst>
            </p:cNvPr>
            <p:cNvSpPr>
              <a:spLocks noChangeArrowheads="1"/>
            </p:cNvSpPr>
            <p:nvPr/>
          </p:nvSpPr>
          <p:spPr bwMode="auto">
            <a:xfrm>
              <a:off x="1230" y="3196"/>
              <a:ext cx="1729" cy="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Rectangle 31">
              <a:extLst>
                <a:ext uri="{FF2B5EF4-FFF2-40B4-BE49-F238E27FC236}">
                  <a16:creationId xmlns:a16="http://schemas.microsoft.com/office/drawing/2014/main" id="{916C0159-42B7-4934-8518-60E10506715E}"/>
                </a:ext>
              </a:extLst>
            </p:cNvPr>
            <p:cNvSpPr>
              <a:spLocks noChangeArrowheads="1"/>
            </p:cNvSpPr>
            <p:nvPr/>
          </p:nvSpPr>
          <p:spPr bwMode="auto">
            <a:xfrm>
              <a:off x="1293" y="3236"/>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1996 </a:t>
              </a:r>
              <a:endParaRPr lang="en-US" altLang="en-US" sz="1600"/>
            </a:p>
          </p:txBody>
        </p:sp>
        <p:sp>
          <p:nvSpPr>
            <p:cNvPr id="34" name="Rectangle 32">
              <a:extLst>
                <a:ext uri="{FF2B5EF4-FFF2-40B4-BE49-F238E27FC236}">
                  <a16:creationId xmlns:a16="http://schemas.microsoft.com/office/drawing/2014/main" id="{BFA4F603-0927-4A49-BC6B-700A3433DB47}"/>
                </a:ext>
              </a:extLst>
            </p:cNvPr>
            <p:cNvSpPr>
              <a:spLocks noChangeArrowheads="1"/>
            </p:cNvSpPr>
            <p:nvPr/>
          </p:nvSpPr>
          <p:spPr bwMode="auto">
            <a:xfrm>
              <a:off x="1591" y="3236"/>
              <a:ext cx="112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MMUTIS Land Use GIS</a:t>
              </a:r>
              <a:endParaRPr lang="en-US" altLang="en-US" sz="1600"/>
            </a:p>
          </p:txBody>
        </p:sp>
        <p:sp>
          <p:nvSpPr>
            <p:cNvPr id="35" name="Rectangle 33">
              <a:extLst>
                <a:ext uri="{FF2B5EF4-FFF2-40B4-BE49-F238E27FC236}">
                  <a16:creationId xmlns:a16="http://schemas.microsoft.com/office/drawing/2014/main" id="{7008F790-D2C2-4D87-B350-F872A00D3E9C}"/>
                </a:ext>
              </a:extLst>
            </p:cNvPr>
            <p:cNvSpPr>
              <a:spLocks noChangeArrowheads="1"/>
            </p:cNvSpPr>
            <p:nvPr/>
          </p:nvSpPr>
          <p:spPr bwMode="auto">
            <a:xfrm>
              <a:off x="1293" y="3409"/>
              <a:ext cx="14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1997 Building Footprint Data</a:t>
              </a:r>
              <a:endParaRPr lang="en-US" altLang="en-US" sz="1600"/>
            </a:p>
          </p:txBody>
        </p:sp>
        <p:sp>
          <p:nvSpPr>
            <p:cNvPr id="36" name="Rectangle 34">
              <a:extLst>
                <a:ext uri="{FF2B5EF4-FFF2-40B4-BE49-F238E27FC236}">
                  <a16:creationId xmlns:a16="http://schemas.microsoft.com/office/drawing/2014/main" id="{E079D2D2-6245-48FE-981C-F008176C9B91}"/>
                </a:ext>
              </a:extLst>
            </p:cNvPr>
            <p:cNvSpPr>
              <a:spLocks noChangeArrowheads="1"/>
            </p:cNvSpPr>
            <p:nvPr/>
          </p:nvSpPr>
          <p:spPr bwMode="auto">
            <a:xfrm>
              <a:off x="1230" y="1614"/>
              <a:ext cx="1729" cy="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 name="Rectangle 35">
              <a:extLst>
                <a:ext uri="{FF2B5EF4-FFF2-40B4-BE49-F238E27FC236}">
                  <a16:creationId xmlns:a16="http://schemas.microsoft.com/office/drawing/2014/main" id="{BD073829-F06B-466B-847E-9DDE67DD1937}"/>
                </a:ext>
              </a:extLst>
            </p:cNvPr>
            <p:cNvSpPr>
              <a:spLocks noChangeArrowheads="1"/>
            </p:cNvSpPr>
            <p:nvPr/>
          </p:nvSpPr>
          <p:spPr bwMode="auto">
            <a:xfrm>
              <a:off x="1293" y="1653"/>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1996 </a:t>
              </a:r>
              <a:endParaRPr lang="en-US" altLang="en-US" sz="1600"/>
            </a:p>
          </p:txBody>
        </p:sp>
        <p:sp>
          <p:nvSpPr>
            <p:cNvPr id="38" name="Rectangle 36">
              <a:extLst>
                <a:ext uri="{FF2B5EF4-FFF2-40B4-BE49-F238E27FC236}">
                  <a16:creationId xmlns:a16="http://schemas.microsoft.com/office/drawing/2014/main" id="{15886D34-0711-4D30-83B2-65758ECC98FB}"/>
                </a:ext>
              </a:extLst>
            </p:cNvPr>
            <p:cNvSpPr>
              <a:spLocks noChangeArrowheads="1"/>
            </p:cNvSpPr>
            <p:nvPr/>
          </p:nvSpPr>
          <p:spPr bwMode="auto">
            <a:xfrm>
              <a:off x="1591" y="1653"/>
              <a:ext cx="105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Metro Manila Urban </a:t>
              </a:r>
              <a:endParaRPr lang="en-US" altLang="en-US" sz="1600"/>
            </a:p>
          </p:txBody>
        </p:sp>
        <p:sp>
          <p:nvSpPr>
            <p:cNvPr id="39" name="Rectangle 37">
              <a:extLst>
                <a:ext uri="{FF2B5EF4-FFF2-40B4-BE49-F238E27FC236}">
                  <a16:creationId xmlns:a16="http://schemas.microsoft.com/office/drawing/2014/main" id="{51A4768D-7F20-4211-A508-A7B93EA683EF}"/>
                </a:ext>
              </a:extLst>
            </p:cNvPr>
            <p:cNvSpPr>
              <a:spLocks noChangeArrowheads="1"/>
            </p:cNvSpPr>
            <p:nvPr/>
          </p:nvSpPr>
          <p:spPr bwMode="auto">
            <a:xfrm>
              <a:off x="1293" y="1797"/>
              <a:ext cx="135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Transportation Integration </a:t>
              </a:r>
              <a:endParaRPr lang="en-US" altLang="en-US" sz="1600"/>
            </a:p>
          </p:txBody>
        </p:sp>
        <p:sp>
          <p:nvSpPr>
            <p:cNvPr id="40" name="Rectangle 38">
              <a:extLst>
                <a:ext uri="{FF2B5EF4-FFF2-40B4-BE49-F238E27FC236}">
                  <a16:creationId xmlns:a16="http://schemas.microsoft.com/office/drawing/2014/main" id="{A8747FBE-55D0-4553-AB06-22B24CBE6CF8}"/>
                </a:ext>
              </a:extLst>
            </p:cNvPr>
            <p:cNvSpPr>
              <a:spLocks noChangeArrowheads="1"/>
            </p:cNvSpPr>
            <p:nvPr/>
          </p:nvSpPr>
          <p:spPr bwMode="auto">
            <a:xfrm>
              <a:off x="1293" y="1941"/>
              <a:ext cx="82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Study (MMUTIS)</a:t>
              </a:r>
              <a:endParaRPr lang="en-US" altLang="en-US" sz="1600"/>
            </a:p>
          </p:txBody>
        </p:sp>
        <p:sp>
          <p:nvSpPr>
            <p:cNvPr id="41" name="Rectangle 39">
              <a:extLst>
                <a:ext uri="{FF2B5EF4-FFF2-40B4-BE49-F238E27FC236}">
                  <a16:creationId xmlns:a16="http://schemas.microsoft.com/office/drawing/2014/main" id="{923D8622-0D2E-4CEE-9589-9C9276A2821A}"/>
                </a:ext>
              </a:extLst>
            </p:cNvPr>
            <p:cNvSpPr>
              <a:spLocks noChangeArrowheads="1"/>
            </p:cNvSpPr>
            <p:nvPr/>
          </p:nvSpPr>
          <p:spPr bwMode="auto">
            <a:xfrm>
              <a:off x="1230" y="765"/>
              <a:ext cx="1729" cy="8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 name="Rectangle 40">
              <a:extLst>
                <a:ext uri="{FF2B5EF4-FFF2-40B4-BE49-F238E27FC236}">
                  <a16:creationId xmlns:a16="http://schemas.microsoft.com/office/drawing/2014/main" id="{312E600F-3C40-4559-BBD4-314DBBEECECA}"/>
                </a:ext>
              </a:extLst>
            </p:cNvPr>
            <p:cNvSpPr>
              <a:spLocks noChangeArrowheads="1"/>
            </p:cNvSpPr>
            <p:nvPr/>
          </p:nvSpPr>
          <p:spPr bwMode="auto">
            <a:xfrm>
              <a:off x="1293" y="803"/>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1997 </a:t>
              </a:r>
              <a:endParaRPr lang="en-US" altLang="en-US" sz="1600"/>
            </a:p>
          </p:txBody>
        </p:sp>
        <p:sp>
          <p:nvSpPr>
            <p:cNvPr id="43" name="Rectangle 41">
              <a:extLst>
                <a:ext uri="{FF2B5EF4-FFF2-40B4-BE49-F238E27FC236}">
                  <a16:creationId xmlns:a16="http://schemas.microsoft.com/office/drawing/2014/main" id="{F784405A-515A-49A7-993C-70B0C3352737}"/>
                </a:ext>
              </a:extLst>
            </p:cNvPr>
            <p:cNvSpPr>
              <a:spLocks noChangeArrowheads="1"/>
            </p:cNvSpPr>
            <p:nvPr/>
          </p:nvSpPr>
          <p:spPr bwMode="auto">
            <a:xfrm>
              <a:off x="1591" y="803"/>
              <a:ext cx="97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Family Income and </a:t>
              </a:r>
              <a:endParaRPr lang="en-US" altLang="en-US" sz="1600"/>
            </a:p>
          </p:txBody>
        </p:sp>
        <p:sp>
          <p:nvSpPr>
            <p:cNvPr id="44" name="Rectangle 42">
              <a:extLst>
                <a:ext uri="{FF2B5EF4-FFF2-40B4-BE49-F238E27FC236}">
                  <a16:creationId xmlns:a16="http://schemas.microsoft.com/office/drawing/2014/main" id="{1F043F8F-79BD-4985-9CE1-602A513A62A2}"/>
                </a:ext>
              </a:extLst>
            </p:cNvPr>
            <p:cNvSpPr>
              <a:spLocks noChangeArrowheads="1"/>
            </p:cNvSpPr>
            <p:nvPr/>
          </p:nvSpPr>
          <p:spPr bwMode="auto">
            <a:xfrm>
              <a:off x="1293" y="948"/>
              <a:ext cx="128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Expenditure Survey (FIES)</a:t>
              </a:r>
              <a:endParaRPr lang="en-US" altLang="en-US" sz="1600"/>
            </a:p>
          </p:txBody>
        </p:sp>
        <p:sp>
          <p:nvSpPr>
            <p:cNvPr id="45" name="Rectangle 43">
              <a:extLst>
                <a:ext uri="{FF2B5EF4-FFF2-40B4-BE49-F238E27FC236}">
                  <a16:creationId xmlns:a16="http://schemas.microsoft.com/office/drawing/2014/main" id="{F9F7704C-6AC8-46E7-8CAA-E7BF081C8062}"/>
                </a:ext>
              </a:extLst>
            </p:cNvPr>
            <p:cNvSpPr>
              <a:spLocks noChangeArrowheads="1"/>
            </p:cNvSpPr>
            <p:nvPr/>
          </p:nvSpPr>
          <p:spPr bwMode="auto">
            <a:xfrm>
              <a:off x="2959" y="3196"/>
              <a:ext cx="2212" cy="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 name="Rectangle 44">
              <a:extLst>
                <a:ext uri="{FF2B5EF4-FFF2-40B4-BE49-F238E27FC236}">
                  <a16:creationId xmlns:a16="http://schemas.microsoft.com/office/drawing/2014/main" id="{65DD54E8-B88B-4500-B135-B1B4A7F0BABF}"/>
                </a:ext>
              </a:extLst>
            </p:cNvPr>
            <p:cNvSpPr>
              <a:spLocks noChangeArrowheads="1"/>
            </p:cNvSpPr>
            <p:nvPr/>
          </p:nvSpPr>
          <p:spPr bwMode="auto">
            <a:xfrm>
              <a:off x="3021" y="3236"/>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47" name="Rectangle 45">
              <a:extLst>
                <a:ext uri="{FF2B5EF4-FFF2-40B4-BE49-F238E27FC236}">
                  <a16:creationId xmlns:a16="http://schemas.microsoft.com/office/drawing/2014/main" id="{02A91624-C8A6-4626-8424-102E73B47EB0}"/>
                </a:ext>
              </a:extLst>
            </p:cNvPr>
            <p:cNvSpPr>
              <a:spLocks noChangeArrowheads="1"/>
            </p:cNvSpPr>
            <p:nvPr/>
          </p:nvSpPr>
          <p:spPr bwMode="auto">
            <a:xfrm>
              <a:off x="3146" y="3236"/>
              <a:ext cx="155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Urban land use zoning map for </a:t>
              </a:r>
              <a:endParaRPr lang="en-US" altLang="en-US" sz="1600"/>
            </a:p>
          </p:txBody>
        </p:sp>
        <p:sp>
          <p:nvSpPr>
            <p:cNvPr id="48" name="Rectangle 46">
              <a:extLst>
                <a:ext uri="{FF2B5EF4-FFF2-40B4-BE49-F238E27FC236}">
                  <a16:creationId xmlns:a16="http://schemas.microsoft.com/office/drawing/2014/main" id="{D93D0BD6-7C68-4DA8-99D4-42D60BFA0F9E}"/>
                </a:ext>
              </a:extLst>
            </p:cNvPr>
            <p:cNvSpPr>
              <a:spLocks noChangeArrowheads="1"/>
            </p:cNvSpPr>
            <p:nvPr/>
          </p:nvSpPr>
          <p:spPr bwMode="auto">
            <a:xfrm>
              <a:off x="3146" y="3380"/>
              <a:ext cx="101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entire Metro Manila</a:t>
              </a:r>
              <a:endParaRPr lang="en-US" altLang="en-US" sz="1600"/>
            </a:p>
          </p:txBody>
        </p:sp>
        <p:sp>
          <p:nvSpPr>
            <p:cNvPr id="49" name="Rectangle 47">
              <a:extLst>
                <a:ext uri="{FF2B5EF4-FFF2-40B4-BE49-F238E27FC236}">
                  <a16:creationId xmlns:a16="http://schemas.microsoft.com/office/drawing/2014/main" id="{41346A9E-F78E-4B9B-861B-E19374585642}"/>
                </a:ext>
              </a:extLst>
            </p:cNvPr>
            <p:cNvSpPr>
              <a:spLocks noChangeArrowheads="1"/>
            </p:cNvSpPr>
            <p:nvPr/>
          </p:nvSpPr>
          <p:spPr bwMode="auto">
            <a:xfrm>
              <a:off x="3021" y="3553"/>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50" name="Rectangle 48">
              <a:extLst>
                <a:ext uri="{FF2B5EF4-FFF2-40B4-BE49-F238E27FC236}">
                  <a16:creationId xmlns:a16="http://schemas.microsoft.com/office/drawing/2014/main" id="{7E8497CE-833B-4806-84DC-A35593534889}"/>
                </a:ext>
              </a:extLst>
            </p:cNvPr>
            <p:cNvSpPr>
              <a:spLocks noChangeArrowheads="1"/>
            </p:cNvSpPr>
            <p:nvPr/>
          </p:nvSpPr>
          <p:spPr bwMode="auto">
            <a:xfrm>
              <a:off x="3146" y="3553"/>
              <a:ext cx="16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Building footprints for most cities</a:t>
              </a:r>
              <a:endParaRPr lang="en-US" altLang="en-US" sz="1600"/>
            </a:p>
          </p:txBody>
        </p:sp>
        <p:sp>
          <p:nvSpPr>
            <p:cNvPr id="51" name="Rectangle 49">
              <a:extLst>
                <a:ext uri="{FF2B5EF4-FFF2-40B4-BE49-F238E27FC236}">
                  <a16:creationId xmlns:a16="http://schemas.microsoft.com/office/drawing/2014/main" id="{6B12B06B-B32E-4570-B0F9-B394D7ABDB17}"/>
                </a:ext>
              </a:extLst>
            </p:cNvPr>
            <p:cNvSpPr>
              <a:spLocks noChangeArrowheads="1"/>
            </p:cNvSpPr>
            <p:nvPr/>
          </p:nvSpPr>
          <p:spPr bwMode="auto">
            <a:xfrm>
              <a:off x="387" y="3196"/>
              <a:ext cx="843" cy="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 name="Rectangle 50">
              <a:extLst>
                <a:ext uri="{FF2B5EF4-FFF2-40B4-BE49-F238E27FC236}">
                  <a16:creationId xmlns:a16="http://schemas.microsoft.com/office/drawing/2014/main" id="{10EDA968-3385-431E-A6EF-F75CDB394586}"/>
                </a:ext>
              </a:extLst>
            </p:cNvPr>
            <p:cNvSpPr>
              <a:spLocks noChangeArrowheads="1"/>
            </p:cNvSpPr>
            <p:nvPr/>
          </p:nvSpPr>
          <p:spPr bwMode="auto">
            <a:xfrm>
              <a:off x="450" y="3236"/>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GIS</a:t>
              </a:r>
              <a:endParaRPr lang="en-US" altLang="en-US" sz="1600"/>
            </a:p>
          </p:txBody>
        </p:sp>
        <p:sp>
          <p:nvSpPr>
            <p:cNvPr id="53" name="Rectangle 51">
              <a:extLst>
                <a:ext uri="{FF2B5EF4-FFF2-40B4-BE49-F238E27FC236}">
                  <a16:creationId xmlns:a16="http://schemas.microsoft.com/office/drawing/2014/main" id="{20A7C0C8-9D30-4B94-985C-F7A1157860F2}"/>
                </a:ext>
              </a:extLst>
            </p:cNvPr>
            <p:cNvSpPr>
              <a:spLocks noChangeArrowheads="1"/>
            </p:cNvSpPr>
            <p:nvPr/>
          </p:nvSpPr>
          <p:spPr bwMode="auto">
            <a:xfrm>
              <a:off x="2959" y="1614"/>
              <a:ext cx="2212" cy="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 name="Rectangle 52">
              <a:extLst>
                <a:ext uri="{FF2B5EF4-FFF2-40B4-BE49-F238E27FC236}">
                  <a16:creationId xmlns:a16="http://schemas.microsoft.com/office/drawing/2014/main" id="{2AFF1A8D-3ADF-4010-AFEA-43AA4F571634}"/>
                </a:ext>
              </a:extLst>
            </p:cNvPr>
            <p:cNvSpPr>
              <a:spLocks noChangeArrowheads="1"/>
            </p:cNvSpPr>
            <p:nvPr/>
          </p:nvSpPr>
          <p:spPr bwMode="auto">
            <a:xfrm>
              <a:off x="3021" y="1653"/>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55" name="Rectangle 53">
              <a:extLst>
                <a:ext uri="{FF2B5EF4-FFF2-40B4-BE49-F238E27FC236}">
                  <a16:creationId xmlns:a16="http://schemas.microsoft.com/office/drawing/2014/main" id="{023C7C2D-ED84-4A1B-9A25-87155F7E191E}"/>
                </a:ext>
              </a:extLst>
            </p:cNvPr>
            <p:cNvSpPr>
              <a:spLocks noChangeArrowheads="1"/>
            </p:cNvSpPr>
            <p:nvPr/>
          </p:nvSpPr>
          <p:spPr bwMode="auto">
            <a:xfrm>
              <a:off x="3146" y="1653"/>
              <a:ext cx="171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Selected household demographics</a:t>
              </a:r>
              <a:endParaRPr lang="en-US" altLang="en-US" sz="1600"/>
            </a:p>
          </p:txBody>
        </p:sp>
        <p:sp>
          <p:nvSpPr>
            <p:cNvPr id="56" name="Rectangle 54">
              <a:extLst>
                <a:ext uri="{FF2B5EF4-FFF2-40B4-BE49-F238E27FC236}">
                  <a16:creationId xmlns:a16="http://schemas.microsoft.com/office/drawing/2014/main" id="{1049E3F5-2DAC-4E20-8F4D-40A44AF26466}"/>
                </a:ext>
              </a:extLst>
            </p:cNvPr>
            <p:cNvSpPr>
              <a:spLocks noChangeArrowheads="1"/>
            </p:cNvSpPr>
            <p:nvPr/>
          </p:nvSpPr>
          <p:spPr bwMode="auto">
            <a:xfrm>
              <a:off x="3021" y="1826"/>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57" name="Rectangle 55">
              <a:extLst>
                <a:ext uri="{FF2B5EF4-FFF2-40B4-BE49-F238E27FC236}">
                  <a16:creationId xmlns:a16="http://schemas.microsoft.com/office/drawing/2014/main" id="{1514DE51-3120-4C18-88C5-8A9843C795F7}"/>
                </a:ext>
              </a:extLst>
            </p:cNvPr>
            <p:cNvSpPr>
              <a:spLocks noChangeArrowheads="1"/>
            </p:cNvSpPr>
            <p:nvPr/>
          </p:nvSpPr>
          <p:spPr bwMode="auto">
            <a:xfrm>
              <a:off x="3146" y="1826"/>
              <a:ext cx="144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Member/ household income</a:t>
              </a:r>
              <a:endParaRPr lang="en-US" altLang="en-US" sz="1600"/>
            </a:p>
          </p:txBody>
        </p:sp>
        <p:sp>
          <p:nvSpPr>
            <p:cNvPr id="58" name="Rectangle 56">
              <a:extLst>
                <a:ext uri="{FF2B5EF4-FFF2-40B4-BE49-F238E27FC236}">
                  <a16:creationId xmlns:a16="http://schemas.microsoft.com/office/drawing/2014/main" id="{A50BBF7D-9E89-4E9A-9EA9-F262DFBB7D44}"/>
                </a:ext>
              </a:extLst>
            </p:cNvPr>
            <p:cNvSpPr>
              <a:spLocks noChangeArrowheads="1"/>
            </p:cNvSpPr>
            <p:nvPr/>
          </p:nvSpPr>
          <p:spPr bwMode="auto">
            <a:xfrm>
              <a:off x="3021" y="1999"/>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59" name="Rectangle 57">
              <a:extLst>
                <a:ext uri="{FF2B5EF4-FFF2-40B4-BE49-F238E27FC236}">
                  <a16:creationId xmlns:a16="http://schemas.microsoft.com/office/drawing/2014/main" id="{EAA01A1A-3E19-4FD2-ADF5-FA4399285EFB}"/>
                </a:ext>
              </a:extLst>
            </p:cNvPr>
            <p:cNvSpPr>
              <a:spLocks noChangeArrowheads="1"/>
            </p:cNvSpPr>
            <p:nvPr/>
          </p:nvSpPr>
          <p:spPr bwMode="auto">
            <a:xfrm>
              <a:off x="3146" y="1999"/>
              <a:ext cx="167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50,000 samples for Metro Manila</a:t>
              </a:r>
              <a:endParaRPr lang="en-US" altLang="en-US" sz="1600"/>
            </a:p>
          </p:txBody>
        </p:sp>
        <p:sp>
          <p:nvSpPr>
            <p:cNvPr id="60" name="Rectangle 58">
              <a:extLst>
                <a:ext uri="{FF2B5EF4-FFF2-40B4-BE49-F238E27FC236}">
                  <a16:creationId xmlns:a16="http://schemas.microsoft.com/office/drawing/2014/main" id="{16682865-A919-4A6C-ADBB-7915D31A9BA1}"/>
                </a:ext>
              </a:extLst>
            </p:cNvPr>
            <p:cNvSpPr>
              <a:spLocks noChangeArrowheads="1"/>
            </p:cNvSpPr>
            <p:nvPr/>
          </p:nvSpPr>
          <p:spPr bwMode="auto">
            <a:xfrm>
              <a:off x="387" y="1614"/>
              <a:ext cx="843" cy="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59">
              <a:extLst>
                <a:ext uri="{FF2B5EF4-FFF2-40B4-BE49-F238E27FC236}">
                  <a16:creationId xmlns:a16="http://schemas.microsoft.com/office/drawing/2014/main" id="{08B9E64F-7459-407F-BCF3-3B82DCFA17F3}"/>
                </a:ext>
              </a:extLst>
            </p:cNvPr>
            <p:cNvSpPr>
              <a:spLocks noChangeArrowheads="1"/>
            </p:cNvSpPr>
            <p:nvPr/>
          </p:nvSpPr>
          <p:spPr bwMode="auto">
            <a:xfrm>
              <a:off x="450" y="1653"/>
              <a:ext cx="58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Traffic Zone</a:t>
              </a:r>
              <a:endParaRPr lang="en-US" altLang="en-US" sz="1600"/>
            </a:p>
          </p:txBody>
        </p:sp>
        <p:sp>
          <p:nvSpPr>
            <p:cNvPr id="62" name="Rectangle 60">
              <a:extLst>
                <a:ext uri="{FF2B5EF4-FFF2-40B4-BE49-F238E27FC236}">
                  <a16:creationId xmlns:a16="http://schemas.microsoft.com/office/drawing/2014/main" id="{FB8A119E-FECF-4DAE-B11F-ED435A54C5CB}"/>
                </a:ext>
              </a:extLst>
            </p:cNvPr>
            <p:cNvSpPr>
              <a:spLocks noChangeArrowheads="1"/>
            </p:cNvSpPr>
            <p:nvPr/>
          </p:nvSpPr>
          <p:spPr bwMode="auto">
            <a:xfrm>
              <a:off x="2959" y="765"/>
              <a:ext cx="2212" cy="8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Rectangle 61">
              <a:extLst>
                <a:ext uri="{FF2B5EF4-FFF2-40B4-BE49-F238E27FC236}">
                  <a16:creationId xmlns:a16="http://schemas.microsoft.com/office/drawing/2014/main" id="{1D3E7A6F-1027-4368-811B-93116C6F34F4}"/>
                </a:ext>
              </a:extLst>
            </p:cNvPr>
            <p:cNvSpPr>
              <a:spLocks noChangeArrowheads="1"/>
            </p:cNvSpPr>
            <p:nvPr/>
          </p:nvSpPr>
          <p:spPr bwMode="auto">
            <a:xfrm>
              <a:off x="3021" y="803"/>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64" name="Rectangle 62">
              <a:extLst>
                <a:ext uri="{FF2B5EF4-FFF2-40B4-BE49-F238E27FC236}">
                  <a16:creationId xmlns:a16="http://schemas.microsoft.com/office/drawing/2014/main" id="{16FB3F7F-A9D9-428F-AD8F-B5797FB171B6}"/>
                </a:ext>
              </a:extLst>
            </p:cNvPr>
            <p:cNvSpPr>
              <a:spLocks noChangeArrowheads="1"/>
            </p:cNvSpPr>
            <p:nvPr/>
          </p:nvSpPr>
          <p:spPr bwMode="auto">
            <a:xfrm>
              <a:off x="3146" y="803"/>
              <a:ext cx="162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Household demographics, some </a:t>
              </a:r>
              <a:endParaRPr lang="en-US" altLang="en-US" sz="1600"/>
            </a:p>
          </p:txBody>
        </p:sp>
        <p:sp>
          <p:nvSpPr>
            <p:cNvPr id="65" name="Rectangle 63">
              <a:extLst>
                <a:ext uri="{FF2B5EF4-FFF2-40B4-BE49-F238E27FC236}">
                  <a16:creationId xmlns:a16="http://schemas.microsoft.com/office/drawing/2014/main" id="{B828CE94-2461-4035-B1B5-3BD53D0FAF9E}"/>
                </a:ext>
              </a:extLst>
            </p:cNvPr>
            <p:cNvSpPr>
              <a:spLocks noChangeArrowheads="1"/>
            </p:cNvSpPr>
            <p:nvPr/>
          </p:nvSpPr>
          <p:spPr bwMode="auto">
            <a:xfrm>
              <a:off x="3146" y="948"/>
              <a:ext cx="87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housing variables</a:t>
              </a:r>
              <a:endParaRPr lang="en-US" altLang="en-US" sz="1600"/>
            </a:p>
          </p:txBody>
        </p:sp>
        <p:sp>
          <p:nvSpPr>
            <p:cNvPr id="66" name="Rectangle 64">
              <a:extLst>
                <a:ext uri="{FF2B5EF4-FFF2-40B4-BE49-F238E27FC236}">
                  <a16:creationId xmlns:a16="http://schemas.microsoft.com/office/drawing/2014/main" id="{FCFC1E94-6251-4A6A-B927-64B8128E86EF}"/>
                </a:ext>
              </a:extLst>
            </p:cNvPr>
            <p:cNvSpPr>
              <a:spLocks noChangeArrowheads="1"/>
            </p:cNvSpPr>
            <p:nvPr/>
          </p:nvSpPr>
          <p:spPr bwMode="auto">
            <a:xfrm>
              <a:off x="3021" y="1119"/>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67" name="Rectangle 65">
              <a:extLst>
                <a:ext uri="{FF2B5EF4-FFF2-40B4-BE49-F238E27FC236}">
                  <a16:creationId xmlns:a16="http://schemas.microsoft.com/office/drawing/2014/main" id="{6B313AE3-B7BA-467B-B807-1A16A7C5756D}"/>
                </a:ext>
              </a:extLst>
            </p:cNvPr>
            <p:cNvSpPr>
              <a:spLocks noChangeArrowheads="1"/>
            </p:cNvSpPr>
            <p:nvPr/>
          </p:nvSpPr>
          <p:spPr bwMode="auto">
            <a:xfrm>
              <a:off x="3146" y="1119"/>
              <a:ext cx="16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Detailed household incomes and </a:t>
              </a:r>
              <a:endParaRPr lang="en-US" altLang="en-US" sz="1600"/>
            </a:p>
          </p:txBody>
        </p:sp>
        <p:sp>
          <p:nvSpPr>
            <p:cNvPr id="68" name="Rectangle 66">
              <a:extLst>
                <a:ext uri="{FF2B5EF4-FFF2-40B4-BE49-F238E27FC236}">
                  <a16:creationId xmlns:a16="http://schemas.microsoft.com/office/drawing/2014/main" id="{E7148F61-0CC6-49E3-A81F-B21BC5FCBA58}"/>
                </a:ext>
              </a:extLst>
            </p:cNvPr>
            <p:cNvSpPr>
              <a:spLocks noChangeArrowheads="1"/>
            </p:cNvSpPr>
            <p:nvPr/>
          </p:nvSpPr>
          <p:spPr bwMode="auto">
            <a:xfrm>
              <a:off x="3146" y="1265"/>
              <a:ext cx="65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expenditures</a:t>
              </a:r>
              <a:endParaRPr lang="en-US" altLang="en-US" sz="1600"/>
            </a:p>
          </p:txBody>
        </p:sp>
        <p:sp>
          <p:nvSpPr>
            <p:cNvPr id="69" name="Rectangle 67">
              <a:extLst>
                <a:ext uri="{FF2B5EF4-FFF2-40B4-BE49-F238E27FC236}">
                  <a16:creationId xmlns:a16="http://schemas.microsoft.com/office/drawing/2014/main" id="{07187CD5-4A3D-4FE4-8A84-9E088FB37D8C}"/>
                </a:ext>
              </a:extLst>
            </p:cNvPr>
            <p:cNvSpPr>
              <a:spLocks noChangeArrowheads="1"/>
            </p:cNvSpPr>
            <p:nvPr/>
          </p:nvSpPr>
          <p:spPr bwMode="auto">
            <a:xfrm>
              <a:off x="3021" y="1437"/>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70" name="Rectangle 68">
              <a:extLst>
                <a:ext uri="{FF2B5EF4-FFF2-40B4-BE49-F238E27FC236}">
                  <a16:creationId xmlns:a16="http://schemas.microsoft.com/office/drawing/2014/main" id="{6F1936C2-AEBC-4D4C-B864-E93FB8A6C74D}"/>
                </a:ext>
              </a:extLst>
            </p:cNvPr>
            <p:cNvSpPr>
              <a:spLocks noChangeArrowheads="1"/>
            </p:cNvSpPr>
            <p:nvPr/>
          </p:nvSpPr>
          <p:spPr bwMode="auto">
            <a:xfrm>
              <a:off x="3146" y="1437"/>
              <a:ext cx="161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4,030 samples for Metro Manila</a:t>
              </a:r>
              <a:endParaRPr lang="en-US" altLang="en-US" sz="1600"/>
            </a:p>
          </p:txBody>
        </p:sp>
        <p:sp>
          <p:nvSpPr>
            <p:cNvPr id="71" name="Rectangle 69">
              <a:extLst>
                <a:ext uri="{FF2B5EF4-FFF2-40B4-BE49-F238E27FC236}">
                  <a16:creationId xmlns:a16="http://schemas.microsoft.com/office/drawing/2014/main" id="{2B8291A3-368A-45F5-9214-FA62DDA4F2CE}"/>
                </a:ext>
              </a:extLst>
            </p:cNvPr>
            <p:cNvSpPr>
              <a:spLocks noChangeArrowheads="1"/>
            </p:cNvSpPr>
            <p:nvPr/>
          </p:nvSpPr>
          <p:spPr bwMode="auto">
            <a:xfrm>
              <a:off x="387" y="765"/>
              <a:ext cx="843" cy="8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 name="Rectangle 70">
              <a:extLst>
                <a:ext uri="{FF2B5EF4-FFF2-40B4-BE49-F238E27FC236}">
                  <a16:creationId xmlns:a16="http://schemas.microsoft.com/office/drawing/2014/main" id="{FD7D1194-5D12-416F-9B52-6763403863A6}"/>
                </a:ext>
              </a:extLst>
            </p:cNvPr>
            <p:cNvSpPr>
              <a:spLocks noChangeArrowheads="1"/>
            </p:cNvSpPr>
            <p:nvPr/>
          </p:nvSpPr>
          <p:spPr bwMode="auto">
            <a:xfrm>
              <a:off x="450" y="803"/>
              <a:ext cx="19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City</a:t>
              </a:r>
              <a:endParaRPr lang="en-US" altLang="en-US" sz="1600"/>
            </a:p>
          </p:txBody>
        </p:sp>
        <p:sp>
          <p:nvSpPr>
            <p:cNvPr id="73" name="Line 71">
              <a:extLst>
                <a:ext uri="{FF2B5EF4-FFF2-40B4-BE49-F238E27FC236}">
                  <a16:creationId xmlns:a16="http://schemas.microsoft.com/office/drawing/2014/main" id="{8D790255-2D75-4FB5-B73B-F61549F1269C}"/>
                </a:ext>
              </a:extLst>
            </p:cNvPr>
            <p:cNvSpPr>
              <a:spLocks noChangeShapeType="1"/>
            </p:cNvSpPr>
            <p:nvPr/>
          </p:nvSpPr>
          <p:spPr bwMode="auto">
            <a:xfrm>
              <a:off x="387" y="1614"/>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2">
              <a:extLst>
                <a:ext uri="{FF2B5EF4-FFF2-40B4-BE49-F238E27FC236}">
                  <a16:creationId xmlns:a16="http://schemas.microsoft.com/office/drawing/2014/main" id="{F177FBDF-F776-4D76-83C6-C51326F4C280}"/>
                </a:ext>
              </a:extLst>
            </p:cNvPr>
            <p:cNvSpPr>
              <a:spLocks noChangeShapeType="1"/>
            </p:cNvSpPr>
            <p:nvPr/>
          </p:nvSpPr>
          <p:spPr bwMode="auto">
            <a:xfrm>
              <a:off x="387" y="2170"/>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3">
              <a:extLst>
                <a:ext uri="{FF2B5EF4-FFF2-40B4-BE49-F238E27FC236}">
                  <a16:creationId xmlns:a16="http://schemas.microsoft.com/office/drawing/2014/main" id="{179A363A-71F9-440C-995D-30ED03489981}"/>
                </a:ext>
              </a:extLst>
            </p:cNvPr>
            <p:cNvSpPr>
              <a:spLocks noChangeShapeType="1"/>
            </p:cNvSpPr>
            <p:nvPr/>
          </p:nvSpPr>
          <p:spPr bwMode="auto">
            <a:xfrm>
              <a:off x="1230" y="387"/>
              <a:ext cx="1" cy="340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74">
              <a:extLst>
                <a:ext uri="{FF2B5EF4-FFF2-40B4-BE49-F238E27FC236}">
                  <a16:creationId xmlns:a16="http://schemas.microsoft.com/office/drawing/2014/main" id="{B79CC8DC-52F6-4584-8ED0-4CD64FFC6AFA}"/>
                </a:ext>
              </a:extLst>
            </p:cNvPr>
            <p:cNvSpPr>
              <a:spLocks noChangeShapeType="1"/>
            </p:cNvSpPr>
            <p:nvPr/>
          </p:nvSpPr>
          <p:spPr bwMode="auto">
            <a:xfrm>
              <a:off x="2959" y="387"/>
              <a:ext cx="1" cy="340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75">
              <a:extLst>
                <a:ext uri="{FF2B5EF4-FFF2-40B4-BE49-F238E27FC236}">
                  <a16:creationId xmlns:a16="http://schemas.microsoft.com/office/drawing/2014/main" id="{CA9FC6DE-D5EC-4E65-BB99-9F420BD58208}"/>
                </a:ext>
              </a:extLst>
            </p:cNvPr>
            <p:cNvSpPr>
              <a:spLocks noChangeShapeType="1"/>
            </p:cNvSpPr>
            <p:nvPr/>
          </p:nvSpPr>
          <p:spPr bwMode="auto">
            <a:xfrm>
              <a:off x="387" y="765"/>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Rectangle 76">
              <a:extLst>
                <a:ext uri="{FF2B5EF4-FFF2-40B4-BE49-F238E27FC236}">
                  <a16:creationId xmlns:a16="http://schemas.microsoft.com/office/drawing/2014/main" id="{E93FC830-D1B2-44EF-9970-88D3F00E2DB3}"/>
                </a:ext>
              </a:extLst>
            </p:cNvPr>
            <p:cNvSpPr>
              <a:spLocks noChangeArrowheads="1"/>
            </p:cNvSpPr>
            <p:nvPr/>
          </p:nvSpPr>
          <p:spPr bwMode="auto">
            <a:xfrm>
              <a:off x="387" y="381"/>
              <a:ext cx="478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 name="Rectangle 77">
              <a:extLst>
                <a:ext uri="{FF2B5EF4-FFF2-40B4-BE49-F238E27FC236}">
                  <a16:creationId xmlns:a16="http://schemas.microsoft.com/office/drawing/2014/main" id="{EDDA5379-7D9F-42AE-BD3E-BA0BF306E653}"/>
                </a:ext>
              </a:extLst>
            </p:cNvPr>
            <p:cNvSpPr>
              <a:spLocks noChangeArrowheads="1"/>
            </p:cNvSpPr>
            <p:nvPr/>
          </p:nvSpPr>
          <p:spPr bwMode="auto">
            <a:xfrm>
              <a:off x="381" y="387"/>
              <a:ext cx="13" cy="34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 name="Rectangle 78">
              <a:extLst>
                <a:ext uri="{FF2B5EF4-FFF2-40B4-BE49-F238E27FC236}">
                  <a16:creationId xmlns:a16="http://schemas.microsoft.com/office/drawing/2014/main" id="{7EB63F10-1A08-41DB-B6AC-25D037720ADC}"/>
                </a:ext>
              </a:extLst>
            </p:cNvPr>
            <p:cNvSpPr>
              <a:spLocks noChangeArrowheads="1"/>
            </p:cNvSpPr>
            <p:nvPr/>
          </p:nvSpPr>
          <p:spPr bwMode="auto">
            <a:xfrm>
              <a:off x="5164" y="387"/>
              <a:ext cx="13" cy="34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 name="Line 79">
              <a:extLst>
                <a:ext uri="{FF2B5EF4-FFF2-40B4-BE49-F238E27FC236}">
                  <a16:creationId xmlns:a16="http://schemas.microsoft.com/office/drawing/2014/main" id="{4D1660E8-65E7-450F-A135-11F33C688EE5}"/>
                </a:ext>
              </a:extLst>
            </p:cNvPr>
            <p:cNvSpPr>
              <a:spLocks noChangeShapeType="1"/>
            </p:cNvSpPr>
            <p:nvPr/>
          </p:nvSpPr>
          <p:spPr bwMode="auto">
            <a:xfrm>
              <a:off x="387" y="3196"/>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Rectangle 80">
              <a:extLst>
                <a:ext uri="{FF2B5EF4-FFF2-40B4-BE49-F238E27FC236}">
                  <a16:creationId xmlns:a16="http://schemas.microsoft.com/office/drawing/2014/main" id="{303E1A2D-3736-4DB5-A2FE-2E99D68E4DBC}"/>
                </a:ext>
              </a:extLst>
            </p:cNvPr>
            <p:cNvSpPr>
              <a:spLocks noChangeArrowheads="1"/>
            </p:cNvSpPr>
            <p:nvPr/>
          </p:nvSpPr>
          <p:spPr bwMode="auto">
            <a:xfrm>
              <a:off x="387" y="3783"/>
              <a:ext cx="478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 name="Rectangle 81">
              <a:extLst>
                <a:ext uri="{FF2B5EF4-FFF2-40B4-BE49-F238E27FC236}">
                  <a16:creationId xmlns:a16="http://schemas.microsoft.com/office/drawing/2014/main" id="{BAC8628B-8CF9-4185-A9CB-8307F49444B1}"/>
                </a:ext>
              </a:extLst>
            </p:cNvPr>
            <p:cNvSpPr>
              <a:spLocks noChangeArrowheads="1"/>
            </p:cNvSpPr>
            <p:nvPr/>
          </p:nvSpPr>
          <p:spPr bwMode="auto">
            <a:xfrm>
              <a:off x="2959" y="2170"/>
              <a:ext cx="2212" cy="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 name="Rectangle 82">
              <a:extLst>
                <a:ext uri="{FF2B5EF4-FFF2-40B4-BE49-F238E27FC236}">
                  <a16:creationId xmlns:a16="http://schemas.microsoft.com/office/drawing/2014/main" id="{B3D0BE64-333E-437B-8CBB-85397737164A}"/>
                </a:ext>
              </a:extLst>
            </p:cNvPr>
            <p:cNvSpPr>
              <a:spLocks noChangeArrowheads="1"/>
            </p:cNvSpPr>
            <p:nvPr/>
          </p:nvSpPr>
          <p:spPr bwMode="auto">
            <a:xfrm>
              <a:off x="3021" y="2211"/>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85" name="Rectangle 83">
              <a:extLst>
                <a:ext uri="{FF2B5EF4-FFF2-40B4-BE49-F238E27FC236}">
                  <a16:creationId xmlns:a16="http://schemas.microsoft.com/office/drawing/2014/main" id="{429493E0-0DE3-44B1-8BF4-D300AD2BFF01}"/>
                </a:ext>
              </a:extLst>
            </p:cNvPr>
            <p:cNvSpPr>
              <a:spLocks noChangeArrowheads="1"/>
            </p:cNvSpPr>
            <p:nvPr/>
          </p:nvSpPr>
          <p:spPr bwMode="auto">
            <a:xfrm>
              <a:off x="3146" y="2211"/>
              <a:ext cx="163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Detailed household and housing </a:t>
              </a:r>
              <a:endParaRPr lang="en-US" altLang="en-US" sz="1600"/>
            </a:p>
          </p:txBody>
        </p:sp>
        <p:sp>
          <p:nvSpPr>
            <p:cNvPr id="86" name="Rectangle 84">
              <a:extLst>
                <a:ext uri="{FF2B5EF4-FFF2-40B4-BE49-F238E27FC236}">
                  <a16:creationId xmlns:a16="http://schemas.microsoft.com/office/drawing/2014/main" id="{BCA39B8A-09EF-47BE-9023-446C695768A0}"/>
                </a:ext>
              </a:extLst>
            </p:cNvPr>
            <p:cNvSpPr>
              <a:spLocks noChangeArrowheads="1"/>
            </p:cNvSpPr>
            <p:nvPr/>
          </p:nvSpPr>
          <p:spPr bwMode="auto">
            <a:xfrm>
              <a:off x="3146" y="2352"/>
              <a:ext cx="72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characteristics</a:t>
              </a:r>
              <a:endParaRPr lang="en-US" altLang="en-US" sz="1600"/>
            </a:p>
          </p:txBody>
        </p:sp>
        <p:sp>
          <p:nvSpPr>
            <p:cNvPr id="87" name="Rectangle 85">
              <a:extLst>
                <a:ext uri="{FF2B5EF4-FFF2-40B4-BE49-F238E27FC236}">
                  <a16:creationId xmlns:a16="http://schemas.microsoft.com/office/drawing/2014/main" id="{EF4DB3DF-C387-4DCD-B658-4B6B6789A558}"/>
                </a:ext>
              </a:extLst>
            </p:cNvPr>
            <p:cNvSpPr>
              <a:spLocks noChangeArrowheads="1"/>
            </p:cNvSpPr>
            <p:nvPr/>
          </p:nvSpPr>
          <p:spPr bwMode="auto">
            <a:xfrm>
              <a:off x="3021" y="2526"/>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88" name="Rectangle 86">
              <a:extLst>
                <a:ext uri="{FF2B5EF4-FFF2-40B4-BE49-F238E27FC236}">
                  <a16:creationId xmlns:a16="http://schemas.microsoft.com/office/drawing/2014/main" id="{6BFEC6F2-8AB5-4373-85D3-4BF42C8DCF04}"/>
                </a:ext>
              </a:extLst>
            </p:cNvPr>
            <p:cNvSpPr>
              <a:spLocks noChangeArrowheads="1"/>
            </p:cNvSpPr>
            <p:nvPr/>
          </p:nvSpPr>
          <p:spPr bwMode="auto">
            <a:xfrm>
              <a:off x="3146" y="2526"/>
              <a:ext cx="166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No income/employment variable</a:t>
              </a:r>
              <a:endParaRPr lang="en-US" altLang="en-US" sz="1600"/>
            </a:p>
          </p:txBody>
        </p:sp>
        <p:sp>
          <p:nvSpPr>
            <p:cNvPr id="89" name="Rectangle 87">
              <a:extLst>
                <a:ext uri="{FF2B5EF4-FFF2-40B4-BE49-F238E27FC236}">
                  <a16:creationId xmlns:a16="http://schemas.microsoft.com/office/drawing/2014/main" id="{E7574C9F-592F-40AE-9B13-2FFB2C480DC3}"/>
                </a:ext>
              </a:extLst>
            </p:cNvPr>
            <p:cNvSpPr>
              <a:spLocks noChangeArrowheads="1"/>
            </p:cNvSpPr>
            <p:nvPr/>
          </p:nvSpPr>
          <p:spPr bwMode="auto">
            <a:xfrm>
              <a:off x="3021" y="2698"/>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90" name="Rectangle 88">
              <a:extLst>
                <a:ext uri="{FF2B5EF4-FFF2-40B4-BE49-F238E27FC236}">
                  <a16:creationId xmlns:a16="http://schemas.microsoft.com/office/drawing/2014/main" id="{689A1540-6597-432F-8EBC-F11BFACC8E6A}"/>
                </a:ext>
              </a:extLst>
            </p:cNvPr>
            <p:cNvSpPr>
              <a:spLocks noChangeArrowheads="1"/>
            </p:cNvSpPr>
            <p:nvPr/>
          </p:nvSpPr>
          <p:spPr bwMode="auto">
            <a:xfrm>
              <a:off x="3146" y="2698"/>
              <a:ext cx="21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Non</a:t>
              </a:r>
              <a:endParaRPr lang="en-US" altLang="en-US" sz="1600"/>
            </a:p>
          </p:txBody>
        </p:sp>
        <p:sp>
          <p:nvSpPr>
            <p:cNvPr id="91" name="Rectangle 89">
              <a:extLst>
                <a:ext uri="{FF2B5EF4-FFF2-40B4-BE49-F238E27FC236}">
                  <a16:creationId xmlns:a16="http://schemas.microsoft.com/office/drawing/2014/main" id="{E31B3024-FF0F-4436-AE44-06085A5BF2D7}"/>
                </a:ext>
              </a:extLst>
            </p:cNvPr>
            <p:cNvSpPr>
              <a:spLocks noChangeArrowheads="1"/>
            </p:cNvSpPr>
            <p:nvPr/>
          </p:nvSpPr>
          <p:spPr bwMode="auto">
            <a:xfrm>
              <a:off x="3365" y="2698"/>
              <a:ext cx="3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92" name="Rectangle 90">
              <a:extLst>
                <a:ext uri="{FF2B5EF4-FFF2-40B4-BE49-F238E27FC236}">
                  <a16:creationId xmlns:a16="http://schemas.microsoft.com/office/drawing/2014/main" id="{20315967-EE08-46E7-AED1-A06C49E27A2E}"/>
                </a:ext>
              </a:extLst>
            </p:cNvPr>
            <p:cNvSpPr>
              <a:spLocks noChangeArrowheads="1"/>
            </p:cNvSpPr>
            <p:nvPr/>
          </p:nvSpPr>
          <p:spPr bwMode="auto">
            <a:xfrm>
              <a:off x="3405" y="2698"/>
              <a:ext cx="151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response on housing variables</a:t>
              </a:r>
              <a:endParaRPr lang="en-US" altLang="en-US" sz="1600"/>
            </a:p>
          </p:txBody>
        </p:sp>
        <p:sp>
          <p:nvSpPr>
            <p:cNvPr id="93" name="Rectangle 91">
              <a:extLst>
                <a:ext uri="{FF2B5EF4-FFF2-40B4-BE49-F238E27FC236}">
                  <a16:creationId xmlns:a16="http://schemas.microsoft.com/office/drawing/2014/main" id="{2020D4FA-E485-43E4-88BE-1EA422B82BAC}"/>
                </a:ext>
              </a:extLst>
            </p:cNvPr>
            <p:cNvSpPr>
              <a:spLocks noChangeArrowheads="1"/>
            </p:cNvSpPr>
            <p:nvPr/>
          </p:nvSpPr>
          <p:spPr bwMode="auto">
            <a:xfrm>
              <a:off x="3021" y="2871"/>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94" name="Rectangle 92">
              <a:extLst>
                <a:ext uri="{FF2B5EF4-FFF2-40B4-BE49-F238E27FC236}">
                  <a16:creationId xmlns:a16="http://schemas.microsoft.com/office/drawing/2014/main" id="{64711806-F056-4976-B1C3-55E02BB48714}"/>
                </a:ext>
              </a:extLst>
            </p:cNvPr>
            <p:cNvSpPr>
              <a:spLocks noChangeArrowheads="1"/>
            </p:cNvSpPr>
            <p:nvPr/>
          </p:nvSpPr>
          <p:spPr bwMode="auto">
            <a:xfrm>
              <a:off x="3146" y="2871"/>
              <a:ext cx="172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All households in 1990 (1,567,665 </a:t>
              </a:r>
              <a:endParaRPr lang="en-US" altLang="en-US" sz="1600"/>
            </a:p>
          </p:txBody>
        </p:sp>
        <p:sp>
          <p:nvSpPr>
            <p:cNvPr id="95" name="Rectangle 93">
              <a:extLst>
                <a:ext uri="{FF2B5EF4-FFF2-40B4-BE49-F238E27FC236}">
                  <a16:creationId xmlns:a16="http://schemas.microsoft.com/office/drawing/2014/main" id="{C8CAA2D7-D1ED-4581-A9DB-9AC18FFE19C4}"/>
                </a:ext>
              </a:extLst>
            </p:cNvPr>
            <p:cNvSpPr>
              <a:spLocks noChangeArrowheads="1"/>
            </p:cNvSpPr>
            <p:nvPr/>
          </p:nvSpPr>
          <p:spPr bwMode="auto">
            <a:xfrm>
              <a:off x="3146" y="3014"/>
              <a:ext cx="61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households)</a:t>
              </a:r>
              <a:endParaRPr lang="en-US" altLang="en-US" sz="1600"/>
            </a:p>
          </p:txBody>
        </p:sp>
        <p:sp>
          <p:nvSpPr>
            <p:cNvPr id="96" name="Rectangle 94">
              <a:extLst>
                <a:ext uri="{FF2B5EF4-FFF2-40B4-BE49-F238E27FC236}">
                  <a16:creationId xmlns:a16="http://schemas.microsoft.com/office/drawing/2014/main" id="{27593C30-0449-407E-9E23-06885DD3FD75}"/>
                </a:ext>
              </a:extLst>
            </p:cNvPr>
            <p:cNvSpPr>
              <a:spLocks noChangeArrowheads="1"/>
            </p:cNvSpPr>
            <p:nvPr/>
          </p:nvSpPr>
          <p:spPr bwMode="auto">
            <a:xfrm>
              <a:off x="1230" y="2170"/>
              <a:ext cx="1729" cy="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 name="Rectangle 95">
              <a:extLst>
                <a:ext uri="{FF2B5EF4-FFF2-40B4-BE49-F238E27FC236}">
                  <a16:creationId xmlns:a16="http://schemas.microsoft.com/office/drawing/2014/main" id="{C6B47FC2-5ACD-4834-BF5C-23F6A61E1E95}"/>
                </a:ext>
              </a:extLst>
            </p:cNvPr>
            <p:cNvSpPr>
              <a:spLocks noChangeArrowheads="1"/>
            </p:cNvSpPr>
            <p:nvPr/>
          </p:nvSpPr>
          <p:spPr bwMode="auto">
            <a:xfrm>
              <a:off x="1293" y="2211"/>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1990 </a:t>
              </a:r>
              <a:endParaRPr lang="en-US" altLang="en-US" sz="1600"/>
            </a:p>
          </p:txBody>
        </p:sp>
        <p:sp>
          <p:nvSpPr>
            <p:cNvPr id="98" name="Rectangle 96">
              <a:extLst>
                <a:ext uri="{FF2B5EF4-FFF2-40B4-BE49-F238E27FC236}">
                  <a16:creationId xmlns:a16="http://schemas.microsoft.com/office/drawing/2014/main" id="{BB59235E-AC4F-4A6B-AD81-CB556A957028}"/>
                </a:ext>
              </a:extLst>
            </p:cNvPr>
            <p:cNvSpPr>
              <a:spLocks noChangeArrowheads="1"/>
            </p:cNvSpPr>
            <p:nvPr/>
          </p:nvSpPr>
          <p:spPr bwMode="auto">
            <a:xfrm>
              <a:off x="1591" y="2211"/>
              <a:ext cx="107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rPr>
                <a:t>Census of Population </a:t>
              </a:r>
              <a:endParaRPr lang="en-US" altLang="en-US" sz="1600" dirty="0"/>
            </a:p>
          </p:txBody>
        </p:sp>
        <p:sp>
          <p:nvSpPr>
            <p:cNvPr id="99" name="Rectangle 97">
              <a:extLst>
                <a:ext uri="{FF2B5EF4-FFF2-40B4-BE49-F238E27FC236}">
                  <a16:creationId xmlns:a16="http://schemas.microsoft.com/office/drawing/2014/main" id="{FD0EE055-C134-4F38-B5C9-E901A3F68584}"/>
                </a:ext>
              </a:extLst>
            </p:cNvPr>
            <p:cNvSpPr>
              <a:spLocks noChangeArrowheads="1"/>
            </p:cNvSpPr>
            <p:nvPr/>
          </p:nvSpPr>
          <p:spPr bwMode="auto">
            <a:xfrm>
              <a:off x="1293" y="2352"/>
              <a:ext cx="93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rPr>
                <a:t>and Housing (CPH)</a:t>
              </a:r>
              <a:endParaRPr lang="en-US" altLang="en-US" sz="1600" dirty="0"/>
            </a:p>
          </p:txBody>
        </p:sp>
        <p:sp>
          <p:nvSpPr>
            <p:cNvPr id="100" name="Rectangle 98">
              <a:extLst>
                <a:ext uri="{FF2B5EF4-FFF2-40B4-BE49-F238E27FC236}">
                  <a16:creationId xmlns:a16="http://schemas.microsoft.com/office/drawing/2014/main" id="{FE8379CB-DBEE-4002-B484-FF59A0FE3CD6}"/>
                </a:ext>
              </a:extLst>
            </p:cNvPr>
            <p:cNvSpPr>
              <a:spLocks noChangeArrowheads="1"/>
            </p:cNvSpPr>
            <p:nvPr/>
          </p:nvSpPr>
          <p:spPr bwMode="auto">
            <a:xfrm>
              <a:off x="387" y="2170"/>
              <a:ext cx="843" cy="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 name="Rectangle 99">
              <a:extLst>
                <a:ext uri="{FF2B5EF4-FFF2-40B4-BE49-F238E27FC236}">
                  <a16:creationId xmlns:a16="http://schemas.microsoft.com/office/drawing/2014/main" id="{FAC757A7-0F68-48D3-8EE5-BA7235E42B71}"/>
                </a:ext>
              </a:extLst>
            </p:cNvPr>
            <p:cNvSpPr>
              <a:spLocks noChangeArrowheads="1"/>
            </p:cNvSpPr>
            <p:nvPr/>
          </p:nvSpPr>
          <p:spPr bwMode="auto">
            <a:xfrm>
              <a:off x="450" y="2211"/>
              <a:ext cx="46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Barangay</a:t>
              </a:r>
              <a:endParaRPr lang="en-US" altLang="en-US" sz="1600"/>
            </a:p>
          </p:txBody>
        </p:sp>
        <p:sp>
          <p:nvSpPr>
            <p:cNvPr id="102" name="Rectangle 100">
              <a:extLst>
                <a:ext uri="{FF2B5EF4-FFF2-40B4-BE49-F238E27FC236}">
                  <a16:creationId xmlns:a16="http://schemas.microsoft.com/office/drawing/2014/main" id="{0D4A3EA6-3ED3-421E-9D84-FCBC6E669230}"/>
                </a:ext>
              </a:extLst>
            </p:cNvPr>
            <p:cNvSpPr>
              <a:spLocks noChangeArrowheads="1"/>
            </p:cNvSpPr>
            <p:nvPr/>
          </p:nvSpPr>
          <p:spPr bwMode="auto">
            <a:xfrm>
              <a:off x="2959" y="387"/>
              <a:ext cx="2212"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 name="Rectangle 101">
              <a:extLst>
                <a:ext uri="{FF2B5EF4-FFF2-40B4-BE49-F238E27FC236}">
                  <a16:creationId xmlns:a16="http://schemas.microsoft.com/office/drawing/2014/main" id="{30EE3D73-A0B2-42DD-9498-B86DF7364D64}"/>
                </a:ext>
              </a:extLst>
            </p:cNvPr>
            <p:cNvSpPr>
              <a:spLocks noChangeArrowheads="1"/>
            </p:cNvSpPr>
            <p:nvPr/>
          </p:nvSpPr>
          <p:spPr bwMode="auto">
            <a:xfrm>
              <a:off x="3472" y="427"/>
              <a:ext cx="1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Description/</a:t>
              </a:r>
              <a:r>
                <a:rPr lang="en-US" altLang="en-US" sz="1600">
                  <a:solidFill>
                    <a:srgbClr val="000000"/>
                  </a:solidFill>
                </a:rPr>
                <a:t> </a:t>
              </a:r>
              <a:r>
                <a:rPr lang="en-US" altLang="en-US" sz="1600" b="1">
                  <a:solidFill>
                    <a:srgbClr val="000000"/>
                  </a:solidFill>
                </a:rPr>
                <a:t>Coverage</a:t>
              </a:r>
              <a:endParaRPr lang="en-US" altLang="en-US" sz="1600" b="1"/>
            </a:p>
          </p:txBody>
        </p:sp>
        <p:sp>
          <p:nvSpPr>
            <p:cNvPr id="104" name="Rectangle 102">
              <a:extLst>
                <a:ext uri="{FF2B5EF4-FFF2-40B4-BE49-F238E27FC236}">
                  <a16:creationId xmlns:a16="http://schemas.microsoft.com/office/drawing/2014/main" id="{0EE272D0-125E-4361-BE1F-1E64AF04575C}"/>
                </a:ext>
              </a:extLst>
            </p:cNvPr>
            <p:cNvSpPr>
              <a:spLocks noChangeArrowheads="1"/>
            </p:cNvSpPr>
            <p:nvPr/>
          </p:nvSpPr>
          <p:spPr bwMode="auto">
            <a:xfrm>
              <a:off x="1230" y="387"/>
              <a:ext cx="1729"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 name="Rectangle 103">
              <a:extLst>
                <a:ext uri="{FF2B5EF4-FFF2-40B4-BE49-F238E27FC236}">
                  <a16:creationId xmlns:a16="http://schemas.microsoft.com/office/drawing/2014/main" id="{4169E3F1-D6F3-4A6F-8F7B-BE7BF9C23A24}"/>
                </a:ext>
              </a:extLst>
            </p:cNvPr>
            <p:cNvSpPr>
              <a:spLocks noChangeArrowheads="1"/>
            </p:cNvSpPr>
            <p:nvPr/>
          </p:nvSpPr>
          <p:spPr bwMode="auto">
            <a:xfrm>
              <a:off x="1861" y="427"/>
              <a:ext cx="43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Data Set</a:t>
              </a:r>
              <a:endParaRPr lang="en-US" altLang="en-US" sz="1600" b="1"/>
            </a:p>
          </p:txBody>
        </p:sp>
        <p:sp>
          <p:nvSpPr>
            <p:cNvPr id="106" name="Rectangle 104">
              <a:extLst>
                <a:ext uri="{FF2B5EF4-FFF2-40B4-BE49-F238E27FC236}">
                  <a16:creationId xmlns:a16="http://schemas.microsoft.com/office/drawing/2014/main" id="{4B06D718-5B52-4CBD-9961-EFF25FBBFE44}"/>
                </a:ext>
              </a:extLst>
            </p:cNvPr>
            <p:cNvSpPr>
              <a:spLocks noChangeArrowheads="1"/>
            </p:cNvSpPr>
            <p:nvPr/>
          </p:nvSpPr>
          <p:spPr bwMode="auto">
            <a:xfrm>
              <a:off x="387" y="387"/>
              <a:ext cx="843" cy="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105">
              <a:extLst>
                <a:ext uri="{FF2B5EF4-FFF2-40B4-BE49-F238E27FC236}">
                  <a16:creationId xmlns:a16="http://schemas.microsoft.com/office/drawing/2014/main" id="{2212E544-ED46-45F1-8D2B-054018DE0784}"/>
                </a:ext>
              </a:extLst>
            </p:cNvPr>
            <p:cNvSpPr>
              <a:spLocks noChangeArrowheads="1"/>
            </p:cNvSpPr>
            <p:nvPr/>
          </p:nvSpPr>
          <p:spPr bwMode="auto">
            <a:xfrm>
              <a:off x="672" y="427"/>
              <a:ext cx="28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Zone</a:t>
              </a:r>
              <a:r>
                <a:rPr lang="en-US" altLang="en-US" sz="1600">
                  <a:solidFill>
                    <a:srgbClr val="000000"/>
                  </a:solidFill>
                </a:rPr>
                <a:t> </a:t>
              </a:r>
              <a:endParaRPr lang="en-US" altLang="en-US" sz="1600"/>
            </a:p>
          </p:txBody>
        </p:sp>
        <p:sp>
          <p:nvSpPr>
            <p:cNvPr id="108" name="Rectangle 106">
              <a:extLst>
                <a:ext uri="{FF2B5EF4-FFF2-40B4-BE49-F238E27FC236}">
                  <a16:creationId xmlns:a16="http://schemas.microsoft.com/office/drawing/2014/main" id="{6335C4E8-1819-41D4-AAC7-D3E7A5337B06}"/>
                </a:ext>
              </a:extLst>
            </p:cNvPr>
            <p:cNvSpPr>
              <a:spLocks noChangeArrowheads="1"/>
            </p:cNvSpPr>
            <p:nvPr/>
          </p:nvSpPr>
          <p:spPr bwMode="auto">
            <a:xfrm>
              <a:off x="608" y="600"/>
              <a:ext cx="36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b="1">
                  <a:solidFill>
                    <a:srgbClr val="000000"/>
                  </a:solidFill>
                </a:rPr>
                <a:t>System</a:t>
              </a:r>
              <a:endParaRPr lang="en-US" altLang="en-US" sz="1600" b="1"/>
            </a:p>
          </p:txBody>
        </p:sp>
        <p:sp>
          <p:nvSpPr>
            <p:cNvPr id="109" name="Rectangle 107">
              <a:extLst>
                <a:ext uri="{FF2B5EF4-FFF2-40B4-BE49-F238E27FC236}">
                  <a16:creationId xmlns:a16="http://schemas.microsoft.com/office/drawing/2014/main" id="{59D888CA-03CE-4F9F-9603-9F001AB277D9}"/>
                </a:ext>
              </a:extLst>
            </p:cNvPr>
            <p:cNvSpPr>
              <a:spLocks noChangeArrowheads="1"/>
            </p:cNvSpPr>
            <p:nvPr/>
          </p:nvSpPr>
          <p:spPr bwMode="auto">
            <a:xfrm>
              <a:off x="1230" y="3196"/>
              <a:ext cx="1729" cy="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Rectangle 108">
              <a:extLst>
                <a:ext uri="{FF2B5EF4-FFF2-40B4-BE49-F238E27FC236}">
                  <a16:creationId xmlns:a16="http://schemas.microsoft.com/office/drawing/2014/main" id="{68788EB2-27E7-4F42-9041-7C98EEE8C49C}"/>
                </a:ext>
              </a:extLst>
            </p:cNvPr>
            <p:cNvSpPr>
              <a:spLocks noChangeArrowheads="1"/>
            </p:cNvSpPr>
            <p:nvPr/>
          </p:nvSpPr>
          <p:spPr bwMode="auto">
            <a:xfrm>
              <a:off x="1293" y="3236"/>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1996 </a:t>
              </a:r>
              <a:endParaRPr lang="en-US" altLang="en-US" sz="1600"/>
            </a:p>
          </p:txBody>
        </p:sp>
        <p:sp>
          <p:nvSpPr>
            <p:cNvPr id="111" name="Rectangle 109">
              <a:extLst>
                <a:ext uri="{FF2B5EF4-FFF2-40B4-BE49-F238E27FC236}">
                  <a16:creationId xmlns:a16="http://schemas.microsoft.com/office/drawing/2014/main" id="{A33BEA41-6F3D-4FF4-8FDF-24226006D56B}"/>
                </a:ext>
              </a:extLst>
            </p:cNvPr>
            <p:cNvSpPr>
              <a:spLocks noChangeArrowheads="1"/>
            </p:cNvSpPr>
            <p:nvPr/>
          </p:nvSpPr>
          <p:spPr bwMode="auto">
            <a:xfrm>
              <a:off x="1591" y="3236"/>
              <a:ext cx="112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MMUTIS Land Use GIS</a:t>
              </a:r>
              <a:endParaRPr lang="en-US" altLang="en-US" sz="1600"/>
            </a:p>
          </p:txBody>
        </p:sp>
        <p:sp>
          <p:nvSpPr>
            <p:cNvPr id="112" name="Rectangle 110">
              <a:extLst>
                <a:ext uri="{FF2B5EF4-FFF2-40B4-BE49-F238E27FC236}">
                  <a16:creationId xmlns:a16="http://schemas.microsoft.com/office/drawing/2014/main" id="{A5B4A82C-0DDB-45FC-964F-338C729EE803}"/>
                </a:ext>
              </a:extLst>
            </p:cNvPr>
            <p:cNvSpPr>
              <a:spLocks noChangeArrowheads="1"/>
            </p:cNvSpPr>
            <p:nvPr/>
          </p:nvSpPr>
          <p:spPr bwMode="auto">
            <a:xfrm>
              <a:off x="1293" y="3409"/>
              <a:ext cx="14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1997 Building Footprint Data</a:t>
              </a:r>
              <a:endParaRPr lang="en-US" altLang="en-US" sz="1600"/>
            </a:p>
          </p:txBody>
        </p:sp>
        <p:sp>
          <p:nvSpPr>
            <p:cNvPr id="113" name="Rectangle 111">
              <a:extLst>
                <a:ext uri="{FF2B5EF4-FFF2-40B4-BE49-F238E27FC236}">
                  <a16:creationId xmlns:a16="http://schemas.microsoft.com/office/drawing/2014/main" id="{5145C379-B1AB-4801-A029-800449BF61F9}"/>
                </a:ext>
              </a:extLst>
            </p:cNvPr>
            <p:cNvSpPr>
              <a:spLocks noChangeArrowheads="1"/>
            </p:cNvSpPr>
            <p:nvPr/>
          </p:nvSpPr>
          <p:spPr bwMode="auto">
            <a:xfrm>
              <a:off x="1230" y="1614"/>
              <a:ext cx="1729" cy="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 name="Rectangle 112">
              <a:extLst>
                <a:ext uri="{FF2B5EF4-FFF2-40B4-BE49-F238E27FC236}">
                  <a16:creationId xmlns:a16="http://schemas.microsoft.com/office/drawing/2014/main" id="{0BDB9BC7-5617-4D2C-B467-98E58D4B95F3}"/>
                </a:ext>
              </a:extLst>
            </p:cNvPr>
            <p:cNvSpPr>
              <a:spLocks noChangeArrowheads="1"/>
            </p:cNvSpPr>
            <p:nvPr/>
          </p:nvSpPr>
          <p:spPr bwMode="auto">
            <a:xfrm>
              <a:off x="1293" y="1653"/>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rPr>
                <a:t>1996 </a:t>
              </a:r>
              <a:endParaRPr lang="en-US" altLang="en-US" sz="1600" dirty="0"/>
            </a:p>
          </p:txBody>
        </p:sp>
        <p:sp>
          <p:nvSpPr>
            <p:cNvPr id="115" name="Rectangle 113">
              <a:extLst>
                <a:ext uri="{FF2B5EF4-FFF2-40B4-BE49-F238E27FC236}">
                  <a16:creationId xmlns:a16="http://schemas.microsoft.com/office/drawing/2014/main" id="{CA96AADB-BC80-42CD-9453-3E9B549D58DA}"/>
                </a:ext>
              </a:extLst>
            </p:cNvPr>
            <p:cNvSpPr>
              <a:spLocks noChangeArrowheads="1"/>
            </p:cNvSpPr>
            <p:nvPr/>
          </p:nvSpPr>
          <p:spPr bwMode="auto">
            <a:xfrm>
              <a:off x="1591" y="1653"/>
              <a:ext cx="105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Metro Manila Urban </a:t>
              </a:r>
              <a:endParaRPr lang="en-US" altLang="en-US" sz="1600"/>
            </a:p>
          </p:txBody>
        </p:sp>
        <p:sp>
          <p:nvSpPr>
            <p:cNvPr id="116" name="Rectangle 114">
              <a:extLst>
                <a:ext uri="{FF2B5EF4-FFF2-40B4-BE49-F238E27FC236}">
                  <a16:creationId xmlns:a16="http://schemas.microsoft.com/office/drawing/2014/main" id="{CC95F33C-B81F-4384-A3C7-567292CB6328}"/>
                </a:ext>
              </a:extLst>
            </p:cNvPr>
            <p:cNvSpPr>
              <a:spLocks noChangeArrowheads="1"/>
            </p:cNvSpPr>
            <p:nvPr/>
          </p:nvSpPr>
          <p:spPr bwMode="auto">
            <a:xfrm>
              <a:off x="1293" y="1797"/>
              <a:ext cx="135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Transportation Integration </a:t>
              </a:r>
              <a:endParaRPr lang="en-US" altLang="en-US" sz="1600"/>
            </a:p>
          </p:txBody>
        </p:sp>
        <p:sp>
          <p:nvSpPr>
            <p:cNvPr id="117" name="Rectangle 115">
              <a:extLst>
                <a:ext uri="{FF2B5EF4-FFF2-40B4-BE49-F238E27FC236}">
                  <a16:creationId xmlns:a16="http://schemas.microsoft.com/office/drawing/2014/main" id="{9EED5A71-66C4-4178-855A-5EAA99421A40}"/>
                </a:ext>
              </a:extLst>
            </p:cNvPr>
            <p:cNvSpPr>
              <a:spLocks noChangeArrowheads="1"/>
            </p:cNvSpPr>
            <p:nvPr/>
          </p:nvSpPr>
          <p:spPr bwMode="auto">
            <a:xfrm>
              <a:off x="1293" y="1941"/>
              <a:ext cx="82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Study (MMUTIS)</a:t>
              </a:r>
              <a:endParaRPr lang="en-US" altLang="en-US" sz="1600"/>
            </a:p>
          </p:txBody>
        </p:sp>
        <p:sp>
          <p:nvSpPr>
            <p:cNvPr id="118" name="Rectangle 116">
              <a:extLst>
                <a:ext uri="{FF2B5EF4-FFF2-40B4-BE49-F238E27FC236}">
                  <a16:creationId xmlns:a16="http://schemas.microsoft.com/office/drawing/2014/main" id="{5592286A-B191-4AF8-B2E5-6E070CDE394C}"/>
                </a:ext>
              </a:extLst>
            </p:cNvPr>
            <p:cNvSpPr>
              <a:spLocks noChangeArrowheads="1"/>
            </p:cNvSpPr>
            <p:nvPr/>
          </p:nvSpPr>
          <p:spPr bwMode="auto">
            <a:xfrm>
              <a:off x="1230" y="765"/>
              <a:ext cx="1729" cy="8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 name="Rectangle 117">
              <a:extLst>
                <a:ext uri="{FF2B5EF4-FFF2-40B4-BE49-F238E27FC236}">
                  <a16:creationId xmlns:a16="http://schemas.microsoft.com/office/drawing/2014/main" id="{0C997AD5-EC74-4A08-BAD4-C2B8F91DA2B6}"/>
                </a:ext>
              </a:extLst>
            </p:cNvPr>
            <p:cNvSpPr>
              <a:spLocks noChangeArrowheads="1"/>
            </p:cNvSpPr>
            <p:nvPr/>
          </p:nvSpPr>
          <p:spPr bwMode="auto">
            <a:xfrm>
              <a:off x="1293" y="803"/>
              <a:ext cx="28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1997 </a:t>
              </a:r>
              <a:endParaRPr lang="en-US" altLang="en-US" sz="1600"/>
            </a:p>
          </p:txBody>
        </p:sp>
        <p:sp>
          <p:nvSpPr>
            <p:cNvPr id="120" name="Rectangle 118">
              <a:extLst>
                <a:ext uri="{FF2B5EF4-FFF2-40B4-BE49-F238E27FC236}">
                  <a16:creationId xmlns:a16="http://schemas.microsoft.com/office/drawing/2014/main" id="{A537F531-1A07-4D0D-85E2-198470071750}"/>
                </a:ext>
              </a:extLst>
            </p:cNvPr>
            <p:cNvSpPr>
              <a:spLocks noChangeArrowheads="1"/>
            </p:cNvSpPr>
            <p:nvPr/>
          </p:nvSpPr>
          <p:spPr bwMode="auto">
            <a:xfrm>
              <a:off x="1591" y="803"/>
              <a:ext cx="97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Family Income and </a:t>
              </a:r>
              <a:endParaRPr lang="en-US" altLang="en-US" sz="1600"/>
            </a:p>
          </p:txBody>
        </p:sp>
        <p:sp>
          <p:nvSpPr>
            <p:cNvPr id="121" name="Rectangle 119">
              <a:extLst>
                <a:ext uri="{FF2B5EF4-FFF2-40B4-BE49-F238E27FC236}">
                  <a16:creationId xmlns:a16="http://schemas.microsoft.com/office/drawing/2014/main" id="{3672343D-C24F-434C-BCD8-347A91CA4AFB}"/>
                </a:ext>
              </a:extLst>
            </p:cNvPr>
            <p:cNvSpPr>
              <a:spLocks noChangeArrowheads="1"/>
            </p:cNvSpPr>
            <p:nvPr/>
          </p:nvSpPr>
          <p:spPr bwMode="auto">
            <a:xfrm>
              <a:off x="1293" y="948"/>
              <a:ext cx="128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rPr>
                <a:t>Expenditure Survey (FIES)</a:t>
              </a:r>
              <a:endParaRPr lang="en-US" altLang="en-US" sz="1600" dirty="0"/>
            </a:p>
          </p:txBody>
        </p:sp>
        <p:sp>
          <p:nvSpPr>
            <p:cNvPr id="122" name="Rectangle 120">
              <a:extLst>
                <a:ext uri="{FF2B5EF4-FFF2-40B4-BE49-F238E27FC236}">
                  <a16:creationId xmlns:a16="http://schemas.microsoft.com/office/drawing/2014/main" id="{3B74BC42-8D1A-4534-85A7-5044F94CFB3C}"/>
                </a:ext>
              </a:extLst>
            </p:cNvPr>
            <p:cNvSpPr>
              <a:spLocks noChangeArrowheads="1"/>
            </p:cNvSpPr>
            <p:nvPr/>
          </p:nvSpPr>
          <p:spPr bwMode="auto">
            <a:xfrm>
              <a:off x="2959" y="3196"/>
              <a:ext cx="2212" cy="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121">
              <a:extLst>
                <a:ext uri="{FF2B5EF4-FFF2-40B4-BE49-F238E27FC236}">
                  <a16:creationId xmlns:a16="http://schemas.microsoft.com/office/drawing/2014/main" id="{340AC0D3-85BA-4117-94AB-FF7916F516D6}"/>
                </a:ext>
              </a:extLst>
            </p:cNvPr>
            <p:cNvSpPr>
              <a:spLocks noChangeArrowheads="1"/>
            </p:cNvSpPr>
            <p:nvPr/>
          </p:nvSpPr>
          <p:spPr bwMode="auto">
            <a:xfrm>
              <a:off x="3021" y="3236"/>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24" name="Rectangle 122">
              <a:extLst>
                <a:ext uri="{FF2B5EF4-FFF2-40B4-BE49-F238E27FC236}">
                  <a16:creationId xmlns:a16="http://schemas.microsoft.com/office/drawing/2014/main" id="{244578E7-B8FA-4313-B6E1-4D212173BDA1}"/>
                </a:ext>
              </a:extLst>
            </p:cNvPr>
            <p:cNvSpPr>
              <a:spLocks noChangeArrowheads="1"/>
            </p:cNvSpPr>
            <p:nvPr/>
          </p:nvSpPr>
          <p:spPr bwMode="auto">
            <a:xfrm>
              <a:off x="3146" y="3236"/>
              <a:ext cx="155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Urban land use zoning map for </a:t>
              </a:r>
              <a:endParaRPr lang="en-US" altLang="en-US" sz="1600"/>
            </a:p>
          </p:txBody>
        </p:sp>
        <p:sp>
          <p:nvSpPr>
            <p:cNvPr id="125" name="Rectangle 123">
              <a:extLst>
                <a:ext uri="{FF2B5EF4-FFF2-40B4-BE49-F238E27FC236}">
                  <a16:creationId xmlns:a16="http://schemas.microsoft.com/office/drawing/2014/main" id="{85439D09-2FA1-4D1A-B88E-979E15744196}"/>
                </a:ext>
              </a:extLst>
            </p:cNvPr>
            <p:cNvSpPr>
              <a:spLocks noChangeArrowheads="1"/>
            </p:cNvSpPr>
            <p:nvPr/>
          </p:nvSpPr>
          <p:spPr bwMode="auto">
            <a:xfrm>
              <a:off x="3146" y="3380"/>
              <a:ext cx="101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entire Metro Manila</a:t>
              </a:r>
              <a:endParaRPr lang="en-US" altLang="en-US" sz="1600"/>
            </a:p>
          </p:txBody>
        </p:sp>
        <p:sp>
          <p:nvSpPr>
            <p:cNvPr id="126" name="Rectangle 124">
              <a:extLst>
                <a:ext uri="{FF2B5EF4-FFF2-40B4-BE49-F238E27FC236}">
                  <a16:creationId xmlns:a16="http://schemas.microsoft.com/office/drawing/2014/main" id="{683342E4-D1F4-4388-BF07-FD86939203AD}"/>
                </a:ext>
              </a:extLst>
            </p:cNvPr>
            <p:cNvSpPr>
              <a:spLocks noChangeArrowheads="1"/>
            </p:cNvSpPr>
            <p:nvPr/>
          </p:nvSpPr>
          <p:spPr bwMode="auto">
            <a:xfrm>
              <a:off x="3021" y="3553"/>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27" name="Rectangle 125">
              <a:extLst>
                <a:ext uri="{FF2B5EF4-FFF2-40B4-BE49-F238E27FC236}">
                  <a16:creationId xmlns:a16="http://schemas.microsoft.com/office/drawing/2014/main" id="{74555E0E-E2C7-4AB8-B809-F7ACD9B08468}"/>
                </a:ext>
              </a:extLst>
            </p:cNvPr>
            <p:cNvSpPr>
              <a:spLocks noChangeArrowheads="1"/>
            </p:cNvSpPr>
            <p:nvPr/>
          </p:nvSpPr>
          <p:spPr bwMode="auto">
            <a:xfrm>
              <a:off x="3146" y="3553"/>
              <a:ext cx="16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Building footprints for most cities</a:t>
              </a:r>
              <a:endParaRPr lang="en-US" altLang="en-US" sz="1600"/>
            </a:p>
          </p:txBody>
        </p:sp>
        <p:sp>
          <p:nvSpPr>
            <p:cNvPr id="128" name="Rectangle 126">
              <a:extLst>
                <a:ext uri="{FF2B5EF4-FFF2-40B4-BE49-F238E27FC236}">
                  <a16:creationId xmlns:a16="http://schemas.microsoft.com/office/drawing/2014/main" id="{254B1C9F-F9FA-45C2-9D4A-F8874ABA520D}"/>
                </a:ext>
              </a:extLst>
            </p:cNvPr>
            <p:cNvSpPr>
              <a:spLocks noChangeArrowheads="1"/>
            </p:cNvSpPr>
            <p:nvPr/>
          </p:nvSpPr>
          <p:spPr bwMode="auto">
            <a:xfrm>
              <a:off x="387" y="3196"/>
              <a:ext cx="843" cy="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9" name="Rectangle 127">
              <a:extLst>
                <a:ext uri="{FF2B5EF4-FFF2-40B4-BE49-F238E27FC236}">
                  <a16:creationId xmlns:a16="http://schemas.microsoft.com/office/drawing/2014/main" id="{7B470E0C-AC94-49E5-A2FD-135046D0B2B6}"/>
                </a:ext>
              </a:extLst>
            </p:cNvPr>
            <p:cNvSpPr>
              <a:spLocks noChangeArrowheads="1"/>
            </p:cNvSpPr>
            <p:nvPr/>
          </p:nvSpPr>
          <p:spPr bwMode="auto">
            <a:xfrm>
              <a:off x="450" y="3236"/>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GIS</a:t>
              </a:r>
              <a:endParaRPr lang="en-US" altLang="en-US" sz="1600"/>
            </a:p>
          </p:txBody>
        </p:sp>
        <p:sp>
          <p:nvSpPr>
            <p:cNvPr id="130" name="Rectangle 128">
              <a:extLst>
                <a:ext uri="{FF2B5EF4-FFF2-40B4-BE49-F238E27FC236}">
                  <a16:creationId xmlns:a16="http://schemas.microsoft.com/office/drawing/2014/main" id="{DE141402-F7E3-403C-A049-D92012B0D36A}"/>
                </a:ext>
              </a:extLst>
            </p:cNvPr>
            <p:cNvSpPr>
              <a:spLocks noChangeArrowheads="1"/>
            </p:cNvSpPr>
            <p:nvPr/>
          </p:nvSpPr>
          <p:spPr bwMode="auto">
            <a:xfrm>
              <a:off x="2959" y="1614"/>
              <a:ext cx="2212" cy="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1" name="Rectangle 129">
              <a:extLst>
                <a:ext uri="{FF2B5EF4-FFF2-40B4-BE49-F238E27FC236}">
                  <a16:creationId xmlns:a16="http://schemas.microsoft.com/office/drawing/2014/main" id="{05933780-D56A-4D63-8504-5C4B341BAE69}"/>
                </a:ext>
              </a:extLst>
            </p:cNvPr>
            <p:cNvSpPr>
              <a:spLocks noChangeArrowheads="1"/>
            </p:cNvSpPr>
            <p:nvPr/>
          </p:nvSpPr>
          <p:spPr bwMode="auto">
            <a:xfrm>
              <a:off x="3021" y="1653"/>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32" name="Rectangle 130">
              <a:extLst>
                <a:ext uri="{FF2B5EF4-FFF2-40B4-BE49-F238E27FC236}">
                  <a16:creationId xmlns:a16="http://schemas.microsoft.com/office/drawing/2014/main" id="{9CE0246C-2202-4623-BA85-1EB9BA6E66D9}"/>
                </a:ext>
              </a:extLst>
            </p:cNvPr>
            <p:cNvSpPr>
              <a:spLocks noChangeArrowheads="1"/>
            </p:cNvSpPr>
            <p:nvPr/>
          </p:nvSpPr>
          <p:spPr bwMode="auto">
            <a:xfrm>
              <a:off x="3146" y="1653"/>
              <a:ext cx="171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Selected household demographics</a:t>
              </a:r>
              <a:endParaRPr lang="en-US" altLang="en-US" sz="1600"/>
            </a:p>
          </p:txBody>
        </p:sp>
        <p:sp>
          <p:nvSpPr>
            <p:cNvPr id="133" name="Rectangle 131">
              <a:extLst>
                <a:ext uri="{FF2B5EF4-FFF2-40B4-BE49-F238E27FC236}">
                  <a16:creationId xmlns:a16="http://schemas.microsoft.com/office/drawing/2014/main" id="{39E0BA3E-C857-48DE-99A3-ABDB4FDD69BE}"/>
                </a:ext>
              </a:extLst>
            </p:cNvPr>
            <p:cNvSpPr>
              <a:spLocks noChangeArrowheads="1"/>
            </p:cNvSpPr>
            <p:nvPr/>
          </p:nvSpPr>
          <p:spPr bwMode="auto">
            <a:xfrm>
              <a:off x="3021" y="1826"/>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34" name="Rectangle 132">
              <a:extLst>
                <a:ext uri="{FF2B5EF4-FFF2-40B4-BE49-F238E27FC236}">
                  <a16:creationId xmlns:a16="http://schemas.microsoft.com/office/drawing/2014/main" id="{20FC2FE3-4D73-493A-BBA0-0EDF15E18B3B}"/>
                </a:ext>
              </a:extLst>
            </p:cNvPr>
            <p:cNvSpPr>
              <a:spLocks noChangeArrowheads="1"/>
            </p:cNvSpPr>
            <p:nvPr/>
          </p:nvSpPr>
          <p:spPr bwMode="auto">
            <a:xfrm>
              <a:off x="3146" y="1826"/>
              <a:ext cx="144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Member/ household income</a:t>
              </a:r>
              <a:endParaRPr lang="en-US" altLang="en-US" sz="1600"/>
            </a:p>
          </p:txBody>
        </p:sp>
        <p:sp>
          <p:nvSpPr>
            <p:cNvPr id="135" name="Rectangle 133">
              <a:extLst>
                <a:ext uri="{FF2B5EF4-FFF2-40B4-BE49-F238E27FC236}">
                  <a16:creationId xmlns:a16="http://schemas.microsoft.com/office/drawing/2014/main" id="{AC6C2FA3-A38B-4581-A22A-A07B23E41576}"/>
                </a:ext>
              </a:extLst>
            </p:cNvPr>
            <p:cNvSpPr>
              <a:spLocks noChangeArrowheads="1"/>
            </p:cNvSpPr>
            <p:nvPr/>
          </p:nvSpPr>
          <p:spPr bwMode="auto">
            <a:xfrm>
              <a:off x="3021" y="1999"/>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36" name="Rectangle 134">
              <a:extLst>
                <a:ext uri="{FF2B5EF4-FFF2-40B4-BE49-F238E27FC236}">
                  <a16:creationId xmlns:a16="http://schemas.microsoft.com/office/drawing/2014/main" id="{09E829E3-6AD9-47BC-8A19-9DD9AEFF0600}"/>
                </a:ext>
              </a:extLst>
            </p:cNvPr>
            <p:cNvSpPr>
              <a:spLocks noChangeArrowheads="1"/>
            </p:cNvSpPr>
            <p:nvPr/>
          </p:nvSpPr>
          <p:spPr bwMode="auto">
            <a:xfrm>
              <a:off x="3146" y="1999"/>
              <a:ext cx="167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50,000 samples for Metro Manila</a:t>
              </a:r>
              <a:endParaRPr lang="en-US" altLang="en-US" sz="1600"/>
            </a:p>
          </p:txBody>
        </p:sp>
        <p:sp>
          <p:nvSpPr>
            <p:cNvPr id="137" name="Rectangle 135">
              <a:extLst>
                <a:ext uri="{FF2B5EF4-FFF2-40B4-BE49-F238E27FC236}">
                  <a16:creationId xmlns:a16="http://schemas.microsoft.com/office/drawing/2014/main" id="{D52A673D-B0EC-4B74-9256-907A0ED2E5C4}"/>
                </a:ext>
              </a:extLst>
            </p:cNvPr>
            <p:cNvSpPr>
              <a:spLocks noChangeArrowheads="1"/>
            </p:cNvSpPr>
            <p:nvPr/>
          </p:nvSpPr>
          <p:spPr bwMode="auto">
            <a:xfrm>
              <a:off x="387" y="1614"/>
              <a:ext cx="843" cy="5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8" name="Rectangle 136">
              <a:extLst>
                <a:ext uri="{FF2B5EF4-FFF2-40B4-BE49-F238E27FC236}">
                  <a16:creationId xmlns:a16="http://schemas.microsoft.com/office/drawing/2014/main" id="{0B60A0E0-FF1F-4B12-AED3-2C3BF8C3E770}"/>
                </a:ext>
              </a:extLst>
            </p:cNvPr>
            <p:cNvSpPr>
              <a:spLocks noChangeArrowheads="1"/>
            </p:cNvSpPr>
            <p:nvPr/>
          </p:nvSpPr>
          <p:spPr bwMode="auto">
            <a:xfrm>
              <a:off x="450" y="1653"/>
              <a:ext cx="58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Traffic Zone</a:t>
              </a:r>
              <a:endParaRPr lang="en-US" altLang="en-US" sz="1600"/>
            </a:p>
          </p:txBody>
        </p:sp>
        <p:sp>
          <p:nvSpPr>
            <p:cNvPr id="139" name="Rectangle 137">
              <a:extLst>
                <a:ext uri="{FF2B5EF4-FFF2-40B4-BE49-F238E27FC236}">
                  <a16:creationId xmlns:a16="http://schemas.microsoft.com/office/drawing/2014/main" id="{6AF13A52-7C10-4055-9BFA-6B946954C075}"/>
                </a:ext>
              </a:extLst>
            </p:cNvPr>
            <p:cNvSpPr>
              <a:spLocks noChangeArrowheads="1"/>
            </p:cNvSpPr>
            <p:nvPr/>
          </p:nvSpPr>
          <p:spPr bwMode="auto">
            <a:xfrm>
              <a:off x="2959" y="765"/>
              <a:ext cx="2212" cy="8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0" name="Rectangle 138">
              <a:extLst>
                <a:ext uri="{FF2B5EF4-FFF2-40B4-BE49-F238E27FC236}">
                  <a16:creationId xmlns:a16="http://schemas.microsoft.com/office/drawing/2014/main" id="{4832FEC0-C18B-48FE-AABC-E6B4FCC5B190}"/>
                </a:ext>
              </a:extLst>
            </p:cNvPr>
            <p:cNvSpPr>
              <a:spLocks noChangeArrowheads="1"/>
            </p:cNvSpPr>
            <p:nvPr/>
          </p:nvSpPr>
          <p:spPr bwMode="auto">
            <a:xfrm>
              <a:off x="3021" y="803"/>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41" name="Rectangle 139">
              <a:extLst>
                <a:ext uri="{FF2B5EF4-FFF2-40B4-BE49-F238E27FC236}">
                  <a16:creationId xmlns:a16="http://schemas.microsoft.com/office/drawing/2014/main" id="{A348206E-176E-471F-85F9-D24C3FDFBC92}"/>
                </a:ext>
              </a:extLst>
            </p:cNvPr>
            <p:cNvSpPr>
              <a:spLocks noChangeArrowheads="1"/>
            </p:cNvSpPr>
            <p:nvPr/>
          </p:nvSpPr>
          <p:spPr bwMode="auto">
            <a:xfrm>
              <a:off x="3146" y="803"/>
              <a:ext cx="162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Household demographics, some </a:t>
              </a:r>
              <a:endParaRPr lang="en-US" altLang="en-US" sz="1600"/>
            </a:p>
          </p:txBody>
        </p:sp>
        <p:sp>
          <p:nvSpPr>
            <p:cNvPr id="142" name="Rectangle 140">
              <a:extLst>
                <a:ext uri="{FF2B5EF4-FFF2-40B4-BE49-F238E27FC236}">
                  <a16:creationId xmlns:a16="http://schemas.microsoft.com/office/drawing/2014/main" id="{F9DCBCFB-89C5-4C0C-8FB7-92F366B3EF54}"/>
                </a:ext>
              </a:extLst>
            </p:cNvPr>
            <p:cNvSpPr>
              <a:spLocks noChangeArrowheads="1"/>
            </p:cNvSpPr>
            <p:nvPr/>
          </p:nvSpPr>
          <p:spPr bwMode="auto">
            <a:xfrm>
              <a:off x="3146" y="948"/>
              <a:ext cx="87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housing variables</a:t>
              </a:r>
              <a:endParaRPr lang="en-US" altLang="en-US" sz="1600"/>
            </a:p>
          </p:txBody>
        </p:sp>
        <p:sp>
          <p:nvSpPr>
            <p:cNvPr id="143" name="Rectangle 141">
              <a:extLst>
                <a:ext uri="{FF2B5EF4-FFF2-40B4-BE49-F238E27FC236}">
                  <a16:creationId xmlns:a16="http://schemas.microsoft.com/office/drawing/2014/main" id="{4F84116D-6C8B-4E29-898A-B21DA0C80579}"/>
                </a:ext>
              </a:extLst>
            </p:cNvPr>
            <p:cNvSpPr>
              <a:spLocks noChangeArrowheads="1"/>
            </p:cNvSpPr>
            <p:nvPr/>
          </p:nvSpPr>
          <p:spPr bwMode="auto">
            <a:xfrm>
              <a:off x="3021" y="1119"/>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44" name="Rectangle 142">
              <a:extLst>
                <a:ext uri="{FF2B5EF4-FFF2-40B4-BE49-F238E27FC236}">
                  <a16:creationId xmlns:a16="http://schemas.microsoft.com/office/drawing/2014/main" id="{3222324B-53DD-400B-B684-F625295118CF}"/>
                </a:ext>
              </a:extLst>
            </p:cNvPr>
            <p:cNvSpPr>
              <a:spLocks noChangeArrowheads="1"/>
            </p:cNvSpPr>
            <p:nvPr/>
          </p:nvSpPr>
          <p:spPr bwMode="auto">
            <a:xfrm>
              <a:off x="3146" y="1119"/>
              <a:ext cx="16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Detailed household incomes and </a:t>
              </a:r>
              <a:endParaRPr lang="en-US" altLang="en-US" sz="1600"/>
            </a:p>
          </p:txBody>
        </p:sp>
        <p:sp>
          <p:nvSpPr>
            <p:cNvPr id="145" name="Rectangle 143">
              <a:extLst>
                <a:ext uri="{FF2B5EF4-FFF2-40B4-BE49-F238E27FC236}">
                  <a16:creationId xmlns:a16="http://schemas.microsoft.com/office/drawing/2014/main" id="{7D258E69-E7F9-40FF-97A2-AEDE3B6AE613}"/>
                </a:ext>
              </a:extLst>
            </p:cNvPr>
            <p:cNvSpPr>
              <a:spLocks noChangeArrowheads="1"/>
            </p:cNvSpPr>
            <p:nvPr/>
          </p:nvSpPr>
          <p:spPr bwMode="auto">
            <a:xfrm>
              <a:off x="3146" y="1265"/>
              <a:ext cx="65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expenditures</a:t>
              </a:r>
              <a:endParaRPr lang="en-US" altLang="en-US" sz="1600"/>
            </a:p>
          </p:txBody>
        </p:sp>
        <p:sp>
          <p:nvSpPr>
            <p:cNvPr id="146" name="Rectangle 144">
              <a:extLst>
                <a:ext uri="{FF2B5EF4-FFF2-40B4-BE49-F238E27FC236}">
                  <a16:creationId xmlns:a16="http://schemas.microsoft.com/office/drawing/2014/main" id="{D99B16A5-4A9F-4B1B-8421-AD8C5F7B12E6}"/>
                </a:ext>
              </a:extLst>
            </p:cNvPr>
            <p:cNvSpPr>
              <a:spLocks noChangeArrowheads="1"/>
            </p:cNvSpPr>
            <p:nvPr/>
          </p:nvSpPr>
          <p:spPr bwMode="auto">
            <a:xfrm>
              <a:off x="3021" y="1437"/>
              <a:ext cx="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a:t>
              </a:r>
              <a:endParaRPr lang="en-US" altLang="en-US" sz="1600"/>
            </a:p>
          </p:txBody>
        </p:sp>
        <p:sp>
          <p:nvSpPr>
            <p:cNvPr id="147" name="Rectangle 145">
              <a:extLst>
                <a:ext uri="{FF2B5EF4-FFF2-40B4-BE49-F238E27FC236}">
                  <a16:creationId xmlns:a16="http://schemas.microsoft.com/office/drawing/2014/main" id="{9D62B543-9BC3-4C85-B44D-E2D73A7790A6}"/>
                </a:ext>
              </a:extLst>
            </p:cNvPr>
            <p:cNvSpPr>
              <a:spLocks noChangeArrowheads="1"/>
            </p:cNvSpPr>
            <p:nvPr/>
          </p:nvSpPr>
          <p:spPr bwMode="auto">
            <a:xfrm>
              <a:off x="3146" y="1437"/>
              <a:ext cx="161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4,030 samples for Metro Manila</a:t>
              </a:r>
              <a:endParaRPr lang="en-US" altLang="en-US" sz="1600"/>
            </a:p>
          </p:txBody>
        </p:sp>
        <p:sp>
          <p:nvSpPr>
            <p:cNvPr id="148" name="Rectangle 146">
              <a:extLst>
                <a:ext uri="{FF2B5EF4-FFF2-40B4-BE49-F238E27FC236}">
                  <a16:creationId xmlns:a16="http://schemas.microsoft.com/office/drawing/2014/main" id="{15F508BA-8D79-484C-B195-FF6B066B4388}"/>
                </a:ext>
              </a:extLst>
            </p:cNvPr>
            <p:cNvSpPr>
              <a:spLocks noChangeArrowheads="1"/>
            </p:cNvSpPr>
            <p:nvPr/>
          </p:nvSpPr>
          <p:spPr bwMode="auto">
            <a:xfrm>
              <a:off x="387" y="765"/>
              <a:ext cx="843" cy="8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 name="Rectangle 147">
              <a:extLst>
                <a:ext uri="{FF2B5EF4-FFF2-40B4-BE49-F238E27FC236}">
                  <a16:creationId xmlns:a16="http://schemas.microsoft.com/office/drawing/2014/main" id="{6F5F1F00-6446-43D5-B04D-E27796AF70C7}"/>
                </a:ext>
              </a:extLst>
            </p:cNvPr>
            <p:cNvSpPr>
              <a:spLocks noChangeArrowheads="1"/>
            </p:cNvSpPr>
            <p:nvPr/>
          </p:nvSpPr>
          <p:spPr bwMode="auto">
            <a:xfrm>
              <a:off x="450" y="803"/>
              <a:ext cx="19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rPr>
                <a:t>City</a:t>
              </a:r>
              <a:endParaRPr lang="en-US" altLang="en-US" sz="1600"/>
            </a:p>
          </p:txBody>
        </p:sp>
        <p:sp>
          <p:nvSpPr>
            <p:cNvPr id="150" name="Line 148">
              <a:extLst>
                <a:ext uri="{FF2B5EF4-FFF2-40B4-BE49-F238E27FC236}">
                  <a16:creationId xmlns:a16="http://schemas.microsoft.com/office/drawing/2014/main" id="{81870917-BED6-4CFF-AF79-5F26D9F55FB9}"/>
                </a:ext>
              </a:extLst>
            </p:cNvPr>
            <p:cNvSpPr>
              <a:spLocks noChangeShapeType="1"/>
            </p:cNvSpPr>
            <p:nvPr/>
          </p:nvSpPr>
          <p:spPr bwMode="auto">
            <a:xfrm>
              <a:off x="387" y="1614"/>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149">
              <a:extLst>
                <a:ext uri="{FF2B5EF4-FFF2-40B4-BE49-F238E27FC236}">
                  <a16:creationId xmlns:a16="http://schemas.microsoft.com/office/drawing/2014/main" id="{8B7D98BB-799F-401C-A944-61D7CA30270B}"/>
                </a:ext>
              </a:extLst>
            </p:cNvPr>
            <p:cNvSpPr>
              <a:spLocks noChangeShapeType="1"/>
            </p:cNvSpPr>
            <p:nvPr/>
          </p:nvSpPr>
          <p:spPr bwMode="auto">
            <a:xfrm>
              <a:off x="387" y="2170"/>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150">
              <a:extLst>
                <a:ext uri="{FF2B5EF4-FFF2-40B4-BE49-F238E27FC236}">
                  <a16:creationId xmlns:a16="http://schemas.microsoft.com/office/drawing/2014/main" id="{9E8EB5C0-BB4A-45E6-BAD1-778C4BF9F8CD}"/>
                </a:ext>
              </a:extLst>
            </p:cNvPr>
            <p:cNvSpPr>
              <a:spLocks noChangeShapeType="1"/>
            </p:cNvSpPr>
            <p:nvPr/>
          </p:nvSpPr>
          <p:spPr bwMode="auto">
            <a:xfrm>
              <a:off x="1230" y="387"/>
              <a:ext cx="1" cy="340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151">
              <a:extLst>
                <a:ext uri="{FF2B5EF4-FFF2-40B4-BE49-F238E27FC236}">
                  <a16:creationId xmlns:a16="http://schemas.microsoft.com/office/drawing/2014/main" id="{170D3001-41FA-4B3F-AACB-22ED2537EB3A}"/>
                </a:ext>
              </a:extLst>
            </p:cNvPr>
            <p:cNvSpPr>
              <a:spLocks noChangeShapeType="1"/>
            </p:cNvSpPr>
            <p:nvPr/>
          </p:nvSpPr>
          <p:spPr bwMode="auto">
            <a:xfrm>
              <a:off x="2959" y="387"/>
              <a:ext cx="1" cy="3402"/>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152">
              <a:extLst>
                <a:ext uri="{FF2B5EF4-FFF2-40B4-BE49-F238E27FC236}">
                  <a16:creationId xmlns:a16="http://schemas.microsoft.com/office/drawing/2014/main" id="{0878DD89-F287-4E25-8DF3-DBE460549000}"/>
                </a:ext>
              </a:extLst>
            </p:cNvPr>
            <p:cNvSpPr>
              <a:spLocks noChangeShapeType="1"/>
            </p:cNvSpPr>
            <p:nvPr/>
          </p:nvSpPr>
          <p:spPr bwMode="auto">
            <a:xfrm>
              <a:off x="387" y="765"/>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Rectangle 153">
              <a:extLst>
                <a:ext uri="{FF2B5EF4-FFF2-40B4-BE49-F238E27FC236}">
                  <a16:creationId xmlns:a16="http://schemas.microsoft.com/office/drawing/2014/main" id="{5F8B8342-84D0-4CE5-9556-EBD12A3BE7AD}"/>
                </a:ext>
              </a:extLst>
            </p:cNvPr>
            <p:cNvSpPr>
              <a:spLocks noChangeArrowheads="1"/>
            </p:cNvSpPr>
            <p:nvPr/>
          </p:nvSpPr>
          <p:spPr bwMode="auto">
            <a:xfrm>
              <a:off x="387" y="381"/>
              <a:ext cx="478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6" name="Rectangle 154">
              <a:extLst>
                <a:ext uri="{FF2B5EF4-FFF2-40B4-BE49-F238E27FC236}">
                  <a16:creationId xmlns:a16="http://schemas.microsoft.com/office/drawing/2014/main" id="{0D6B2FBB-EAFA-495C-A22B-661C804AA044}"/>
                </a:ext>
              </a:extLst>
            </p:cNvPr>
            <p:cNvSpPr>
              <a:spLocks noChangeArrowheads="1"/>
            </p:cNvSpPr>
            <p:nvPr/>
          </p:nvSpPr>
          <p:spPr bwMode="auto">
            <a:xfrm>
              <a:off x="381" y="387"/>
              <a:ext cx="13" cy="34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80000"/>
                </a:lnSpc>
              </a:pPr>
              <a:endParaRPr lang="en-US" altLang="en-US"/>
            </a:p>
          </p:txBody>
        </p:sp>
        <p:sp>
          <p:nvSpPr>
            <p:cNvPr id="157" name="Rectangle 155">
              <a:extLst>
                <a:ext uri="{FF2B5EF4-FFF2-40B4-BE49-F238E27FC236}">
                  <a16:creationId xmlns:a16="http://schemas.microsoft.com/office/drawing/2014/main" id="{B7F01E0A-7860-4C5A-83DB-520CA7BAEE2C}"/>
                </a:ext>
              </a:extLst>
            </p:cNvPr>
            <p:cNvSpPr>
              <a:spLocks noChangeArrowheads="1"/>
            </p:cNvSpPr>
            <p:nvPr/>
          </p:nvSpPr>
          <p:spPr bwMode="auto">
            <a:xfrm>
              <a:off x="5164" y="387"/>
              <a:ext cx="13" cy="34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8" name="Line 156">
              <a:extLst>
                <a:ext uri="{FF2B5EF4-FFF2-40B4-BE49-F238E27FC236}">
                  <a16:creationId xmlns:a16="http://schemas.microsoft.com/office/drawing/2014/main" id="{0BB182D8-F9EF-43FC-AE77-7D28127B4E44}"/>
                </a:ext>
              </a:extLst>
            </p:cNvPr>
            <p:cNvSpPr>
              <a:spLocks noChangeShapeType="1"/>
            </p:cNvSpPr>
            <p:nvPr/>
          </p:nvSpPr>
          <p:spPr bwMode="auto">
            <a:xfrm>
              <a:off x="387" y="3196"/>
              <a:ext cx="4784" cy="1"/>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Rectangle 157">
              <a:extLst>
                <a:ext uri="{FF2B5EF4-FFF2-40B4-BE49-F238E27FC236}">
                  <a16:creationId xmlns:a16="http://schemas.microsoft.com/office/drawing/2014/main" id="{D5FD868A-BAFA-4DF5-AD34-31DB73B31800}"/>
                </a:ext>
              </a:extLst>
            </p:cNvPr>
            <p:cNvSpPr>
              <a:spLocks noChangeArrowheads="1"/>
            </p:cNvSpPr>
            <p:nvPr/>
          </p:nvSpPr>
          <p:spPr bwMode="auto">
            <a:xfrm>
              <a:off x="387" y="3783"/>
              <a:ext cx="4784"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3" name="TextBox 162">
            <a:extLst>
              <a:ext uri="{FF2B5EF4-FFF2-40B4-BE49-F238E27FC236}">
                <a16:creationId xmlns:a16="http://schemas.microsoft.com/office/drawing/2014/main" id="{57865C30-18C4-43DB-8E8C-4991819CB956}"/>
              </a:ext>
            </a:extLst>
          </p:cNvPr>
          <p:cNvSpPr txBox="1"/>
          <p:nvPr/>
        </p:nvSpPr>
        <p:spPr>
          <a:xfrm>
            <a:off x="9001091" y="3892546"/>
            <a:ext cx="2470885" cy="584775"/>
          </a:xfrm>
          <a:prstGeom prst="rect">
            <a:avLst/>
          </a:prstGeom>
          <a:noFill/>
        </p:spPr>
        <p:txBody>
          <a:bodyPr wrap="square">
            <a:spAutoFit/>
          </a:bodyPr>
          <a:lstStyle/>
          <a:p>
            <a:r>
              <a:rPr lang="en-US" altLang="en-US" sz="1600" dirty="0">
                <a:solidFill>
                  <a:srgbClr val="003399"/>
                </a:solidFill>
              </a:rPr>
              <a:t>2015 Census of Population and Housing </a:t>
            </a:r>
          </a:p>
        </p:txBody>
      </p:sp>
      <p:sp>
        <p:nvSpPr>
          <p:cNvPr id="164" name="TextBox 163">
            <a:extLst>
              <a:ext uri="{FF2B5EF4-FFF2-40B4-BE49-F238E27FC236}">
                <a16:creationId xmlns:a16="http://schemas.microsoft.com/office/drawing/2014/main" id="{23C82829-29E4-42F4-A893-2B8C8450B703}"/>
              </a:ext>
            </a:extLst>
          </p:cNvPr>
          <p:cNvSpPr txBox="1"/>
          <p:nvPr/>
        </p:nvSpPr>
        <p:spPr>
          <a:xfrm>
            <a:off x="9009357" y="2978158"/>
            <a:ext cx="2810167" cy="830997"/>
          </a:xfrm>
          <a:prstGeom prst="rect">
            <a:avLst/>
          </a:prstGeom>
          <a:noFill/>
        </p:spPr>
        <p:txBody>
          <a:bodyPr wrap="square">
            <a:spAutoFit/>
          </a:bodyPr>
          <a:lstStyle/>
          <a:p>
            <a:r>
              <a:rPr lang="en-US" altLang="en-US" sz="1600" dirty="0">
                <a:solidFill>
                  <a:srgbClr val="003399"/>
                </a:solidFill>
              </a:rPr>
              <a:t>2015 MMUTIS Updating and Capacity Enhancement Project (MUCEP)</a:t>
            </a:r>
          </a:p>
        </p:txBody>
      </p:sp>
    </p:spTree>
    <p:extLst>
      <p:ext uri="{BB962C8B-B14F-4D97-AF65-F5344CB8AC3E}">
        <p14:creationId xmlns:p14="http://schemas.microsoft.com/office/powerpoint/2010/main" val="151018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7514-011F-4781-A040-4B28A255CCBE}"/>
              </a:ext>
            </a:extLst>
          </p:cNvPr>
          <p:cNvSpPr>
            <a:spLocks noGrp="1"/>
          </p:cNvSpPr>
          <p:nvPr>
            <p:ph type="title"/>
          </p:nvPr>
        </p:nvSpPr>
        <p:spPr>
          <a:xfrm>
            <a:off x="537461" y="511572"/>
            <a:ext cx="4635500" cy="1931193"/>
          </a:xfrm>
        </p:spPr>
        <p:txBody>
          <a:bodyPr>
            <a:noAutofit/>
          </a:bodyPr>
          <a:lstStyle/>
          <a:p>
            <a:r>
              <a:rPr lang="en-US" sz="2800" dirty="0" err="1"/>
              <a:t>InformalSim</a:t>
            </a:r>
            <a:r>
              <a:rPr lang="en-US" sz="2800" dirty="0"/>
              <a:t> - Spatial Microsimulation Model</a:t>
            </a:r>
            <a:br>
              <a:rPr lang="en-US" sz="2800" dirty="0"/>
            </a:br>
            <a:r>
              <a:rPr lang="en-US" sz="2800" dirty="0"/>
              <a:t>for Estimating Household Characteristics</a:t>
            </a:r>
            <a:endParaRPr lang="en-PH" sz="2800" dirty="0"/>
          </a:p>
        </p:txBody>
      </p:sp>
      <p:sp>
        <p:nvSpPr>
          <p:cNvPr id="4" name="Slide Number Placeholder 3">
            <a:extLst>
              <a:ext uri="{FF2B5EF4-FFF2-40B4-BE49-F238E27FC236}">
                <a16:creationId xmlns:a16="http://schemas.microsoft.com/office/drawing/2014/main" id="{165632A3-FFEC-46FF-8AFE-730AE8198918}"/>
              </a:ext>
            </a:extLst>
          </p:cNvPr>
          <p:cNvSpPr>
            <a:spLocks noGrp="1"/>
          </p:cNvSpPr>
          <p:nvPr>
            <p:ph type="sldNum" sz="quarter" idx="12"/>
          </p:nvPr>
        </p:nvSpPr>
        <p:spPr/>
        <p:txBody>
          <a:bodyPr/>
          <a:lstStyle/>
          <a:p>
            <a:fld id="{539BC931-7A72-465E-8590-A3B9E39C4D85}" type="slidenum">
              <a:rPr lang="en-PH" smtClean="0"/>
              <a:pPr/>
              <a:t>13</a:t>
            </a:fld>
            <a:endParaRPr lang="en-PH" dirty="0"/>
          </a:p>
        </p:txBody>
      </p:sp>
      <p:grpSp>
        <p:nvGrpSpPr>
          <p:cNvPr id="5" name="Group 96">
            <a:extLst>
              <a:ext uri="{FF2B5EF4-FFF2-40B4-BE49-F238E27FC236}">
                <a16:creationId xmlns:a16="http://schemas.microsoft.com/office/drawing/2014/main" id="{9E478219-7861-4E9B-A47A-9670E50FBDF4}"/>
              </a:ext>
            </a:extLst>
          </p:cNvPr>
          <p:cNvGrpSpPr>
            <a:grpSpLocks/>
          </p:cNvGrpSpPr>
          <p:nvPr/>
        </p:nvGrpSpPr>
        <p:grpSpPr bwMode="auto">
          <a:xfrm>
            <a:off x="5061526" y="97967"/>
            <a:ext cx="5326345" cy="6430594"/>
            <a:chOff x="1968" y="49"/>
            <a:chExt cx="3578" cy="4389"/>
          </a:xfrm>
        </p:grpSpPr>
        <p:sp>
          <p:nvSpPr>
            <p:cNvPr id="6" name="Rectangle 3">
              <a:extLst>
                <a:ext uri="{FF2B5EF4-FFF2-40B4-BE49-F238E27FC236}">
                  <a16:creationId xmlns:a16="http://schemas.microsoft.com/office/drawing/2014/main" id="{7C290DFF-3D52-4C79-97E5-28C6CDF93FAE}"/>
                </a:ext>
              </a:extLst>
            </p:cNvPr>
            <p:cNvSpPr>
              <a:spLocks noChangeArrowheads="1"/>
            </p:cNvSpPr>
            <p:nvPr/>
          </p:nvSpPr>
          <p:spPr bwMode="auto">
            <a:xfrm>
              <a:off x="1968" y="4322"/>
              <a:ext cx="22" cy="1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200"/>
                <a:t> </a:t>
              </a:r>
              <a:endParaRPr lang="nl-NL" altLang="en-US"/>
            </a:p>
          </p:txBody>
        </p:sp>
        <p:sp>
          <p:nvSpPr>
            <p:cNvPr id="7" name="Rectangle 6">
              <a:extLst>
                <a:ext uri="{FF2B5EF4-FFF2-40B4-BE49-F238E27FC236}">
                  <a16:creationId xmlns:a16="http://schemas.microsoft.com/office/drawing/2014/main" id="{941BBADF-2A77-425E-A546-EB9AE5D322D8}"/>
                </a:ext>
              </a:extLst>
            </p:cNvPr>
            <p:cNvSpPr>
              <a:spLocks noChangeArrowheads="1"/>
            </p:cNvSpPr>
            <p:nvPr/>
          </p:nvSpPr>
          <p:spPr bwMode="auto">
            <a:xfrm>
              <a:off x="3269" y="49"/>
              <a:ext cx="1019" cy="506"/>
            </a:xfrm>
            <a:prstGeom prst="rect">
              <a:avLst/>
            </a:prstGeom>
            <a:solidFill>
              <a:schemeClr val="bg2"/>
            </a:solidFill>
            <a:ln w="1588">
              <a:solidFill>
                <a:srgbClr val="000000"/>
              </a:solidFill>
              <a:miter lim="800000"/>
              <a:headEnd/>
              <a:tailEnd/>
            </a:ln>
          </p:spPr>
          <p:txBody>
            <a:bodyPr/>
            <a:lstStyle/>
            <a:p>
              <a:endParaRPr lang="en-US"/>
            </a:p>
          </p:txBody>
        </p:sp>
        <p:sp>
          <p:nvSpPr>
            <p:cNvPr id="8" name="Rectangle 7">
              <a:extLst>
                <a:ext uri="{FF2B5EF4-FFF2-40B4-BE49-F238E27FC236}">
                  <a16:creationId xmlns:a16="http://schemas.microsoft.com/office/drawing/2014/main" id="{6F8FEB1C-30A2-4FA2-8897-C2029A79514E}"/>
                </a:ext>
              </a:extLst>
            </p:cNvPr>
            <p:cNvSpPr>
              <a:spLocks noChangeArrowheads="1"/>
            </p:cNvSpPr>
            <p:nvPr/>
          </p:nvSpPr>
          <p:spPr bwMode="auto">
            <a:xfrm>
              <a:off x="3348" y="88"/>
              <a:ext cx="832"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Initialize base households</a:t>
              </a:r>
              <a:endParaRPr lang="nl-NL" altLang="en-US"/>
            </a:p>
          </p:txBody>
        </p:sp>
        <p:sp>
          <p:nvSpPr>
            <p:cNvPr id="9" name="Rectangle 8">
              <a:extLst>
                <a:ext uri="{FF2B5EF4-FFF2-40B4-BE49-F238E27FC236}">
                  <a16:creationId xmlns:a16="http://schemas.microsoft.com/office/drawing/2014/main" id="{3200B772-9E3B-46A7-96BF-18207DD39142}"/>
                </a:ext>
              </a:extLst>
            </p:cNvPr>
            <p:cNvSpPr>
              <a:spLocks noChangeArrowheads="1"/>
            </p:cNvSpPr>
            <p:nvPr/>
          </p:nvSpPr>
          <p:spPr bwMode="auto">
            <a:xfrm>
              <a:off x="3417" y="172"/>
              <a:ext cx="711"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using 1990 CPH data </a:t>
              </a:r>
              <a:endParaRPr lang="nl-NL" altLang="en-US"/>
            </a:p>
          </p:txBody>
        </p:sp>
        <p:sp>
          <p:nvSpPr>
            <p:cNvPr id="10" name="Rectangle 9">
              <a:extLst>
                <a:ext uri="{FF2B5EF4-FFF2-40B4-BE49-F238E27FC236}">
                  <a16:creationId xmlns:a16="http://schemas.microsoft.com/office/drawing/2014/main" id="{36BDFACB-942F-4495-B096-F909589C013C}"/>
                </a:ext>
              </a:extLst>
            </p:cNvPr>
            <p:cNvSpPr>
              <a:spLocks noChangeArrowheads="1"/>
            </p:cNvSpPr>
            <p:nvPr/>
          </p:nvSpPr>
          <p:spPr bwMode="auto">
            <a:xfrm>
              <a:off x="3362" y="255"/>
              <a:ext cx="792"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(age, sex, marital status,</a:t>
              </a:r>
              <a:endParaRPr lang="nl-NL" altLang="en-US"/>
            </a:p>
          </p:txBody>
        </p:sp>
        <p:sp>
          <p:nvSpPr>
            <p:cNvPr id="11" name="Rectangle 10">
              <a:extLst>
                <a:ext uri="{FF2B5EF4-FFF2-40B4-BE49-F238E27FC236}">
                  <a16:creationId xmlns:a16="http://schemas.microsoft.com/office/drawing/2014/main" id="{971DB8A3-334F-4F99-A29D-5DD1F766CE6F}"/>
                </a:ext>
              </a:extLst>
            </p:cNvPr>
            <p:cNvSpPr>
              <a:spLocks noChangeArrowheads="1"/>
            </p:cNvSpPr>
            <p:nvPr/>
          </p:nvSpPr>
          <p:spPr bwMode="auto">
            <a:xfrm>
              <a:off x="3307" y="339"/>
              <a:ext cx="893"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and education of household</a:t>
              </a:r>
              <a:endParaRPr lang="nl-NL" altLang="en-US"/>
            </a:p>
          </p:txBody>
        </p:sp>
        <p:sp>
          <p:nvSpPr>
            <p:cNvPr id="12" name="Rectangle 11">
              <a:extLst>
                <a:ext uri="{FF2B5EF4-FFF2-40B4-BE49-F238E27FC236}">
                  <a16:creationId xmlns:a16="http://schemas.microsoft.com/office/drawing/2014/main" id="{037AB7C5-4B7A-4B08-B3AD-250BBF95260B}"/>
                </a:ext>
              </a:extLst>
            </p:cNvPr>
            <p:cNvSpPr>
              <a:spLocks noChangeArrowheads="1"/>
            </p:cNvSpPr>
            <p:nvPr/>
          </p:nvSpPr>
          <p:spPr bwMode="auto">
            <a:xfrm>
              <a:off x="3398" y="422"/>
              <a:ext cx="711"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head, household size)</a:t>
              </a:r>
              <a:endParaRPr lang="nl-NL" altLang="en-US"/>
            </a:p>
          </p:txBody>
        </p:sp>
        <p:sp>
          <p:nvSpPr>
            <p:cNvPr id="13" name="Rectangle 14">
              <a:extLst>
                <a:ext uri="{FF2B5EF4-FFF2-40B4-BE49-F238E27FC236}">
                  <a16:creationId xmlns:a16="http://schemas.microsoft.com/office/drawing/2014/main" id="{9EEF3F18-1F99-46E7-939D-924E158BDCBE}"/>
                </a:ext>
              </a:extLst>
            </p:cNvPr>
            <p:cNvSpPr>
              <a:spLocks noChangeArrowheads="1"/>
            </p:cNvSpPr>
            <p:nvPr/>
          </p:nvSpPr>
          <p:spPr bwMode="auto">
            <a:xfrm>
              <a:off x="3269" y="811"/>
              <a:ext cx="1019" cy="350"/>
            </a:xfrm>
            <a:prstGeom prst="rect">
              <a:avLst/>
            </a:prstGeom>
            <a:solidFill>
              <a:schemeClr val="bg2"/>
            </a:solidFill>
            <a:ln w="1588">
              <a:solidFill>
                <a:srgbClr val="000000"/>
              </a:solidFill>
              <a:miter lim="800000"/>
              <a:headEnd/>
              <a:tailEnd/>
            </a:ln>
          </p:spPr>
          <p:txBody>
            <a:bodyPr/>
            <a:lstStyle/>
            <a:p>
              <a:endParaRPr lang="en-US"/>
            </a:p>
          </p:txBody>
        </p:sp>
        <p:sp>
          <p:nvSpPr>
            <p:cNvPr id="14" name="Rectangle 15">
              <a:extLst>
                <a:ext uri="{FF2B5EF4-FFF2-40B4-BE49-F238E27FC236}">
                  <a16:creationId xmlns:a16="http://schemas.microsoft.com/office/drawing/2014/main" id="{CF53382A-9B5B-4E8A-863E-4BB125C25721}"/>
                </a:ext>
              </a:extLst>
            </p:cNvPr>
            <p:cNvSpPr>
              <a:spLocks noChangeArrowheads="1"/>
            </p:cNvSpPr>
            <p:nvPr/>
          </p:nvSpPr>
          <p:spPr bwMode="auto">
            <a:xfrm>
              <a:off x="3429" y="850"/>
              <a:ext cx="67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Assign occupation of</a:t>
              </a:r>
              <a:endParaRPr lang="nl-NL" altLang="en-US"/>
            </a:p>
          </p:txBody>
        </p:sp>
        <p:sp>
          <p:nvSpPr>
            <p:cNvPr id="15" name="Rectangle 16">
              <a:extLst>
                <a:ext uri="{FF2B5EF4-FFF2-40B4-BE49-F238E27FC236}">
                  <a16:creationId xmlns:a16="http://schemas.microsoft.com/office/drawing/2014/main" id="{0F8B1EFA-0E34-45E0-B264-8434294CE243}"/>
                </a:ext>
              </a:extLst>
            </p:cNvPr>
            <p:cNvSpPr>
              <a:spLocks noChangeArrowheads="1"/>
            </p:cNvSpPr>
            <p:nvPr/>
          </p:nvSpPr>
          <p:spPr bwMode="auto">
            <a:xfrm>
              <a:off x="3390" y="934"/>
              <a:ext cx="735"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household head based</a:t>
              </a:r>
              <a:endParaRPr lang="nl-NL" altLang="en-US"/>
            </a:p>
          </p:txBody>
        </p:sp>
        <p:sp>
          <p:nvSpPr>
            <p:cNvPr id="16" name="Rectangle 17">
              <a:extLst>
                <a:ext uri="{FF2B5EF4-FFF2-40B4-BE49-F238E27FC236}">
                  <a16:creationId xmlns:a16="http://schemas.microsoft.com/office/drawing/2014/main" id="{22440D51-B3F3-4F22-A9E7-339AA98E4304}"/>
                </a:ext>
              </a:extLst>
            </p:cNvPr>
            <p:cNvSpPr>
              <a:spLocks noChangeArrowheads="1"/>
            </p:cNvSpPr>
            <p:nvPr/>
          </p:nvSpPr>
          <p:spPr bwMode="auto">
            <a:xfrm>
              <a:off x="3348" y="1018"/>
              <a:ext cx="808"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on Monte Carlo sampling</a:t>
              </a:r>
              <a:endParaRPr lang="nl-NL" altLang="en-US"/>
            </a:p>
          </p:txBody>
        </p:sp>
        <p:sp>
          <p:nvSpPr>
            <p:cNvPr id="17" name="Rectangle 20">
              <a:extLst>
                <a:ext uri="{FF2B5EF4-FFF2-40B4-BE49-F238E27FC236}">
                  <a16:creationId xmlns:a16="http://schemas.microsoft.com/office/drawing/2014/main" id="{93A90B14-AC84-4D85-9BAB-C246819DDB6F}"/>
                </a:ext>
              </a:extLst>
            </p:cNvPr>
            <p:cNvSpPr>
              <a:spLocks noChangeArrowheads="1"/>
            </p:cNvSpPr>
            <p:nvPr/>
          </p:nvSpPr>
          <p:spPr bwMode="auto">
            <a:xfrm>
              <a:off x="3269" y="1439"/>
              <a:ext cx="1019" cy="350"/>
            </a:xfrm>
            <a:prstGeom prst="rect">
              <a:avLst/>
            </a:prstGeom>
            <a:solidFill>
              <a:schemeClr val="bg2"/>
            </a:solidFill>
            <a:ln w="1588">
              <a:solidFill>
                <a:srgbClr val="000000"/>
              </a:solidFill>
              <a:miter lim="800000"/>
              <a:headEnd/>
              <a:tailEnd/>
            </a:ln>
          </p:spPr>
          <p:txBody>
            <a:bodyPr/>
            <a:lstStyle/>
            <a:p>
              <a:endParaRPr lang="en-US"/>
            </a:p>
          </p:txBody>
        </p:sp>
        <p:sp>
          <p:nvSpPr>
            <p:cNvPr id="18" name="Rectangle 21">
              <a:extLst>
                <a:ext uri="{FF2B5EF4-FFF2-40B4-BE49-F238E27FC236}">
                  <a16:creationId xmlns:a16="http://schemas.microsoft.com/office/drawing/2014/main" id="{11691DB6-21F0-4576-81DA-22484EF3189E}"/>
                </a:ext>
              </a:extLst>
            </p:cNvPr>
            <p:cNvSpPr>
              <a:spLocks noChangeArrowheads="1"/>
            </p:cNvSpPr>
            <p:nvPr/>
          </p:nvSpPr>
          <p:spPr bwMode="auto">
            <a:xfrm>
              <a:off x="3335" y="1478"/>
              <a:ext cx="852"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Assign employment sector</a:t>
              </a:r>
              <a:endParaRPr lang="nl-NL" altLang="en-US"/>
            </a:p>
          </p:txBody>
        </p:sp>
        <p:sp>
          <p:nvSpPr>
            <p:cNvPr id="19" name="Rectangle 22">
              <a:extLst>
                <a:ext uri="{FF2B5EF4-FFF2-40B4-BE49-F238E27FC236}">
                  <a16:creationId xmlns:a16="http://schemas.microsoft.com/office/drawing/2014/main" id="{C248D8E6-3BE4-432A-B634-FD13CFF71178}"/>
                </a:ext>
              </a:extLst>
            </p:cNvPr>
            <p:cNvSpPr>
              <a:spLocks noChangeArrowheads="1"/>
            </p:cNvSpPr>
            <p:nvPr/>
          </p:nvSpPr>
          <p:spPr bwMode="auto">
            <a:xfrm>
              <a:off x="3349" y="1562"/>
              <a:ext cx="816"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of household head based</a:t>
              </a:r>
              <a:endParaRPr lang="nl-NL" altLang="en-US"/>
            </a:p>
          </p:txBody>
        </p:sp>
        <p:sp>
          <p:nvSpPr>
            <p:cNvPr id="20" name="Rectangle 23">
              <a:extLst>
                <a:ext uri="{FF2B5EF4-FFF2-40B4-BE49-F238E27FC236}">
                  <a16:creationId xmlns:a16="http://schemas.microsoft.com/office/drawing/2014/main" id="{FCE7EAA2-9E18-49C9-A0F1-DF8B880E4374}"/>
                </a:ext>
              </a:extLst>
            </p:cNvPr>
            <p:cNvSpPr>
              <a:spLocks noChangeArrowheads="1"/>
            </p:cNvSpPr>
            <p:nvPr/>
          </p:nvSpPr>
          <p:spPr bwMode="auto">
            <a:xfrm>
              <a:off x="3348" y="1645"/>
              <a:ext cx="808"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on Monte Carlo sampling</a:t>
              </a:r>
              <a:endParaRPr lang="nl-NL" altLang="en-US"/>
            </a:p>
          </p:txBody>
        </p:sp>
        <p:sp>
          <p:nvSpPr>
            <p:cNvPr id="21" name="Rectangle 26">
              <a:extLst>
                <a:ext uri="{FF2B5EF4-FFF2-40B4-BE49-F238E27FC236}">
                  <a16:creationId xmlns:a16="http://schemas.microsoft.com/office/drawing/2014/main" id="{6723895F-29B4-48E7-8BFE-6EC9E54267E4}"/>
                </a:ext>
              </a:extLst>
            </p:cNvPr>
            <p:cNvSpPr>
              <a:spLocks noChangeArrowheads="1"/>
            </p:cNvSpPr>
            <p:nvPr/>
          </p:nvSpPr>
          <p:spPr bwMode="auto">
            <a:xfrm>
              <a:off x="4527" y="497"/>
              <a:ext cx="1019" cy="350"/>
            </a:xfrm>
            <a:prstGeom prst="rect">
              <a:avLst/>
            </a:prstGeom>
            <a:solidFill>
              <a:schemeClr val="bg2"/>
            </a:solidFill>
            <a:ln w="1588">
              <a:solidFill>
                <a:srgbClr val="000000"/>
              </a:solidFill>
              <a:miter lim="800000"/>
              <a:headEnd/>
              <a:tailEnd/>
            </a:ln>
          </p:spPr>
          <p:txBody>
            <a:bodyPr/>
            <a:lstStyle/>
            <a:p>
              <a:endParaRPr lang="en-US"/>
            </a:p>
          </p:txBody>
        </p:sp>
        <p:sp>
          <p:nvSpPr>
            <p:cNvPr id="22" name="Rectangle 27">
              <a:extLst>
                <a:ext uri="{FF2B5EF4-FFF2-40B4-BE49-F238E27FC236}">
                  <a16:creationId xmlns:a16="http://schemas.microsoft.com/office/drawing/2014/main" id="{C44B706E-9A88-451C-B921-7293686B9F4C}"/>
                </a:ext>
              </a:extLst>
            </p:cNvPr>
            <p:cNvSpPr>
              <a:spLocks noChangeArrowheads="1"/>
            </p:cNvSpPr>
            <p:nvPr/>
          </p:nvSpPr>
          <p:spPr bwMode="auto">
            <a:xfrm>
              <a:off x="4689" y="537"/>
              <a:ext cx="687"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Compute occupation </a:t>
              </a:r>
              <a:endParaRPr lang="nl-NL" altLang="en-US"/>
            </a:p>
          </p:txBody>
        </p:sp>
        <p:sp>
          <p:nvSpPr>
            <p:cNvPr id="23" name="Rectangle 28">
              <a:extLst>
                <a:ext uri="{FF2B5EF4-FFF2-40B4-BE49-F238E27FC236}">
                  <a16:creationId xmlns:a16="http://schemas.microsoft.com/office/drawing/2014/main" id="{7A7601A8-B5BB-4417-B11D-8982542FFF18}"/>
                </a:ext>
              </a:extLst>
            </p:cNvPr>
            <p:cNvSpPr>
              <a:spLocks noChangeArrowheads="1"/>
            </p:cNvSpPr>
            <p:nvPr/>
          </p:nvSpPr>
          <p:spPr bwMode="auto">
            <a:xfrm>
              <a:off x="4742" y="620"/>
              <a:ext cx="574"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probabilities from </a:t>
              </a:r>
              <a:endParaRPr lang="nl-NL" altLang="en-US"/>
            </a:p>
          </p:txBody>
        </p:sp>
        <p:sp>
          <p:nvSpPr>
            <p:cNvPr id="24" name="Rectangle 29">
              <a:extLst>
                <a:ext uri="{FF2B5EF4-FFF2-40B4-BE49-F238E27FC236}">
                  <a16:creationId xmlns:a16="http://schemas.microsoft.com/office/drawing/2014/main" id="{F87AF654-6890-4A8F-9007-E66052A756AB}"/>
                </a:ext>
              </a:extLst>
            </p:cNvPr>
            <p:cNvSpPr>
              <a:spLocks noChangeArrowheads="1"/>
            </p:cNvSpPr>
            <p:nvPr/>
          </p:nvSpPr>
          <p:spPr bwMode="auto">
            <a:xfrm>
              <a:off x="4593" y="704"/>
              <a:ext cx="832"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Occupation Choice Model</a:t>
              </a:r>
              <a:endParaRPr lang="nl-NL" altLang="en-US"/>
            </a:p>
          </p:txBody>
        </p:sp>
        <p:sp>
          <p:nvSpPr>
            <p:cNvPr id="25" name="Rectangle 32">
              <a:extLst>
                <a:ext uri="{FF2B5EF4-FFF2-40B4-BE49-F238E27FC236}">
                  <a16:creationId xmlns:a16="http://schemas.microsoft.com/office/drawing/2014/main" id="{873FC7BD-6788-4D3B-9F2C-4AD6908391B4}"/>
                </a:ext>
              </a:extLst>
            </p:cNvPr>
            <p:cNvSpPr>
              <a:spLocks noChangeArrowheads="1"/>
            </p:cNvSpPr>
            <p:nvPr/>
          </p:nvSpPr>
          <p:spPr bwMode="auto">
            <a:xfrm>
              <a:off x="4527" y="1125"/>
              <a:ext cx="1019" cy="350"/>
            </a:xfrm>
            <a:prstGeom prst="rect">
              <a:avLst/>
            </a:prstGeom>
            <a:solidFill>
              <a:schemeClr val="bg2"/>
            </a:solidFill>
            <a:ln w="1588">
              <a:solidFill>
                <a:srgbClr val="000000"/>
              </a:solidFill>
              <a:miter lim="800000"/>
              <a:headEnd/>
              <a:tailEnd/>
            </a:ln>
          </p:spPr>
          <p:txBody>
            <a:bodyPr/>
            <a:lstStyle/>
            <a:p>
              <a:endParaRPr lang="en-US"/>
            </a:p>
          </p:txBody>
        </p:sp>
        <p:sp>
          <p:nvSpPr>
            <p:cNvPr id="26" name="Rectangle 33">
              <a:extLst>
                <a:ext uri="{FF2B5EF4-FFF2-40B4-BE49-F238E27FC236}">
                  <a16:creationId xmlns:a16="http://schemas.microsoft.com/office/drawing/2014/main" id="{FB8B23B3-8CE4-42EE-B343-CF580070C7D5}"/>
                </a:ext>
              </a:extLst>
            </p:cNvPr>
            <p:cNvSpPr>
              <a:spLocks noChangeArrowheads="1"/>
            </p:cNvSpPr>
            <p:nvPr/>
          </p:nvSpPr>
          <p:spPr bwMode="auto">
            <a:xfrm>
              <a:off x="4666" y="1164"/>
              <a:ext cx="711"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Compute employment</a:t>
              </a:r>
              <a:endParaRPr lang="nl-NL" altLang="en-US"/>
            </a:p>
          </p:txBody>
        </p:sp>
        <p:sp>
          <p:nvSpPr>
            <p:cNvPr id="27" name="Rectangle 34">
              <a:extLst>
                <a:ext uri="{FF2B5EF4-FFF2-40B4-BE49-F238E27FC236}">
                  <a16:creationId xmlns:a16="http://schemas.microsoft.com/office/drawing/2014/main" id="{2CF3AF8B-D20E-4DC9-9CC7-2B69EA6454BC}"/>
                </a:ext>
              </a:extLst>
            </p:cNvPr>
            <p:cNvSpPr>
              <a:spLocks noChangeArrowheads="1"/>
            </p:cNvSpPr>
            <p:nvPr/>
          </p:nvSpPr>
          <p:spPr bwMode="auto">
            <a:xfrm>
              <a:off x="4742" y="1248"/>
              <a:ext cx="574"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probabilities from </a:t>
              </a:r>
              <a:endParaRPr lang="nl-NL" altLang="en-US"/>
            </a:p>
          </p:txBody>
        </p:sp>
        <p:sp>
          <p:nvSpPr>
            <p:cNvPr id="28" name="Rectangle 35">
              <a:extLst>
                <a:ext uri="{FF2B5EF4-FFF2-40B4-BE49-F238E27FC236}">
                  <a16:creationId xmlns:a16="http://schemas.microsoft.com/office/drawing/2014/main" id="{8DA0639B-DF59-4F78-96FF-3AA8AE442CCE}"/>
                </a:ext>
              </a:extLst>
            </p:cNvPr>
            <p:cNvSpPr>
              <a:spLocks noChangeArrowheads="1"/>
            </p:cNvSpPr>
            <p:nvPr/>
          </p:nvSpPr>
          <p:spPr bwMode="auto">
            <a:xfrm>
              <a:off x="4574" y="1332"/>
              <a:ext cx="868"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Employment Choice Model</a:t>
              </a:r>
              <a:endParaRPr lang="nl-NL" altLang="en-US"/>
            </a:p>
          </p:txBody>
        </p:sp>
        <p:sp>
          <p:nvSpPr>
            <p:cNvPr id="29" name="Rectangle 38">
              <a:extLst>
                <a:ext uri="{FF2B5EF4-FFF2-40B4-BE49-F238E27FC236}">
                  <a16:creationId xmlns:a16="http://schemas.microsoft.com/office/drawing/2014/main" id="{D60129D3-B94F-4649-9758-20B1A4FBDFD3}"/>
                </a:ext>
              </a:extLst>
            </p:cNvPr>
            <p:cNvSpPr>
              <a:spLocks noChangeArrowheads="1"/>
            </p:cNvSpPr>
            <p:nvPr/>
          </p:nvSpPr>
          <p:spPr bwMode="auto">
            <a:xfrm>
              <a:off x="3269" y="2470"/>
              <a:ext cx="1019" cy="351"/>
            </a:xfrm>
            <a:prstGeom prst="rect">
              <a:avLst/>
            </a:prstGeom>
            <a:solidFill>
              <a:schemeClr val="bg2"/>
            </a:solidFill>
            <a:ln w="1588">
              <a:solidFill>
                <a:srgbClr val="000000"/>
              </a:solidFill>
              <a:miter lim="800000"/>
              <a:headEnd/>
              <a:tailEnd/>
            </a:ln>
          </p:spPr>
          <p:txBody>
            <a:bodyPr/>
            <a:lstStyle/>
            <a:p>
              <a:endParaRPr lang="en-US"/>
            </a:p>
          </p:txBody>
        </p:sp>
        <p:sp>
          <p:nvSpPr>
            <p:cNvPr id="30" name="Rectangle 39">
              <a:extLst>
                <a:ext uri="{FF2B5EF4-FFF2-40B4-BE49-F238E27FC236}">
                  <a16:creationId xmlns:a16="http://schemas.microsoft.com/office/drawing/2014/main" id="{E7FDB5F3-3B67-4D0C-B00B-2B9C314BFAEA}"/>
                </a:ext>
              </a:extLst>
            </p:cNvPr>
            <p:cNvSpPr>
              <a:spLocks noChangeArrowheads="1"/>
            </p:cNvSpPr>
            <p:nvPr/>
          </p:nvSpPr>
          <p:spPr bwMode="auto">
            <a:xfrm>
              <a:off x="3314" y="2510"/>
              <a:ext cx="893"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Estimate household income</a:t>
              </a:r>
              <a:endParaRPr lang="nl-NL" altLang="en-US"/>
            </a:p>
          </p:txBody>
        </p:sp>
        <p:sp>
          <p:nvSpPr>
            <p:cNvPr id="31" name="Rectangle 40">
              <a:extLst>
                <a:ext uri="{FF2B5EF4-FFF2-40B4-BE49-F238E27FC236}">
                  <a16:creationId xmlns:a16="http://schemas.microsoft.com/office/drawing/2014/main" id="{A77EF857-0F50-4B11-AC6E-C3957ECC0474}"/>
                </a:ext>
              </a:extLst>
            </p:cNvPr>
            <p:cNvSpPr>
              <a:spLocks noChangeArrowheads="1"/>
            </p:cNvSpPr>
            <p:nvPr/>
          </p:nvSpPr>
          <p:spPr bwMode="auto">
            <a:xfrm>
              <a:off x="3365" y="2593"/>
              <a:ext cx="784"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based on characteristics</a:t>
              </a:r>
              <a:endParaRPr lang="nl-NL" altLang="en-US"/>
            </a:p>
          </p:txBody>
        </p:sp>
        <p:sp>
          <p:nvSpPr>
            <p:cNvPr id="32" name="Rectangle 41">
              <a:extLst>
                <a:ext uri="{FF2B5EF4-FFF2-40B4-BE49-F238E27FC236}">
                  <a16:creationId xmlns:a16="http://schemas.microsoft.com/office/drawing/2014/main" id="{34B3D633-F504-492B-82B3-E3D9FB8C7039}"/>
                </a:ext>
              </a:extLst>
            </p:cNvPr>
            <p:cNvSpPr>
              <a:spLocks noChangeArrowheads="1"/>
            </p:cNvSpPr>
            <p:nvPr/>
          </p:nvSpPr>
          <p:spPr bwMode="auto">
            <a:xfrm>
              <a:off x="3456" y="2677"/>
              <a:ext cx="598"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dirty="0">
                  <a:latin typeface="Arial" panose="020B0604020202020204" pitchFamily="34" charset="0"/>
                </a:rPr>
                <a:t>of household head</a:t>
              </a:r>
              <a:endParaRPr lang="nl-NL" altLang="en-US" dirty="0"/>
            </a:p>
          </p:txBody>
        </p:sp>
        <p:sp>
          <p:nvSpPr>
            <p:cNvPr id="33" name="Rectangle 42">
              <a:extLst>
                <a:ext uri="{FF2B5EF4-FFF2-40B4-BE49-F238E27FC236}">
                  <a16:creationId xmlns:a16="http://schemas.microsoft.com/office/drawing/2014/main" id="{5C7EDB05-B527-4312-B062-945931C5A7F2}"/>
                </a:ext>
              </a:extLst>
            </p:cNvPr>
            <p:cNvSpPr>
              <a:spLocks noChangeArrowheads="1"/>
            </p:cNvSpPr>
            <p:nvPr/>
          </p:nvSpPr>
          <p:spPr bwMode="auto">
            <a:xfrm>
              <a:off x="4527" y="1708"/>
              <a:ext cx="1019" cy="418"/>
            </a:xfrm>
            <a:prstGeom prst="rect">
              <a:avLst/>
            </a:prstGeom>
            <a:solidFill>
              <a:schemeClr val="bg2"/>
            </a:solidFill>
            <a:ln w="1588">
              <a:solidFill>
                <a:srgbClr val="000000"/>
              </a:solidFill>
              <a:miter lim="800000"/>
              <a:headEnd/>
              <a:tailEnd/>
            </a:ln>
          </p:spPr>
          <p:txBody>
            <a:bodyPr/>
            <a:lstStyle/>
            <a:p>
              <a:endParaRPr lang="en-US"/>
            </a:p>
          </p:txBody>
        </p:sp>
        <p:sp>
          <p:nvSpPr>
            <p:cNvPr id="34" name="Rectangle 43">
              <a:extLst>
                <a:ext uri="{FF2B5EF4-FFF2-40B4-BE49-F238E27FC236}">
                  <a16:creationId xmlns:a16="http://schemas.microsoft.com/office/drawing/2014/main" id="{C2BF4536-BF08-40D3-87D5-80EA29010D31}"/>
                </a:ext>
              </a:extLst>
            </p:cNvPr>
            <p:cNvSpPr>
              <a:spLocks noChangeArrowheads="1"/>
            </p:cNvSpPr>
            <p:nvPr/>
          </p:nvSpPr>
          <p:spPr bwMode="auto">
            <a:xfrm>
              <a:off x="4667" y="1748"/>
              <a:ext cx="731"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Compute employment </a:t>
              </a:r>
              <a:endParaRPr lang="nl-NL" altLang="en-US"/>
            </a:p>
          </p:txBody>
        </p:sp>
        <p:sp>
          <p:nvSpPr>
            <p:cNvPr id="35" name="Rectangle 44">
              <a:extLst>
                <a:ext uri="{FF2B5EF4-FFF2-40B4-BE49-F238E27FC236}">
                  <a16:creationId xmlns:a16="http://schemas.microsoft.com/office/drawing/2014/main" id="{AA4E5EF3-1ADF-4090-A19D-B0CF0A5795A4}"/>
                </a:ext>
              </a:extLst>
            </p:cNvPr>
            <p:cNvSpPr>
              <a:spLocks noChangeArrowheads="1"/>
            </p:cNvSpPr>
            <p:nvPr/>
          </p:nvSpPr>
          <p:spPr bwMode="auto">
            <a:xfrm>
              <a:off x="4646" y="1831"/>
              <a:ext cx="743"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status probabilities and</a:t>
              </a:r>
              <a:endParaRPr lang="nl-NL" altLang="en-US"/>
            </a:p>
          </p:txBody>
        </p:sp>
        <p:sp>
          <p:nvSpPr>
            <p:cNvPr id="36" name="Rectangle 45">
              <a:extLst>
                <a:ext uri="{FF2B5EF4-FFF2-40B4-BE49-F238E27FC236}">
                  <a16:creationId xmlns:a16="http://schemas.microsoft.com/office/drawing/2014/main" id="{2C0631DD-330A-48E2-A902-A4CEA349B1E0}"/>
                </a:ext>
              </a:extLst>
            </p:cNvPr>
            <p:cNvSpPr>
              <a:spLocks noChangeArrowheads="1"/>
            </p:cNvSpPr>
            <p:nvPr/>
          </p:nvSpPr>
          <p:spPr bwMode="auto">
            <a:xfrm>
              <a:off x="4592" y="1914"/>
              <a:ext cx="84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dirty="0">
                  <a:latin typeface="Arial" panose="020B0604020202020204" pitchFamily="34" charset="0"/>
                </a:rPr>
                <a:t>assign employment status</a:t>
              </a:r>
              <a:endParaRPr lang="nl-NL" altLang="en-US" dirty="0"/>
            </a:p>
          </p:txBody>
        </p:sp>
        <p:sp>
          <p:nvSpPr>
            <p:cNvPr id="37" name="Rectangle 46">
              <a:extLst>
                <a:ext uri="{FF2B5EF4-FFF2-40B4-BE49-F238E27FC236}">
                  <a16:creationId xmlns:a16="http://schemas.microsoft.com/office/drawing/2014/main" id="{0CDD3A47-4AB9-480B-BCDF-D26B64EC24C6}"/>
                </a:ext>
              </a:extLst>
            </p:cNvPr>
            <p:cNvSpPr>
              <a:spLocks noChangeArrowheads="1"/>
            </p:cNvSpPr>
            <p:nvPr/>
          </p:nvSpPr>
          <p:spPr bwMode="auto">
            <a:xfrm>
              <a:off x="4607" y="1998"/>
              <a:ext cx="804"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dirty="0">
                  <a:latin typeface="Arial" panose="020B0604020202020204" pitchFamily="34" charset="0"/>
                </a:rPr>
                <a:t>by Monte Carlo sampling</a:t>
              </a:r>
              <a:endParaRPr lang="nl-NL" altLang="en-US" dirty="0"/>
            </a:p>
          </p:txBody>
        </p:sp>
        <p:sp>
          <p:nvSpPr>
            <p:cNvPr id="38" name="Rectangle 49">
              <a:extLst>
                <a:ext uri="{FF2B5EF4-FFF2-40B4-BE49-F238E27FC236}">
                  <a16:creationId xmlns:a16="http://schemas.microsoft.com/office/drawing/2014/main" id="{2BFA62EF-11AA-44F0-B4FA-275FD70668A3}"/>
                </a:ext>
              </a:extLst>
            </p:cNvPr>
            <p:cNvSpPr>
              <a:spLocks noChangeArrowheads="1"/>
            </p:cNvSpPr>
            <p:nvPr/>
          </p:nvSpPr>
          <p:spPr bwMode="auto">
            <a:xfrm>
              <a:off x="4527" y="2156"/>
              <a:ext cx="1019" cy="351"/>
            </a:xfrm>
            <a:prstGeom prst="rect">
              <a:avLst/>
            </a:prstGeom>
            <a:solidFill>
              <a:schemeClr val="bg2"/>
            </a:solidFill>
            <a:ln w="1588">
              <a:solidFill>
                <a:srgbClr val="000000"/>
              </a:solidFill>
              <a:miter lim="800000"/>
              <a:headEnd/>
              <a:tailEnd/>
            </a:ln>
          </p:spPr>
          <p:txBody>
            <a:bodyPr/>
            <a:lstStyle/>
            <a:p>
              <a:endParaRPr lang="en-US"/>
            </a:p>
          </p:txBody>
        </p:sp>
        <p:sp>
          <p:nvSpPr>
            <p:cNvPr id="39" name="Rectangle 50">
              <a:extLst>
                <a:ext uri="{FF2B5EF4-FFF2-40B4-BE49-F238E27FC236}">
                  <a16:creationId xmlns:a16="http://schemas.microsoft.com/office/drawing/2014/main" id="{77EB4EEE-ACE8-4C59-BA8D-7B8A96854779}"/>
                </a:ext>
              </a:extLst>
            </p:cNvPr>
            <p:cNvSpPr>
              <a:spLocks noChangeArrowheads="1"/>
            </p:cNvSpPr>
            <p:nvPr/>
          </p:nvSpPr>
          <p:spPr bwMode="auto">
            <a:xfrm>
              <a:off x="4647" y="2196"/>
              <a:ext cx="747"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Compute bias-adjusted</a:t>
              </a:r>
              <a:endParaRPr lang="nl-NL" altLang="en-US"/>
            </a:p>
          </p:txBody>
        </p:sp>
        <p:sp>
          <p:nvSpPr>
            <p:cNvPr id="40" name="Rectangle 51">
              <a:extLst>
                <a:ext uri="{FF2B5EF4-FFF2-40B4-BE49-F238E27FC236}">
                  <a16:creationId xmlns:a16="http://schemas.microsoft.com/office/drawing/2014/main" id="{97459866-8C91-4824-8266-56B84ECD373D}"/>
                </a:ext>
              </a:extLst>
            </p:cNvPr>
            <p:cNvSpPr>
              <a:spLocks noChangeArrowheads="1"/>
            </p:cNvSpPr>
            <p:nvPr/>
          </p:nvSpPr>
          <p:spPr bwMode="auto">
            <a:xfrm>
              <a:off x="4582" y="2279"/>
              <a:ext cx="864"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household income function</a:t>
              </a:r>
              <a:endParaRPr lang="nl-NL" altLang="en-US"/>
            </a:p>
          </p:txBody>
        </p:sp>
        <p:sp>
          <p:nvSpPr>
            <p:cNvPr id="41" name="Rectangle 52">
              <a:extLst>
                <a:ext uri="{FF2B5EF4-FFF2-40B4-BE49-F238E27FC236}">
                  <a16:creationId xmlns:a16="http://schemas.microsoft.com/office/drawing/2014/main" id="{B2380557-1E56-4303-B494-DA539EE4058F}"/>
                </a:ext>
              </a:extLst>
            </p:cNvPr>
            <p:cNvSpPr>
              <a:spLocks noChangeArrowheads="1"/>
            </p:cNvSpPr>
            <p:nvPr/>
          </p:nvSpPr>
          <p:spPr bwMode="auto">
            <a:xfrm>
              <a:off x="4543" y="2363"/>
              <a:ext cx="92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based on employment status</a:t>
              </a:r>
              <a:endParaRPr lang="nl-NL" altLang="en-US"/>
            </a:p>
          </p:txBody>
        </p:sp>
        <p:sp>
          <p:nvSpPr>
            <p:cNvPr id="42" name="Rectangle 55">
              <a:extLst>
                <a:ext uri="{FF2B5EF4-FFF2-40B4-BE49-F238E27FC236}">
                  <a16:creationId xmlns:a16="http://schemas.microsoft.com/office/drawing/2014/main" id="{A3255A44-C866-4E0B-87C6-ED2EE9C86001}"/>
                </a:ext>
              </a:extLst>
            </p:cNvPr>
            <p:cNvSpPr>
              <a:spLocks noChangeArrowheads="1"/>
            </p:cNvSpPr>
            <p:nvPr/>
          </p:nvSpPr>
          <p:spPr bwMode="auto">
            <a:xfrm>
              <a:off x="2056" y="542"/>
              <a:ext cx="1020" cy="271"/>
            </a:xfrm>
            <a:prstGeom prst="rect">
              <a:avLst/>
            </a:prstGeom>
            <a:solidFill>
              <a:schemeClr val="bg2"/>
            </a:solidFill>
            <a:ln w="1588">
              <a:solidFill>
                <a:srgbClr val="000000"/>
              </a:solidFill>
              <a:miter lim="800000"/>
              <a:headEnd/>
              <a:tailEnd/>
            </a:ln>
          </p:spPr>
          <p:txBody>
            <a:bodyPr/>
            <a:lstStyle/>
            <a:p>
              <a:endParaRPr lang="en-US"/>
            </a:p>
          </p:txBody>
        </p:sp>
        <p:sp>
          <p:nvSpPr>
            <p:cNvPr id="43" name="Rectangle 56">
              <a:extLst>
                <a:ext uri="{FF2B5EF4-FFF2-40B4-BE49-F238E27FC236}">
                  <a16:creationId xmlns:a16="http://schemas.microsoft.com/office/drawing/2014/main" id="{524D9864-AC1A-4CF3-8D82-69E146C1DB6B}"/>
                </a:ext>
              </a:extLst>
            </p:cNvPr>
            <p:cNvSpPr>
              <a:spLocks noChangeArrowheads="1"/>
            </p:cNvSpPr>
            <p:nvPr/>
          </p:nvSpPr>
          <p:spPr bwMode="auto">
            <a:xfrm>
              <a:off x="2114" y="582"/>
              <a:ext cx="868"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dirty="0">
                  <a:latin typeface="Arial" panose="020B0604020202020204" pitchFamily="34" charset="0"/>
                </a:rPr>
                <a:t>Compute economic activity</a:t>
              </a:r>
              <a:endParaRPr lang="nl-NL" altLang="en-US" dirty="0"/>
            </a:p>
          </p:txBody>
        </p:sp>
        <p:sp>
          <p:nvSpPr>
            <p:cNvPr id="44" name="Rectangle 57">
              <a:extLst>
                <a:ext uri="{FF2B5EF4-FFF2-40B4-BE49-F238E27FC236}">
                  <a16:creationId xmlns:a16="http://schemas.microsoft.com/office/drawing/2014/main" id="{C1D0F0EE-2C9A-4F61-8534-5B5DC9DA5C21}"/>
                </a:ext>
              </a:extLst>
            </p:cNvPr>
            <p:cNvSpPr>
              <a:spLocks noChangeArrowheads="1"/>
            </p:cNvSpPr>
            <p:nvPr/>
          </p:nvSpPr>
          <p:spPr bwMode="auto">
            <a:xfrm>
              <a:off x="2173" y="665"/>
              <a:ext cx="743"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rate of household head</a:t>
              </a:r>
              <a:endParaRPr lang="nl-NL" altLang="en-US"/>
            </a:p>
          </p:txBody>
        </p:sp>
        <p:sp>
          <p:nvSpPr>
            <p:cNvPr id="45" name="Rectangle 60">
              <a:extLst>
                <a:ext uri="{FF2B5EF4-FFF2-40B4-BE49-F238E27FC236}">
                  <a16:creationId xmlns:a16="http://schemas.microsoft.com/office/drawing/2014/main" id="{C5462ED9-67A8-47CF-B94C-8ABCCDEB32FA}"/>
                </a:ext>
              </a:extLst>
            </p:cNvPr>
            <p:cNvSpPr>
              <a:spLocks noChangeArrowheads="1"/>
            </p:cNvSpPr>
            <p:nvPr/>
          </p:nvSpPr>
          <p:spPr bwMode="auto">
            <a:xfrm>
              <a:off x="3269" y="3008"/>
              <a:ext cx="1019" cy="266"/>
            </a:xfrm>
            <a:prstGeom prst="rect">
              <a:avLst/>
            </a:prstGeom>
            <a:solidFill>
              <a:schemeClr val="bg2"/>
            </a:solidFill>
            <a:ln w="1588">
              <a:solidFill>
                <a:srgbClr val="000000"/>
              </a:solidFill>
              <a:miter lim="800000"/>
              <a:headEnd/>
              <a:tailEnd/>
            </a:ln>
          </p:spPr>
          <p:txBody>
            <a:bodyPr/>
            <a:lstStyle/>
            <a:p>
              <a:endParaRPr lang="en-US"/>
            </a:p>
          </p:txBody>
        </p:sp>
        <p:sp>
          <p:nvSpPr>
            <p:cNvPr id="46" name="Rectangle 61">
              <a:extLst>
                <a:ext uri="{FF2B5EF4-FFF2-40B4-BE49-F238E27FC236}">
                  <a16:creationId xmlns:a16="http://schemas.microsoft.com/office/drawing/2014/main" id="{03F209D3-95F4-404E-B104-6913CC7BAF13}"/>
                </a:ext>
              </a:extLst>
            </p:cNvPr>
            <p:cNvSpPr>
              <a:spLocks noChangeArrowheads="1"/>
            </p:cNvSpPr>
            <p:nvPr/>
          </p:nvSpPr>
          <p:spPr bwMode="auto">
            <a:xfrm>
              <a:off x="3439" y="3048"/>
              <a:ext cx="65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Estimate permanent</a:t>
              </a:r>
              <a:endParaRPr lang="nl-NL" altLang="en-US"/>
            </a:p>
          </p:txBody>
        </p:sp>
        <p:sp>
          <p:nvSpPr>
            <p:cNvPr id="47" name="Rectangle 62">
              <a:extLst>
                <a:ext uri="{FF2B5EF4-FFF2-40B4-BE49-F238E27FC236}">
                  <a16:creationId xmlns:a16="http://schemas.microsoft.com/office/drawing/2014/main" id="{82AA2EC1-404D-4E73-B391-E9EE3EC0BF8A}"/>
                </a:ext>
              </a:extLst>
            </p:cNvPr>
            <p:cNvSpPr>
              <a:spLocks noChangeArrowheads="1"/>
            </p:cNvSpPr>
            <p:nvPr/>
          </p:nvSpPr>
          <p:spPr bwMode="auto">
            <a:xfrm>
              <a:off x="3421" y="3131"/>
              <a:ext cx="675"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Income of household</a:t>
              </a:r>
              <a:endParaRPr lang="nl-NL" altLang="en-US"/>
            </a:p>
          </p:txBody>
        </p:sp>
        <p:sp>
          <p:nvSpPr>
            <p:cNvPr id="48" name="Rectangle 63">
              <a:extLst>
                <a:ext uri="{FF2B5EF4-FFF2-40B4-BE49-F238E27FC236}">
                  <a16:creationId xmlns:a16="http://schemas.microsoft.com/office/drawing/2014/main" id="{F6F1FEB5-2640-42B8-9427-FDDF74793241}"/>
                </a:ext>
              </a:extLst>
            </p:cNvPr>
            <p:cNvSpPr>
              <a:spLocks noChangeArrowheads="1"/>
            </p:cNvSpPr>
            <p:nvPr/>
          </p:nvSpPr>
          <p:spPr bwMode="auto">
            <a:xfrm>
              <a:off x="4527" y="3188"/>
              <a:ext cx="1019" cy="418"/>
            </a:xfrm>
            <a:prstGeom prst="rect">
              <a:avLst/>
            </a:prstGeom>
            <a:solidFill>
              <a:schemeClr val="bg2"/>
            </a:solidFill>
            <a:ln w="1588">
              <a:solidFill>
                <a:srgbClr val="000000"/>
              </a:solidFill>
              <a:miter lim="800000"/>
              <a:headEnd/>
              <a:tailEnd/>
            </a:ln>
          </p:spPr>
          <p:txBody>
            <a:bodyPr/>
            <a:lstStyle/>
            <a:p>
              <a:endParaRPr lang="en-US"/>
            </a:p>
          </p:txBody>
        </p:sp>
        <p:sp>
          <p:nvSpPr>
            <p:cNvPr id="49" name="Rectangle 64">
              <a:extLst>
                <a:ext uri="{FF2B5EF4-FFF2-40B4-BE49-F238E27FC236}">
                  <a16:creationId xmlns:a16="http://schemas.microsoft.com/office/drawing/2014/main" id="{A78793F7-B523-42FE-9849-B132FFF07953}"/>
                </a:ext>
              </a:extLst>
            </p:cNvPr>
            <p:cNvSpPr>
              <a:spLocks noChangeArrowheads="1"/>
            </p:cNvSpPr>
            <p:nvPr/>
          </p:nvSpPr>
          <p:spPr bwMode="auto">
            <a:xfrm>
              <a:off x="4623" y="3227"/>
              <a:ext cx="816"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Compute housing tenure </a:t>
              </a:r>
              <a:endParaRPr lang="nl-NL" altLang="en-US"/>
            </a:p>
          </p:txBody>
        </p:sp>
        <p:sp>
          <p:nvSpPr>
            <p:cNvPr id="50" name="Rectangle 65">
              <a:extLst>
                <a:ext uri="{FF2B5EF4-FFF2-40B4-BE49-F238E27FC236}">
                  <a16:creationId xmlns:a16="http://schemas.microsoft.com/office/drawing/2014/main" id="{D1F4A22F-426F-46AC-9DB1-0E0F2F79A445}"/>
                </a:ext>
              </a:extLst>
            </p:cNvPr>
            <p:cNvSpPr>
              <a:spLocks noChangeArrowheads="1"/>
            </p:cNvSpPr>
            <p:nvPr/>
          </p:nvSpPr>
          <p:spPr bwMode="auto">
            <a:xfrm>
              <a:off x="4646" y="3311"/>
              <a:ext cx="743"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status probabilities and</a:t>
              </a:r>
              <a:endParaRPr lang="nl-NL" altLang="en-US"/>
            </a:p>
          </p:txBody>
        </p:sp>
        <p:sp>
          <p:nvSpPr>
            <p:cNvPr id="51" name="Rectangle 66">
              <a:extLst>
                <a:ext uri="{FF2B5EF4-FFF2-40B4-BE49-F238E27FC236}">
                  <a16:creationId xmlns:a16="http://schemas.microsoft.com/office/drawing/2014/main" id="{24CE219B-C945-4031-87D6-50878BECD986}"/>
                </a:ext>
              </a:extLst>
            </p:cNvPr>
            <p:cNvSpPr>
              <a:spLocks noChangeArrowheads="1"/>
            </p:cNvSpPr>
            <p:nvPr/>
          </p:nvSpPr>
          <p:spPr bwMode="auto">
            <a:xfrm>
              <a:off x="4548" y="3394"/>
              <a:ext cx="925"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assign housing tenure status</a:t>
              </a:r>
              <a:endParaRPr lang="nl-NL" altLang="en-US"/>
            </a:p>
          </p:txBody>
        </p:sp>
        <p:sp>
          <p:nvSpPr>
            <p:cNvPr id="52" name="Rectangle 67">
              <a:extLst>
                <a:ext uri="{FF2B5EF4-FFF2-40B4-BE49-F238E27FC236}">
                  <a16:creationId xmlns:a16="http://schemas.microsoft.com/office/drawing/2014/main" id="{30E1A72A-9D95-4A03-A813-38A2ABDD2B8A}"/>
                </a:ext>
              </a:extLst>
            </p:cNvPr>
            <p:cNvSpPr>
              <a:spLocks noChangeArrowheads="1"/>
            </p:cNvSpPr>
            <p:nvPr/>
          </p:nvSpPr>
          <p:spPr bwMode="auto">
            <a:xfrm>
              <a:off x="4607" y="3478"/>
              <a:ext cx="804"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by Monte Carlo sampling</a:t>
              </a:r>
              <a:endParaRPr lang="nl-NL" altLang="en-US"/>
            </a:p>
          </p:txBody>
        </p:sp>
        <p:sp>
          <p:nvSpPr>
            <p:cNvPr id="53" name="Rectangle 68">
              <a:extLst>
                <a:ext uri="{FF2B5EF4-FFF2-40B4-BE49-F238E27FC236}">
                  <a16:creationId xmlns:a16="http://schemas.microsoft.com/office/drawing/2014/main" id="{7C5B21FB-AD38-4ABF-AC18-AE78AB9F4603}"/>
                </a:ext>
              </a:extLst>
            </p:cNvPr>
            <p:cNvSpPr>
              <a:spLocks noChangeArrowheads="1"/>
            </p:cNvSpPr>
            <p:nvPr/>
          </p:nvSpPr>
          <p:spPr bwMode="auto">
            <a:xfrm>
              <a:off x="4527" y="3636"/>
              <a:ext cx="1019" cy="351"/>
            </a:xfrm>
            <a:prstGeom prst="rect">
              <a:avLst/>
            </a:prstGeom>
            <a:solidFill>
              <a:schemeClr val="bg2"/>
            </a:solidFill>
            <a:ln w="1588">
              <a:solidFill>
                <a:srgbClr val="000000"/>
              </a:solidFill>
              <a:miter lim="800000"/>
              <a:headEnd/>
              <a:tailEnd/>
            </a:ln>
          </p:spPr>
          <p:txBody>
            <a:bodyPr/>
            <a:lstStyle/>
            <a:p>
              <a:endParaRPr lang="en-US"/>
            </a:p>
          </p:txBody>
        </p:sp>
        <p:sp>
          <p:nvSpPr>
            <p:cNvPr id="54" name="Rectangle 69">
              <a:extLst>
                <a:ext uri="{FF2B5EF4-FFF2-40B4-BE49-F238E27FC236}">
                  <a16:creationId xmlns:a16="http://schemas.microsoft.com/office/drawing/2014/main" id="{7A3E5455-40DF-4F56-939B-AF7AB17C03F1}"/>
                </a:ext>
              </a:extLst>
            </p:cNvPr>
            <p:cNvSpPr>
              <a:spLocks noChangeArrowheads="1"/>
            </p:cNvSpPr>
            <p:nvPr/>
          </p:nvSpPr>
          <p:spPr bwMode="auto">
            <a:xfrm>
              <a:off x="4647" y="3676"/>
              <a:ext cx="747"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Compute bias-adjusted</a:t>
              </a:r>
              <a:endParaRPr lang="nl-NL" altLang="en-US"/>
            </a:p>
          </p:txBody>
        </p:sp>
        <p:sp>
          <p:nvSpPr>
            <p:cNvPr id="55" name="Rectangle 70">
              <a:extLst>
                <a:ext uri="{FF2B5EF4-FFF2-40B4-BE49-F238E27FC236}">
                  <a16:creationId xmlns:a16="http://schemas.microsoft.com/office/drawing/2014/main" id="{268EF835-ADE4-4437-A6CA-71753B730169}"/>
                </a:ext>
              </a:extLst>
            </p:cNvPr>
            <p:cNvSpPr>
              <a:spLocks noChangeArrowheads="1"/>
            </p:cNvSpPr>
            <p:nvPr/>
          </p:nvSpPr>
          <p:spPr bwMode="auto">
            <a:xfrm>
              <a:off x="4654" y="3759"/>
              <a:ext cx="723"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housing value function</a:t>
              </a:r>
              <a:endParaRPr lang="nl-NL" altLang="en-US"/>
            </a:p>
          </p:txBody>
        </p:sp>
        <p:sp>
          <p:nvSpPr>
            <p:cNvPr id="56" name="Rectangle 71">
              <a:extLst>
                <a:ext uri="{FF2B5EF4-FFF2-40B4-BE49-F238E27FC236}">
                  <a16:creationId xmlns:a16="http://schemas.microsoft.com/office/drawing/2014/main" id="{6FA30461-D45D-43CB-9C7F-D9C93BDD9560}"/>
                </a:ext>
              </a:extLst>
            </p:cNvPr>
            <p:cNvSpPr>
              <a:spLocks noChangeArrowheads="1"/>
            </p:cNvSpPr>
            <p:nvPr/>
          </p:nvSpPr>
          <p:spPr bwMode="auto">
            <a:xfrm>
              <a:off x="4641" y="3843"/>
              <a:ext cx="73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based on tenure status</a:t>
              </a:r>
              <a:endParaRPr lang="nl-NL" altLang="en-US"/>
            </a:p>
          </p:txBody>
        </p:sp>
        <p:sp>
          <p:nvSpPr>
            <p:cNvPr id="57" name="Rectangle 72">
              <a:extLst>
                <a:ext uri="{FF2B5EF4-FFF2-40B4-BE49-F238E27FC236}">
                  <a16:creationId xmlns:a16="http://schemas.microsoft.com/office/drawing/2014/main" id="{7AF3E7B7-CC0C-4F99-8C1F-B565A42EDAD9}"/>
                </a:ext>
              </a:extLst>
            </p:cNvPr>
            <p:cNvSpPr>
              <a:spLocks noChangeArrowheads="1"/>
            </p:cNvSpPr>
            <p:nvPr/>
          </p:nvSpPr>
          <p:spPr bwMode="auto">
            <a:xfrm>
              <a:off x="3269" y="3995"/>
              <a:ext cx="1019" cy="265"/>
            </a:xfrm>
            <a:prstGeom prst="rect">
              <a:avLst/>
            </a:prstGeom>
            <a:solidFill>
              <a:schemeClr val="bg2"/>
            </a:solidFill>
            <a:ln w="1588">
              <a:solidFill>
                <a:srgbClr val="000000"/>
              </a:solidFill>
              <a:miter lim="800000"/>
              <a:headEnd/>
              <a:tailEnd/>
            </a:ln>
          </p:spPr>
          <p:txBody>
            <a:bodyPr/>
            <a:lstStyle/>
            <a:p>
              <a:endParaRPr lang="en-US"/>
            </a:p>
          </p:txBody>
        </p:sp>
        <p:sp>
          <p:nvSpPr>
            <p:cNvPr id="58" name="Rectangle 73">
              <a:extLst>
                <a:ext uri="{FF2B5EF4-FFF2-40B4-BE49-F238E27FC236}">
                  <a16:creationId xmlns:a16="http://schemas.microsoft.com/office/drawing/2014/main" id="{51CE23BA-4991-408F-B5EF-75119F0B18E9}"/>
                </a:ext>
              </a:extLst>
            </p:cNvPr>
            <p:cNvSpPr>
              <a:spLocks noChangeArrowheads="1"/>
            </p:cNvSpPr>
            <p:nvPr/>
          </p:nvSpPr>
          <p:spPr bwMode="auto">
            <a:xfrm>
              <a:off x="3371" y="4035"/>
              <a:ext cx="784"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Estimate housing tenure</a:t>
              </a:r>
              <a:endParaRPr lang="nl-NL" altLang="en-US"/>
            </a:p>
          </p:txBody>
        </p:sp>
        <p:sp>
          <p:nvSpPr>
            <p:cNvPr id="59" name="Rectangle 74">
              <a:extLst>
                <a:ext uri="{FF2B5EF4-FFF2-40B4-BE49-F238E27FC236}">
                  <a16:creationId xmlns:a16="http://schemas.microsoft.com/office/drawing/2014/main" id="{52FBA7F1-32D7-4E60-A6CF-477FDE4E22A0}"/>
                </a:ext>
              </a:extLst>
            </p:cNvPr>
            <p:cNvSpPr>
              <a:spLocks noChangeArrowheads="1"/>
            </p:cNvSpPr>
            <p:nvPr/>
          </p:nvSpPr>
          <p:spPr bwMode="auto">
            <a:xfrm>
              <a:off x="3465" y="4118"/>
              <a:ext cx="590"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900">
                  <a:latin typeface="Arial" panose="020B0604020202020204" pitchFamily="34" charset="0"/>
                </a:rPr>
                <a:t>and housing value</a:t>
              </a:r>
              <a:endParaRPr lang="nl-NL" altLang="en-US"/>
            </a:p>
          </p:txBody>
        </p:sp>
        <p:sp>
          <p:nvSpPr>
            <p:cNvPr id="60" name="Freeform 77">
              <a:extLst>
                <a:ext uri="{FF2B5EF4-FFF2-40B4-BE49-F238E27FC236}">
                  <a16:creationId xmlns:a16="http://schemas.microsoft.com/office/drawing/2014/main" id="{FC621D63-8E28-4402-9CD6-79A6948840CD}"/>
                </a:ext>
              </a:extLst>
            </p:cNvPr>
            <p:cNvSpPr>
              <a:spLocks/>
            </p:cNvSpPr>
            <p:nvPr/>
          </p:nvSpPr>
          <p:spPr bwMode="auto">
            <a:xfrm>
              <a:off x="3814" y="3817"/>
              <a:ext cx="709" cy="4"/>
            </a:xfrm>
            <a:custGeom>
              <a:avLst/>
              <a:gdLst>
                <a:gd name="T0" fmla="*/ 0 w 2835"/>
                <a:gd name="T1" fmla="*/ 9 h 15"/>
                <a:gd name="T2" fmla="*/ 0 w 2835"/>
                <a:gd name="T3" fmla="*/ 15 h 15"/>
                <a:gd name="T4" fmla="*/ 2835 w 2835"/>
                <a:gd name="T5" fmla="*/ 12 h 15"/>
                <a:gd name="T6" fmla="*/ 2835 w 2835"/>
                <a:gd name="T7" fmla="*/ 0 h 15"/>
                <a:gd name="T8" fmla="*/ 0 w 2835"/>
                <a:gd name="T9" fmla="*/ 2 h 15"/>
                <a:gd name="T10" fmla="*/ 0 w 2835"/>
                <a:gd name="T11" fmla="*/ 9 h 15"/>
              </a:gdLst>
              <a:ahLst/>
              <a:cxnLst>
                <a:cxn ang="0">
                  <a:pos x="T0" y="T1"/>
                </a:cxn>
                <a:cxn ang="0">
                  <a:pos x="T2" y="T3"/>
                </a:cxn>
                <a:cxn ang="0">
                  <a:pos x="T4" y="T5"/>
                </a:cxn>
                <a:cxn ang="0">
                  <a:pos x="T6" y="T7"/>
                </a:cxn>
                <a:cxn ang="0">
                  <a:pos x="T8" y="T9"/>
                </a:cxn>
                <a:cxn ang="0">
                  <a:pos x="T10" y="T11"/>
                </a:cxn>
              </a:cxnLst>
              <a:rect l="0" t="0" r="r" b="b"/>
              <a:pathLst>
                <a:path w="2835" h="15">
                  <a:moveTo>
                    <a:pt x="0" y="9"/>
                  </a:moveTo>
                  <a:lnTo>
                    <a:pt x="0" y="15"/>
                  </a:lnTo>
                  <a:lnTo>
                    <a:pt x="2835" y="12"/>
                  </a:lnTo>
                  <a:lnTo>
                    <a:pt x="2835" y="0"/>
                  </a:lnTo>
                  <a:lnTo>
                    <a:pt x="0" y="2"/>
                  </a:lnTo>
                  <a:lnTo>
                    <a:pt x="0" y="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Line 84">
              <a:extLst>
                <a:ext uri="{FF2B5EF4-FFF2-40B4-BE49-F238E27FC236}">
                  <a16:creationId xmlns:a16="http://schemas.microsoft.com/office/drawing/2014/main" id="{AAD64449-FB18-401C-8089-13091A7CF69D}"/>
                </a:ext>
              </a:extLst>
            </p:cNvPr>
            <p:cNvSpPr>
              <a:spLocks noChangeShapeType="1"/>
            </p:cNvSpPr>
            <p:nvPr/>
          </p:nvSpPr>
          <p:spPr bwMode="auto">
            <a:xfrm flipH="1">
              <a:off x="3792" y="129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 name="Line 85">
              <a:extLst>
                <a:ext uri="{FF2B5EF4-FFF2-40B4-BE49-F238E27FC236}">
                  <a16:creationId xmlns:a16="http://schemas.microsoft.com/office/drawing/2014/main" id="{88E233EC-9A97-4654-8715-11E07100F5D5}"/>
                </a:ext>
              </a:extLst>
            </p:cNvPr>
            <p:cNvSpPr>
              <a:spLocks noChangeShapeType="1"/>
            </p:cNvSpPr>
            <p:nvPr/>
          </p:nvSpPr>
          <p:spPr bwMode="auto">
            <a:xfrm>
              <a:off x="3792" y="546"/>
              <a:ext cx="0" cy="2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3" name="Line 86">
              <a:extLst>
                <a:ext uri="{FF2B5EF4-FFF2-40B4-BE49-F238E27FC236}">
                  <a16:creationId xmlns:a16="http://schemas.microsoft.com/office/drawing/2014/main" id="{3F0E00F8-F4D3-4A33-923F-AD94CEE4BDBC}"/>
                </a:ext>
              </a:extLst>
            </p:cNvPr>
            <p:cNvSpPr>
              <a:spLocks noChangeShapeType="1"/>
            </p:cNvSpPr>
            <p:nvPr/>
          </p:nvSpPr>
          <p:spPr bwMode="auto">
            <a:xfrm>
              <a:off x="3072" y="672"/>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 name="Line 87">
              <a:extLst>
                <a:ext uri="{FF2B5EF4-FFF2-40B4-BE49-F238E27FC236}">
                  <a16:creationId xmlns:a16="http://schemas.microsoft.com/office/drawing/2014/main" id="{1DCD7FA2-7EB9-4536-B016-EA8F276EFF59}"/>
                </a:ext>
              </a:extLst>
            </p:cNvPr>
            <p:cNvSpPr>
              <a:spLocks noChangeShapeType="1"/>
            </p:cNvSpPr>
            <p:nvPr/>
          </p:nvSpPr>
          <p:spPr bwMode="auto">
            <a:xfrm flipH="1">
              <a:off x="3792" y="672"/>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 name="Line 88">
              <a:extLst>
                <a:ext uri="{FF2B5EF4-FFF2-40B4-BE49-F238E27FC236}">
                  <a16:creationId xmlns:a16="http://schemas.microsoft.com/office/drawing/2014/main" id="{C7D500B2-0311-401D-B4A4-5E4421CA56D7}"/>
                </a:ext>
              </a:extLst>
            </p:cNvPr>
            <p:cNvSpPr>
              <a:spLocks noChangeShapeType="1"/>
            </p:cNvSpPr>
            <p:nvPr/>
          </p:nvSpPr>
          <p:spPr bwMode="auto">
            <a:xfrm>
              <a:off x="3792" y="115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 name="Line 89">
              <a:extLst>
                <a:ext uri="{FF2B5EF4-FFF2-40B4-BE49-F238E27FC236}">
                  <a16:creationId xmlns:a16="http://schemas.microsoft.com/office/drawing/2014/main" id="{7DB9B62B-A6F0-422B-95E8-037CEEB14AEB}"/>
                </a:ext>
              </a:extLst>
            </p:cNvPr>
            <p:cNvSpPr>
              <a:spLocks noChangeShapeType="1"/>
            </p:cNvSpPr>
            <p:nvPr/>
          </p:nvSpPr>
          <p:spPr bwMode="auto">
            <a:xfrm>
              <a:off x="3792" y="1776"/>
              <a:ext cx="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 name="Line 90">
              <a:extLst>
                <a:ext uri="{FF2B5EF4-FFF2-40B4-BE49-F238E27FC236}">
                  <a16:creationId xmlns:a16="http://schemas.microsoft.com/office/drawing/2014/main" id="{7C8C59DC-5952-41EF-800B-CB34C34B0237}"/>
                </a:ext>
              </a:extLst>
            </p:cNvPr>
            <p:cNvSpPr>
              <a:spLocks noChangeShapeType="1"/>
            </p:cNvSpPr>
            <p:nvPr/>
          </p:nvSpPr>
          <p:spPr bwMode="auto">
            <a:xfrm>
              <a:off x="3792" y="2832"/>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 name="Line 91">
              <a:extLst>
                <a:ext uri="{FF2B5EF4-FFF2-40B4-BE49-F238E27FC236}">
                  <a16:creationId xmlns:a16="http://schemas.microsoft.com/office/drawing/2014/main" id="{5AD46024-87DC-4594-B91F-10DB4E77CCD3}"/>
                </a:ext>
              </a:extLst>
            </p:cNvPr>
            <p:cNvSpPr>
              <a:spLocks noChangeShapeType="1"/>
            </p:cNvSpPr>
            <p:nvPr/>
          </p:nvSpPr>
          <p:spPr bwMode="auto">
            <a:xfrm>
              <a:off x="3792" y="3264"/>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 name="Line 92">
              <a:extLst>
                <a:ext uri="{FF2B5EF4-FFF2-40B4-BE49-F238E27FC236}">
                  <a16:creationId xmlns:a16="http://schemas.microsoft.com/office/drawing/2014/main" id="{A845068E-CAE4-4CA4-8DF3-4803541B5D94}"/>
                </a:ext>
              </a:extLst>
            </p:cNvPr>
            <p:cNvSpPr>
              <a:spLocks noChangeShapeType="1"/>
            </p:cNvSpPr>
            <p:nvPr/>
          </p:nvSpPr>
          <p:spPr bwMode="auto">
            <a:xfrm flipH="1">
              <a:off x="3792" y="1920"/>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 name="Line 93">
              <a:extLst>
                <a:ext uri="{FF2B5EF4-FFF2-40B4-BE49-F238E27FC236}">
                  <a16:creationId xmlns:a16="http://schemas.microsoft.com/office/drawing/2014/main" id="{C1022870-11A7-4A16-99E7-EE28A9A32FA2}"/>
                </a:ext>
              </a:extLst>
            </p:cNvPr>
            <p:cNvSpPr>
              <a:spLocks noChangeShapeType="1"/>
            </p:cNvSpPr>
            <p:nvPr/>
          </p:nvSpPr>
          <p:spPr bwMode="auto">
            <a:xfrm flipH="1">
              <a:off x="3792" y="2304"/>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 name="Line 94">
              <a:extLst>
                <a:ext uri="{FF2B5EF4-FFF2-40B4-BE49-F238E27FC236}">
                  <a16:creationId xmlns:a16="http://schemas.microsoft.com/office/drawing/2014/main" id="{AE67D7BF-1C9D-45CD-BE6B-79579FB67E03}"/>
                </a:ext>
              </a:extLst>
            </p:cNvPr>
            <p:cNvSpPr>
              <a:spLocks noChangeShapeType="1"/>
            </p:cNvSpPr>
            <p:nvPr/>
          </p:nvSpPr>
          <p:spPr bwMode="auto">
            <a:xfrm flipH="1">
              <a:off x="3792" y="3408"/>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2" name="Line 95">
              <a:extLst>
                <a:ext uri="{FF2B5EF4-FFF2-40B4-BE49-F238E27FC236}">
                  <a16:creationId xmlns:a16="http://schemas.microsoft.com/office/drawing/2014/main" id="{D0B63ECB-8EF2-4137-ACA2-FA62A3556D15}"/>
                </a:ext>
              </a:extLst>
            </p:cNvPr>
            <p:cNvSpPr>
              <a:spLocks noChangeShapeType="1"/>
            </p:cNvSpPr>
            <p:nvPr/>
          </p:nvSpPr>
          <p:spPr bwMode="auto">
            <a:xfrm flipH="1">
              <a:off x="3792" y="3792"/>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5" name="TextBox 74">
            <a:extLst>
              <a:ext uri="{FF2B5EF4-FFF2-40B4-BE49-F238E27FC236}">
                <a16:creationId xmlns:a16="http://schemas.microsoft.com/office/drawing/2014/main" id="{6C43DC26-19DC-47E0-B112-176422A34D12}"/>
              </a:ext>
            </a:extLst>
          </p:cNvPr>
          <p:cNvSpPr txBox="1"/>
          <p:nvPr/>
        </p:nvSpPr>
        <p:spPr>
          <a:xfrm>
            <a:off x="176937" y="6234581"/>
            <a:ext cx="11294625" cy="230832"/>
          </a:xfrm>
          <a:prstGeom prst="rect">
            <a:avLst/>
          </a:prstGeom>
          <a:noFill/>
        </p:spPr>
        <p:txBody>
          <a:bodyPr wrap="square" rtlCol="0">
            <a:spAutoFit/>
          </a:bodyPr>
          <a:lstStyle/>
          <a:p>
            <a:r>
              <a:rPr lang="en-US" sz="900" dirty="0"/>
              <a:t>Source: Tiglao, N. C. (2002) ‘Small Area Estimation and Spatial Microsimulation of Household Characteristics in Developing Counties with Focus on Informal Settlements in Metro Manila’, Unpublished Ph.D. Dissertation, University of Tokyo.</a:t>
            </a:r>
          </a:p>
        </p:txBody>
      </p:sp>
    </p:spTree>
    <p:extLst>
      <p:ext uri="{BB962C8B-B14F-4D97-AF65-F5344CB8AC3E}">
        <p14:creationId xmlns:p14="http://schemas.microsoft.com/office/powerpoint/2010/main" val="385665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0EC2-9E58-4F82-8136-D4A9D98229CB}"/>
              </a:ext>
            </a:extLst>
          </p:cNvPr>
          <p:cNvSpPr>
            <a:spLocks noGrp="1"/>
          </p:cNvSpPr>
          <p:nvPr>
            <p:ph type="title"/>
          </p:nvPr>
        </p:nvSpPr>
        <p:spPr/>
        <p:txBody>
          <a:bodyPr/>
          <a:lstStyle/>
          <a:p>
            <a:r>
              <a:rPr lang="en-US" dirty="0"/>
              <a:t>Metro Manila</a:t>
            </a:r>
            <a:endParaRPr lang="en-PH" dirty="0"/>
          </a:p>
        </p:txBody>
      </p:sp>
      <p:sp>
        <p:nvSpPr>
          <p:cNvPr id="4" name="Slide Number Placeholder 3">
            <a:extLst>
              <a:ext uri="{FF2B5EF4-FFF2-40B4-BE49-F238E27FC236}">
                <a16:creationId xmlns:a16="http://schemas.microsoft.com/office/drawing/2014/main" id="{801012AF-DDA1-4A20-A8A9-FD776449A676}"/>
              </a:ext>
            </a:extLst>
          </p:cNvPr>
          <p:cNvSpPr>
            <a:spLocks noGrp="1"/>
          </p:cNvSpPr>
          <p:nvPr>
            <p:ph type="sldNum" sz="quarter" idx="12"/>
          </p:nvPr>
        </p:nvSpPr>
        <p:spPr/>
        <p:txBody>
          <a:bodyPr/>
          <a:lstStyle/>
          <a:p>
            <a:fld id="{539BC931-7A72-465E-8590-A3B9E39C4D85}" type="slidenum">
              <a:rPr lang="en-PH" smtClean="0"/>
              <a:pPr/>
              <a:t>14</a:t>
            </a:fld>
            <a:endParaRPr lang="en-PH" dirty="0"/>
          </a:p>
        </p:txBody>
      </p:sp>
      <p:pic>
        <p:nvPicPr>
          <p:cNvPr id="8" name="Picture 2">
            <a:extLst>
              <a:ext uri="{FF2B5EF4-FFF2-40B4-BE49-F238E27FC236}">
                <a16:creationId xmlns:a16="http://schemas.microsoft.com/office/drawing/2014/main" id="{7D5B57CF-A627-4FB8-A2C6-9D178A74F4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8289" y="1438275"/>
            <a:ext cx="5534586" cy="427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454754A-7E14-4F4B-8F5A-23C170994B61}"/>
              </a:ext>
            </a:extLst>
          </p:cNvPr>
          <p:cNvPicPr>
            <a:picLocks noChangeAspect="1"/>
          </p:cNvPicPr>
          <p:nvPr/>
        </p:nvPicPr>
        <p:blipFill rotWithShape="1">
          <a:blip r:embed="rId4"/>
          <a:srcRect r="10040"/>
          <a:stretch/>
        </p:blipFill>
        <p:spPr>
          <a:xfrm>
            <a:off x="6510329" y="655782"/>
            <a:ext cx="5091469" cy="1984737"/>
          </a:xfrm>
          <a:prstGeom prst="rect">
            <a:avLst/>
          </a:prstGeom>
        </p:spPr>
      </p:pic>
      <p:pic>
        <p:nvPicPr>
          <p:cNvPr id="14" name="Picture 13">
            <a:extLst>
              <a:ext uri="{FF2B5EF4-FFF2-40B4-BE49-F238E27FC236}">
                <a16:creationId xmlns:a16="http://schemas.microsoft.com/office/drawing/2014/main" id="{0345BA02-4BD7-40F3-A129-AA229CCA9CB6}"/>
              </a:ext>
            </a:extLst>
          </p:cNvPr>
          <p:cNvPicPr>
            <a:picLocks noChangeAspect="1"/>
          </p:cNvPicPr>
          <p:nvPr/>
        </p:nvPicPr>
        <p:blipFill rotWithShape="1">
          <a:blip r:embed="rId5"/>
          <a:srcRect r="39967"/>
          <a:stretch/>
        </p:blipFill>
        <p:spPr>
          <a:xfrm>
            <a:off x="6510329" y="2729103"/>
            <a:ext cx="3492849" cy="1620012"/>
          </a:xfrm>
          <a:prstGeom prst="rect">
            <a:avLst/>
          </a:prstGeom>
        </p:spPr>
      </p:pic>
      <p:pic>
        <p:nvPicPr>
          <p:cNvPr id="15" name="Picture 14">
            <a:extLst>
              <a:ext uri="{FF2B5EF4-FFF2-40B4-BE49-F238E27FC236}">
                <a16:creationId xmlns:a16="http://schemas.microsoft.com/office/drawing/2014/main" id="{DA074D84-4397-45A0-ADD2-5A6BAC2678BF}"/>
              </a:ext>
            </a:extLst>
          </p:cNvPr>
          <p:cNvPicPr>
            <a:picLocks noChangeAspect="1"/>
          </p:cNvPicPr>
          <p:nvPr/>
        </p:nvPicPr>
        <p:blipFill rotWithShape="1">
          <a:blip r:embed="rId6"/>
          <a:srcRect r="34950"/>
          <a:stretch/>
        </p:blipFill>
        <p:spPr>
          <a:xfrm>
            <a:off x="6510330" y="4436556"/>
            <a:ext cx="3612725" cy="1634008"/>
          </a:xfrm>
          <a:prstGeom prst="rect">
            <a:avLst/>
          </a:prstGeom>
        </p:spPr>
      </p:pic>
    </p:spTree>
    <p:extLst>
      <p:ext uri="{BB962C8B-B14F-4D97-AF65-F5344CB8AC3E}">
        <p14:creationId xmlns:p14="http://schemas.microsoft.com/office/powerpoint/2010/main" val="348918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5A40-2714-4DE8-B778-67C06A6E8D7F}"/>
              </a:ext>
            </a:extLst>
          </p:cNvPr>
          <p:cNvSpPr>
            <a:spLocks noGrp="1"/>
          </p:cNvSpPr>
          <p:nvPr>
            <p:ph type="title"/>
          </p:nvPr>
        </p:nvSpPr>
        <p:spPr/>
        <p:txBody>
          <a:bodyPr/>
          <a:lstStyle/>
          <a:p>
            <a:r>
              <a:rPr lang="en-US" dirty="0"/>
              <a:t>Official Census Definition</a:t>
            </a:r>
            <a:endParaRPr lang="en-PH" dirty="0"/>
          </a:p>
        </p:txBody>
      </p:sp>
      <p:sp>
        <p:nvSpPr>
          <p:cNvPr id="3" name="Content Placeholder 2">
            <a:extLst>
              <a:ext uri="{FF2B5EF4-FFF2-40B4-BE49-F238E27FC236}">
                <a16:creationId xmlns:a16="http://schemas.microsoft.com/office/drawing/2014/main" id="{F7673B2B-0365-4E61-B248-1C47E2A6D543}"/>
              </a:ext>
            </a:extLst>
          </p:cNvPr>
          <p:cNvSpPr>
            <a:spLocks noGrp="1"/>
          </p:cNvSpPr>
          <p:nvPr>
            <p:ph idx="1"/>
          </p:nvPr>
        </p:nvSpPr>
        <p:spPr>
          <a:xfrm>
            <a:off x="838200" y="1473200"/>
            <a:ext cx="7797800" cy="4382655"/>
          </a:xfrm>
        </p:spPr>
        <p:txBody>
          <a:bodyPr>
            <a:normAutofit/>
          </a:bodyPr>
          <a:lstStyle/>
          <a:p>
            <a:r>
              <a:rPr lang="en-US" sz="1800" dirty="0"/>
              <a:t>Squatter (or informal dwellers) - one who </a:t>
            </a:r>
            <a:r>
              <a:rPr lang="en-US" sz="1800" dirty="0">
                <a:solidFill>
                  <a:srgbClr val="0033CC"/>
                </a:solidFill>
              </a:rPr>
              <a:t>settles on the land </a:t>
            </a:r>
            <a:r>
              <a:rPr lang="en-US" sz="1800" dirty="0"/>
              <a:t>of another </a:t>
            </a:r>
            <a:r>
              <a:rPr lang="en-US" sz="1800" dirty="0">
                <a:solidFill>
                  <a:srgbClr val="0033CC"/>
                </a:solidFill>
              </a:rPr>
              <a:t>without title or right </a:t>
            </a:r>
            <a:r>
              <a:rPr lang="en-US" sz="1800" dirty="0"/>
              <a:t>or </a:t>
            </a:r>
            <a:r>
              <a:rPr lang="en-US" sz="1800" dirty="0">
                <a:solidFill>
                  <a:srgbClr val="0033CC"/>
                </a:solidFill>
              </a:rPr>
              <a:t>without the owner’s consent </a:t>
            </a:r>
            <a:r>
              <a:rPr lang="en-US" sz="1800" dirty="0"/>
              <a:t>whether in urban or rural areas</a:t>
            </a:r>
          </a:p>
          <a:p>
            <a:r>
              <a:rPr lang="en-US" sz="1800" dirty="0"/>
              <a:t>Tenure Status of the Housing Unit - the housing may be: </a:t>
            </a:r>
          </a:p>
          <a:p>
            <a:pPr lvl="1"/>
            <a:r>
              <a:rPr lang="en-US" sz="1600" dirty="0"/>
              <a:t>Owned/Being Amortized - the household is the owner and has legal possession of the housing unit, or the household claims to own it. Includes also housing units which are being amortized or on mortgage; </a:t>
            </a:r>
          </a:p>
          <a:p>
            <a:pPr lvl="1"/>
            <a:r>
              <a:rPr lang="en-US" sz="1600" dirty="0"/>
              <a:t>Rented - the occupant actually pays rent either in cash or in kind; </a:t>
            </a:r>
          </a:p>
          <a:p>
            <a:pPr lvl="1"/>
            <a:r>
              <a:rPr lang="en-US" sz="1600" dirty="0"/>
              <a:t>Being occupied for free with consent of owner - the household occupies the housing unit with owner's permission and without paying any rent in cash or in kind to the owner, tenant/lessee or subtenant/sublessee. These are usually the households of farm tenants or lessees who occupy rent-free houses belonging to the owner of the land they farm; also those employees given free housing as part of fringe benefits but must vacate the housing unit upon separation from work; and</a:t>
            </a:r>
          </a:p>
          <a:p>
            <a:pPr lvl="1"/>
            <a:r>
              <a:rPr lang="en-US" sz="1600" dirty="0"/>
              <a:t>Being occupied for free </a:t>
            </a:r>
            <a:r>
              <a:rPr lang="en-US" sz="1600" dirty="0">
                <a:solidFill>
                  <a:srgbClr val="0033CC"/>
                </a:solidFill>
              </a:rPr>
              <a:t>without consent of owner </a:t>
            </a:r>
            <a:r>
              <a:rPr lang="en-US" sz="1600" dirty="0"/>
              <a:t>- the household occupies the housing unit without the consent or knowledge of the owner. Examples are squatters who occupy public and private buildings.</a:t>
            </a:r>
          </a:p>
          <a:p>
            <a:endParaRPr lang="en-PH" sz="1800" dirty="0"/>
          </a:p>
        </p:txBody>
      </p:sp>
      <p:sp>
        <p:nvSpPr>
          <p:cNvPr id="4" name="Slide Number Placeholder 3">
            <a:extLst>
              <a:ext uri="{FF2B5EF4-FFF2-40B4-BE49-F238E27FC236}">
                <a16:creationId xmlns:a16="http://schemas.microsoft.com/office/drawing/2014/main" id="{060F0329-3F6D-401B-A6FE-1B99BAAF7AB9}"/>
              </a:ext>
            </a:extLst>
          </p:cNvPr>
          <p:cNvSpPr>
            <a:spLocks noGrp="1"/>
          </p:cNvSpPr>
          <p:nvPr>
            <p:ph type="sldNum" sz="quarter" idx="12"/>
          </p:nvPr>
        </p:nvSpPr>
        <p:spPr/>
        <p:txBody>
          <a:bodyPr/>
          <a:lstStyle/>
          <a:p>
            <a:fld id="{539BC931-7A72-465E-8590-A3B9E39C4D85}" type="slidenum">
              <a:rPr lang="en-PH" smtClean="0"/>
              <a:pPr/>
              <a:t>15</a:t>
            </a:fld>
            <a:endParaRPr lang="en-PH" dirty="0"/>
          </a:p>
        </p:txBody>
      </p:sp>
      <p:sp>
        <p:nvSpPr>
          <p:cNvPr id="5" name="TextBox 4">
            <a:extLst>
              <a:ext uri="{FF2B5EF4-FFF2-40B4-BE49-F238E27FC236}">
                <a16:creationId xmlns:a16="http://schemas.microsoft.com/office/drawing/2014/main" id="{F70EB1F5-70C3-46AD-8C2A-F1BB63FFF97C}"/>
              </a:ext>
            </a:extLst>
          </p:cNvPr>
          <p:cNvSpPr txBox="1"/>
          <p:nvPr/>
        </p:nvSpPr>
        <p:spPr>
          <a:xfrm>
            <a:off x="156755" y="6179549"/>
            <a:ext cx="3506088" cy="230832"/>
          </a:xfrm>
          <a:prstGeom prst="rect">
            <a:avLst/>
          </a:prstGeom>
          <a:noFill/>
        </p:spPr>
        <p:txBody>
          <a:bodyPr wrap="none" rtlCol="0">
            <a:spAutoFit/>
          </a:bodyPr>
          <a:lstStyle/>
          <a:p>
            <a:r>
              <a:rPr lang="en-US" sz="900" dirty="0"/>
              <a:t>Source: https://psa.gov.ph/sites/default/files/Annex-BR-11-2003-1.pdf</a:t>
            </a:r>
            <a:endParaRPr lang="en-PH" sz="900" dirty="0"/>
          </a:p>
        </p:txBody>
      </p:sp>
      <p:pic>
        <p:nvPicPr>
          <p:cNvPr id="8194" name="Picture 2" descr="TJ Palanca: On Getting to Know the Filipino Informal Settler">
            <a:extLst>
              <a:ext uri="{FF2B5EF4-FFF2-40B4-BE49-F238E27FC236}">
                <a16:creationId xmlns:a16="http://schemas.microsoft.com/office/drawing/2014/main" id="{DB7E3197-9500-437C-9D32-0F8B47E15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0" y="371474"/>
            <a:ext cx="31242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anila, Philippines | Slums, Manila philippines, Cool places to visit">
            <a:extLst>
              <a:ext uri="{FF2B5EF4-FFF2-40B4-BE49-F238E27FC236}">
                <a16:creationId xmlns:a16="http://schemas.microsoft.com/office/drawing/2014/main" id="{D7B345F8-A9C2-42CD-993D-B9A563244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0" y="1957386"/>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F7D33373-51E3-4EB6-BDEA-F1EC08821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1155" y="4257963"/>
            <a:ext cx="2884873" cy="192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8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gini">
            <a:extLst>
              <a:ext uri="{FF2B5EF4-FFF2-40B4-BE49-F238E27FC236}">
                <a16:creationId xmlns:a16="http://schemas.microsoft.com/office/drawing/2014/main" id="{EA3982E1-3B4D-4EBC-A15D-C1E013AAD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715" y="3406330"/>
            <a:ext cx="2966769" cy="31167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D4E12C-A05C-47D1-95CB-8C0F2AF8F471}"/>
              </a:ext>
            </a:extLst>
          </p:cNvPr>
          <p:cNvSpPr>
            <a:spLocks noGrp="1"/>
          </p:cNvSpPr>
          <p:nvPr>
            <p:ph type="title"/>
          </p:nvPr>
        </p:nvSpPr>
        <p:spPr>
          <a:xfrm>
            <a:off x="838200" y="270343"/>
            <a:ext cx="10515600" cy="614363"/>
          </a:xfrm>
        </p:spPr>
        <p:txBody>
          <a:bodyPr>
            <a:normAutofit/>
          </a:bodyPr>
          <a:lstStyle/>
          <a:p>
            <a:r>
              <a:rPr lang="en-US" sz="2800" dirty="0"/>
              <a:t>Microsimulation Results</a:t>
            </a:r>
            <a:endParaRPr lang="en-PH" sz="2800" dirty="0"/>
          </a:p>
        </p:txBody>
      </p:sp>
      <p:sp>
        <p:nvSpPr>
          <p:cNvPr id="4" name="Slide Number Placeholder 3">
            <a:extLst>
              <a:ext uri="{FF2B5EF4-FFF2-40B4-BE49-F238E27FC236}">
                <a16:creationId xmlns:a16="http://schemas.microsoft.com/office/drawing/2014/main" id="{085C00C6-15CD-4FD7-92D0-A580220B623A}"/>
              </a:ext>
            </a:extLst>
          </p:cNvPr>
          <p:cNvSpPr>
            <a:spLocks noGrp="1"/>
          </p:cNvSpPr>
          <p:nvPr>
            <p:ph type="sldNum" sz="quarter" idx="12"/>
          </p:nvPr>
        </p:nvSpPr>
        <p:spPr/>
        <p:txBody>
          <a:bodyPr/>
          <a:lstStyle/>
          <a:p>
            <a:fld id="{539BC931-7A72-465E-8590-A3B9E39C4D85}" type="slidenum">
              <a:rPr lang="en-PH" smtClean="0"/>
              <a:pPr/>
              <a:t>16</a:t>
            </a:fld>
            <a:endParaRPr lang="en-PH" dirty="0"/>
          </a:p>
        </p:txBody>
      </p:sp>
      <p:pic>
        <p:nvPicPr>
          <p:cNvPr id="5" name="Picture 4">
            <a:extLst>
              <a:ext uri="{FF2B5EF4-FFF2-40B4-BE49-F238E27FC236}">
                <a16:creationId xmlns:a16="http://schemas.microsoft.com/office/drawing/2014/main" id="{0DD1C8FE-694A-4311-8B01-70356C301E2B}"/>
              </a:ext>
            </a:extLst>
          </p:cNvPr>
          <p:cNvPicPr>
            <a:picLocks noChangeAspect="1"/>
          </p:cNvPicPr>
          <p:nvPr/>
        </p:nvPicPr>
        <p:blipFill>
          <a:blip r:embed="rId3"/>
          <a:stretch>
            <a:fillRect/>
          </a:stretch>
        </p:blipFill>
        <p:spPr>
          <a:xfrm>
            <a:off x="444619" y="1758382"/>
            <a:ext cx="2734234" cy="3116702"/>
          </a:xfrm>
          <a:prstGeom prst="rect">
            <a:avLst/>
          </a:prstGeom>
        </p:spPr>
      </p:pic>
      <p:pic>
        <p:nvPicPr>
          <p:cNvPr id="6" name="Picture 3" descr="inften">
            <a:extLst>
              <a:ext uri="{FF2B5EF4-FFF2-40B4-BE49-F238E27FC236}">
                <a16:creationId xmlns:a16="http://schemas.microsoft.com/office/drawing/2014/main" id="{0341E0CF-765F-4647-9F34-1F8BD5CBF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53" y="3466741"/>
            <a:ext cx="2734234" cy="2915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nfemp">
            <a:extLst>
              <a:ext uri="{FF2B5EF4-FFF2-40B4-BE49-F238E27FC236}">
                <a16:creationId xmlns:a16="http://schemas.microsoft.com/office/drawing/2014/main" id="{9D511548-8D97-4C37-8259-0757877AD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864" y="3466741"/>
            <a:ext cx="2749805" cy="29391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C80DFA9-D5E0-4278-9E4E-4354D3343F1B}"/>
              </a:ext>
            </a:extLst>
          </p:cNvPr>
          <p:cNvSpPr>
            <a:spLocks noChangeArrowheads="1"/>
          </p:cNvSpPr>
          <p:nvPr/>
        </p:nvSpPr>
        <p:spPr bwMode="auto">
          <a:xfrm>
            <a:off x="316433" y="940117"/>
            <a:ext cx="4646091" cy="151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nSpc>
                <a:spcPct val="90000"/>
              </a:lnSpc>
              <a:spcBef>
                <a:spcPct val="20000"/>
              </a:spcBef>
              <a:buFontTx/>
              <a:buChar char="•"/>
            </a:pPr>
            <a:r>
              <a:rPr lang="en-US" altLang="ja-JP" sz="1600" dirty="0">
                <a:latin typeface="+mn-lt"/>
                <a:ea typeface="MS PGothic" panose="020B0600070205080204" pitchFamily="34" charset="-128"/>
              </a:rPr>
              <a:t>Manila City (54 traffic zones, 900 barangays, 1.59 million pop. in 1990, 308,874 households)</a:t>
            </a:r>
            <a:endParaRPr lang="ja-JP" altLang="en-US" sz="1600" dirty="0">
              <a:latin typeface="+mn-lt"/>
              <a:ea typeface="MS PGothic" panose="020B0600070205080204" pitchFamily="34" charset="-128"/>
            </a:endParaRPr>
          </a:p>
        </p:txBody>
      </p:sp>
      <p:pic>
        <p:nvPicPr>
          <p:cNvPr id="10" name="Picture 4" descr="manila3">
            <a:extLst>
              <a:ext uri="{FF2B5EF4-FFF2-40B4-BE49-F238E27FC236}">
                <a16:creationId xmlns:a16="http://schemas.microsoft.com/office/drawing/2014/main" id="{DB8ED734-E981-4B81-BA2C-84DBD8E343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130" y="614972"/>
            <a:ext cx="2155344" cy="21247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manila-taz">
            <a:extLst>
              <a:ext uri="{FF2B5EF4-FFF2-40B4-BE49-F238E27FC236}">
                <a16:creationId xmlns:a16="http://schemas.microsoft.com/office/drawing/2014/main" id="{6A39811D-90CD-491E-908B-A3EA16837B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1819" y="696018"/>
            <a:ext cx="2155344" cy="21247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7617F8C-9CCE-485C-8CA3-9BB704564A8F}"/>
              </a:ext>
            </a:extLst>
          </p:cNvPr>
          <p:cNvSpPr txBox="1"/>
          <p:nvPr/>
        </p:nvSpPr>
        <p:spPr>
          <a:xfrm>
            <a:off x="5784731" y="328052"/>
            <a:ext cx="1273176" cy="307777"/>
          </a:xfrm>
          <a:prstGeom prst="rect">
            <a:avLst/>
          </a:prstGeom>
          <a:noFill/>
        </p:spPr>
        <p:txBody>
          <a:bodyPr wrap="square">
            <a:spAutoFit/>
          </a:bodyPr>
          <a:lstStyle/>
          <a:p>
            <a:pPr algn="ctr"/>
            <a:r>
              <a:rPr lang="en-US" altLang="ja-JP" sz="1400" dirty="0">
                <a:latin typeface="+mn-lt"/>
                <a:ea typeface="MS PGothic" panose="020B0600070205080204" pitchFamily="34" charset="-128"/>
              </a:rPr>
              <a:t>Traffic Zones</a:t>
            </a:r>
            <a:endParaRPr lang="en-PH" sz="1400" dirty="0"/>
          </a:p>
        </p:txBody>
      </p:sp>
      <p:sp>
        <p:nvSpPr>
          <p:cNvPr id="15" name="TextBox 14">
            <a:extLst>
              <a:ext uri="{FF2B5EF4-FFF2-40B4-BE49-F238E27FC236}">
                <a16:creationId xmlns:a16="http://schemas.microsoft.com/office/drawing/2014/main" id="{E58EFCF2-A455-4070-994C-90675C4B139C}"/>
              </a:ext>
            </a:extLst>
          </p:cNvPr>
          <p:cNvSpPr txBox="1"/>
          <p:nvPr/>
        </p:nvSpPr>
        <p:spPr>
          <a:xfrm>
            <a:off x="8128181" y="340705"/>
            <a:ext cx="1807493" cy="307777"/>
          </a:xfrm>
          <a:prstGeom prst="rect">
            <a:avLst/>
          </a:prstGeom>
          <a:noFill/>
        </p:spPr>
        <p:txBody>
          <a:bodyPr wrap="square">
            <a:spAutoFit/>
          </a:bodyPr>
          <a:lstStyle/>
          <a:p>
            <a:pPr algn="ctr"/>
            <a:r>
              <a:rPr lang="en-US" altLang="ja-JP" sz="1400" dirty="0">
                <a:latin typeface="+mn-lt"/>
                <a:ea typeface="MS PGothic" panose="020B0600070205080204" pitchFamily="34" charset="-128"/>
              </a:rPr>
              <a:t>Barangay Zones</a:t>
            </a:r>
            <a:endParaRPr lang="en-PH" sz="1400" dirty="0"/>
          </a:p>
        </p:txBody>
      </p:sp>
    </p:spTree>
    <p:extLst>
      <p:ext uri="{BB962C8B-B14F-4D97-AF65-F5344CB8AC3E}">
        <p14:creationId xmlns:p14="http://schemas.microsoft.com/office/powerpoint/2010/main" val="345613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8BE9-CDF3-4776-808F-5F2AA9424E28}"/>
              </a:ext>
            </a:extLst>
          </p:cNvPr>
          <p:cNvSpPr>
            <a:spLocks noGrp="1"/>
          </p:cNvSpPr>
          <p:nvPr>
            <p:ph type="title"/>
          </p:nvPr>
        </p:nvSpPr>
        <p:spPr>
          <a:xfrm>
            <a:off x="864104" y="157196"/>
            <a:ext cx="10515600" cy="614363"/>
          </a:xfrm>
        </p:spPr>
        <p:txBody>
          <a:bodyPr>
            <a:normAutofit/>
          </a:bodyPr>
          <a:lstStyle/>
          <a:p>
            <a:r>
              <a:rPr lang="en-US" sz="2400" dirty="0"/>
              <a:t>Model Validation</a:t>
            </a:r>
            <a:endParaRPr lang="en-PH" sz="2400" dirty="0"/>
          </a:p>
        </p:txBody>
      </p:sp>
      <p:sp>
        <p:nvSpPr>
          <p:cNvPr id="4" name="Slide Number Placeholder 3">
            <a:extLst>
              <a:ext uri="{FF2B5EF4-FFF2-40B4-BE49-F238E27FC236}">
                <a16:creationId xmlns:a16="http://schemas.microsoft.com/office/drawing/2014/main" id="{7541BAB8-AC06-4D86-9469-B22E21131E0B}"/>
              </a:ext>
            </a:extLst>
          </p:cNvPr>
          <p:cNvSpPr>
            <a:spLocks noGrp="1"/>
          </p:cNvSpPr>
          <p:nvPr>
            <p:ph type="sldNum" sz="quarter" idx="12"/>
          </p:nvPr>
        </p:nvSpPr>
        <p:spPr/>
        <p:txBody>
          <a:bodyPr/>
          <a:lstStyle/>
          <a:p>
            <a:fld id="{539BC931-7A72-465E-8590-A3B9E39C4D85}" type="slidenum">
              <a:rPr lang="en-PH" smtClean="0"/>
              <a:pPr/>
              <a:t>17</a:t>
            </a:fld>
            <a:endParaRPr lang="en-PH" dirty="0"/>
          </a:p>
        </p:txBody>
      </p:sp>
      <p:pic>
        <p:nvPicPr>
          <p:cNvPr id="5" name="Picture 4">
            <a:extLst>
              <a:ext uri="{FF2B5EF4-FFF2-40B4-BE49-F238E27FC236}">
                <a16:creationId xmlns:a16="http://schemas.microsoft.com/office/drawing/2014/main" id="{62D48EF9-5227-48D3-81DB-ABE6D7C9684D}"/>
              </a:ext>
            </a:extLst>
          </p:cNvPr>
          <p:cNvPicPr>
            <a:picLocks noChangeAspect="1"/>
          </p:cNvPicPr>
          <p:nvPr/>
        </p:nvPicPr>
        <p:blipFill>
          <a:blip r:embed="rId3"/>
          <a:stretch>
            <a:fillRect/>
          </a:stretch>
        </p:blipFill>
        <p:spPr>
          <a:xfrm>
            <a:off x="864104" y="1088555"/>
            <a:ext cx="5153025" cy="3017037"/>
          </a:xfrm>
          <a:prstGeom prst="rect">
            <a:avLst/>
          </a:prstGeom>
        </p:spPr>
      </p:pic>
      <p:pic>
        <p:nvPicPr>
          <p:cNvPr id="4098" name="Picture 2">
            <a:extLst>
              <a:ext uri="{FF2B5EF4-FFF2-40B4-BE49-F238E27FC236}">
                <a16:creationId xmlns:a16="http://schemas.microsoft.com/office/drawing/2014/main" id="{B7565EF5-0F38-4177-84AC-213577440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419" y="1215479"/>
            <a:ext cx="4578175" cy="195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4BA29AE6-436A-4D5F-8C74-9C73E9EAE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229" y="3429000"/>
            <a:ext cx="3741700" cy="251345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a:extLst>
              <a:ext uri="{FF2B5EF4-FFF2-40B4-BE49-F238E27FC236}">
                <a16:creationId xmlns:a16="http://schemas.microsoft.com/office/drawing/2014/main" id="{661BD369-0BA9-439B-B816-B7CECF6D40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541" y="4066642"/>
            <a:ext cx="343058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2BE47C9-18BD-4B1E-87CE-1B043A886FAC}"/>
              </a:ext>
            </a:extLst>
          </p:cNvPr>
          <p:cNvSpPr txBox="1"/>
          <p:nvPr/>
        </p:nvSpPr>
        <p:spPr>
          <a:xfrm>
            <a:off x="643441" y="4593032"/>
            <a:ext cx="19431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t>Average dwelling unit size from building footprint data used as covariate for mean household income </a:t>
            </a:r>
            <a:endParaRPr lang="en-PH" sz="1200" dirty="0"/>
          </a:p>
        </p:txBody>
      </p:sp>
      <p:sp>
        <p:nvSpPr>
          <p:cNvPr id="11" name="TextBox 10">
            <a:extLst>
              <a:ext uri="{FF2B5EF4-FFF2-40B4-BE49-F238E27FC236}">
                <a16:creationId xmlns:a16="http://schemas.microsoft.com/office/drawing/2014/main" id="{06496786-D638-4FF6-8CA9-0F2677A5D22F}"/>
              </a:ext>
            </a:extLst>
          </p:cNvPr>
          <p:cNvSpPr txBox="1"/>
          <p:nvPr/>
        </p:nvSpPr>
        <p:spPr>
          <a:xfrm>
            <a:off x="7280276" y="626890"/>
            <a:ext cx="3922460" cy="461665"/>
          </a:xfrm>
          <a:prstGeom prst="rect">
            <a:avLst/>
          </a:prstGeom>
          <a:noFill/>
        </p:spPr>
        <p:txBody>
          <a:bodyPr wrap="square">
            <a:spAutoFit/>
          </a:bodyPr>
          <a:lstStyle/>
          <a:p>
            <a:pPr marL="171450" indent="-171450">
              <a:buFont typeface="Arial" panose="020B0604020202020204" pitchFamily="34" charset="0"/>
              <a:buChar char="•"/>
            </a:pPr>
            <a:r>
              <a:rPr lang="en-US" sz="1200" dirty="0"/>
              <a:t>Use of small area income estimation to validate spatial microsimulation income results</a:t>
            </a:r>
            <a:endParaRPr lang="en-PH" sz="1200" dirty="0"/>
          </a:p>
        </p:txBody>
      </p:sp>
      <p:sp>
        <p:nvSpPr>
          <p:cNvPr id="13" name="TextBox 12">
            <a:extLst>
              <a:ext uri="{FF2B5EF4-FFF2-40B4-BE49-F238E27FC236}">
                <a16:creationId xmlns:a16="http://schemas.microsoft.com/office/drawing/2014/main" id="{483BFA28-1F68-487A-A183-E9200D828F10}"/>
              </a:ext>
            </a:extLst>
          </p:cNvPr>
          <p:cNvSpPr txBox="1"/>
          <p:nvPr/>
        </p:nvSpPr>
        <p:spPr>
          <a:xfrm>
            <a:off x="812296" y="771559"/>
            <a:ext cx="6096000" cy="276999"/>
          </a:xfrm>
          <a:prstGeom prst="rect">
            <a:avLst/>
          </a:prstGeom>
          <a:noFill/>
        </p:spPr>
        <p:txBody>
          <a:bodyPr wrap="square">
            <a:spAutoFit/>
          </a:bodyPr>
          <a:lstStyle/>
          <a:p>
            <a:pPr marL="171450" indent="-171450">
              <a:buFont typeface="Arial" panose="020B0604020202020204" pitchFamily="34" charset="0"/>
              <a:buChar char="•"/>
            </a:pPr>
            <a:r>
              <a:rPr lang="en-US" sz="1200" dirty="0"/>
              <a:t>Ground truth data</a:t>
            </a:r>
            <a:endParaRPr lang="en-PH" sz="1200" dirty="0"/>
          </a:p>
        </p:txBody>
      </p:sp>
    </p:spTree>
    <p:extLst>
      <p:ext uri="{BB962C8B-B14F-4D97-AF65-F5344CB8AC3E}">
        <p14:creationId xmlns:p14="http://schemas.microsoft.com/office/powerpoint/2010/main" val="335162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0448C0E-6A25-462F-80BF-2AE184147F4A}"/>
              </a:ext>
            </a:extLst>
          </p:cNvPr>
          <p:cNvSpPr>
            <a:spLocks noGrp="1" noChangeArrowheads="1"/>
          </p:cNvSpPr>
          <p:nvPr>
            <p:ph type="title"/>
          </p:nvPr>
        </p:nvSpPr>
        <p:spPr>
          <a:xfrm>
            <a:off x="838200" y="365126"/>
            <a:ext cx="10515600" cy="479606"/>
          </a:xfrm>
        </p:spPr>
        <p:txBody>
          <a:bodyPr>
            <a:normAutofit/>
          </a:bodyPr>
          <a:lstStyle/>
          <a:p>
            <a:r>
              <a:rPr lang="en-US" altLang="en-US" sz="2400" b="1" dirty="0">
                <a:cs typeface="Arial" panose="020B0604020202020204" pitchFamily="34" charset="0"/>
              </a:rPr>
              <a:t>Spatial Microsimulation Modules (1/3)</a:t>
            </a:r>
          </a:p>
        </p:txBody>
      </p:sp>
      <p:sp>
        <p:nvSpPr>
          <p:cNvPr id="150531" name="Rectangle 3">
            <a:extLst>
              <a:ext uri="{FF2B5EF4-FFF2-40B4-BE49-F238E27FC236}">
                <a16:creationId xmlns:a16="http://schemas.microsoft.com/office/drawing/2014/main" id="{F94B96ED-DC92-44D7-A133-200AD8CADF8C}"/>
              </a:ext>
            </a:extLst>
          </p:cNvPr>
          <p:cNvSpPr>
            <a:spLocks noGrp="1" noChangeArrowheads="1"/>
          </p:cNvSpPr>
          <p:nvPr>
            <p:ph type="body" idx="1"/>
          </p:nvPr>
        </p:nvSpPr>
        <p:spPr>
          <a:xfrm>
            <a:off x="838200" y="1045029"/>
            <a:ext cx="10515600" cy="5131934"/>
          </a:xfrm>
        </p:spPr>
        <p:txBody>
          <a:bodyPr>
            <a:normAutofit/>
          </a:bodyPr>
          <a:lstStyle/>
          <a:p>
            <a:pPr marL="342900" indent="-342900">
              <a:buFont typeface="+mj-lt"/>
              <a:buAutoNum type="arabicParenR"/>
            </a:pPr>
            <a:r>
              <a:rPr lang="en-US" altLang="en-US" sz="1600" b="1" dirty="0">
                <a:cs typeface="Arial" panose="020B0604020202020204" pitchFamily="34" charset="0"/>
              </a:rPr>
              <a:t>Economic Activity Module</a:t>
            </a:r>
            <a:r>
              <a:rPr lang="en-US" altLang="en-US" sz="1600" dirty="0">
                <a:cs typeface="Arial" panose="020B0604020202020204" pitchFamily="34" charset="0"/>
              </a:rPr>
              <a:t>. Economic activity rates are computed as conditional probability of an individual being economically active given age, sex and location using the 1996 MMUTIS data. The estimated rates for each zone are applied to all households in the barangays that are located with each particular zone. The assignment of whether a particular household head or member is economically active or not is determined using Monte Carlo sampling. The process involves drawings of random numbers and comparing it with the conditional probabilities.</a:t>
            </a:r>
          </a:p>
          <a:p>
            <a:pPr marL="342900" indent="-342900">
              <a:buFont typeface="+mj-lt"/>
              <a:buAutoNum type="arabicParenR"/>
            </a:pPr>
            <a:r>
              <a:rPr lang="en-US" altLang="en-US" sz="1600" b="1" dirty="0">
                <a:cs typeface="Arial" panose="020B0604020202020204" pitchFamily="34" charset="0"/>
              </a:rPr>
              <a:t>Occupational Choice Module</a:t>
            </a:r>
            <a:r>
              <a:rPr lang="en-US" altLang="en-US" sz="1600" dirty="0">
                <a:cs typeface="Arial" panose="020B0604020202020204" pitchFamily="34" charset="0"/>
              </a:rPr>
              <a:t>. The occupational choice is formulated as a multinomial logit model with the actual occupation type as observed choices of the household head. The model includes education level and age (proxy for experience) as explanatory variables. Separate models are estimated for male and female household heads. There are seven occupation groups, namely: Professional, Administrative, Clerical, Sales, Services, Agriculture, and Production.</a:t>
            </a:r>
          </a:p>
          <a:p>
            <a:pPr marL="342900" indent="-342900">
              <a:buFont typeface="+mj-lt"/>
              <a:buAutoNum type="arabicParenR"/>
            </a:pPr>
            <a:r>
              <a:rPr lang="en-US" altLang="en-US" sz="1600" b="1" dirty="0">
                <a:cs typeface="Arial" panose="020B0604020202020204" pitchFamily="34" charset="0"/>
              </a:rPr>
              <a:t>Employment Sector Choice Module</a:t>
            </a:r>
            <a:r>
              <a:rPr lang="en-US" altLang="en-US" sz="1600" dirty="0">
                <a:cs typeface="Arial" panose="020B0604020202020204" pitchFamily="34" charset="0"/>
              </a:rPr>
              <a:t>. The employment sector choice is also formulated as a multinomial logit model. It includes education level and age as explanatory variables for observed employment sector. Similarly, separate models are estimated for male and female household heads. There are six employment sectors, namely: Agriculture, Manufacturing, Wholesale &amp; Retail, Transportation, Financing, and Community Services.</a:t>
            </a:r>
          </a:p>
          <a:p>
            <a:pPr marL="342900" indent="-342900">
              <a:buFont typeface="+mj-lt"/>
              <a:buAutoNum type="arabicParenR"/>
            </a:pPr>
            <a:r>
              <a:rPr lang="en-US" altLang="en-US" sz="1600" b="1" dirty="0">
                <a:cs typeface="Arial" panose="020B0604020202020204" pitchFamily="34" charset="0"/>
              </a:rPr>
              <a:t>Employment Status Module</a:t>
            </a:r>
            <a:r>
              <a:rPr lang="en-US" altLang="en-US" sz="1600" dirty="0">
                <a:cs typeface="Arial" panose="020B0604020202020204" pitchFamily="34" charset="0"/>
              </a:rPr>
              <a:t>. The employment status model determines whether the household head works in the formal or informal sector. The household head works in the formal sector when he/she is employed by a firm, whether government or in the private sector. On the other hand, a household head who is self-employed or works for another household is also considered to be in the informal sector. Employment status is formulated as a </a:t>
            </a:r>
            <a:r>
              <a:rPr lang="en-US" altLang="en-US" sz="1600" dirty="0" err="1">
                <a:cs typeface="Arial" panose="020B0604020202020204" pitchFamily="34" charset="0"/>
              </a:rPr>
              <a:t>probit</a:t>
            </a:r>
            <a:r>
              <a:rPr lang="en-US" altLang="en-US" sz="1600" dirty="0">
                <a:cs typeface="Arial" panose="020B0604020202020204" pitchFamily="34" charset="0"/>
              </a:rPr>
              <a:t> model with the following explanatory variables: sex, age, age squared, marital status, education level, household size, occupation type, and employment sector. This model provides a reduced-form </a:t>
            </a:r>
            <a:r>
              <a:rPr lang="en-US" altLang="en-US" sz="1600" dirty="0" err="1">
                <a:cs typeface="Arial" panose="020B0604020202020204" pitchFamily="34" charset="0"/>
              </a:rPr>
              <a:t>probit</a:t>
            </a:r>
            <a:r>
              <a:rPr lang="en-US" altLang="en-US" sz="1600" dirty="0">
                <a:cs typeface="Arial" panose="020B0604020202020204" pitchFamily="34" charset="0"/>
              </a:rPr>
              <a:t> equation in a three-stage model of household income with selectivity on employment status.</a:t>
            </a:r>
          </a:p>
        </p:txBody>
      </p:sp>
      <p:sp>
        <p:nvSpPr>
          <p:cNvPr id="6" name="Slide Number Placeholder 3">
            <a:extLst>
              <a:ext uri="{FF2B5EF4-FFF2-40B4-BE49-F238E27FC236}">
                <a16:creationId xmlns:a16="http://schemas.microsoft.com/office/drawing/2014/main" id="{715819AB-5B97-4C02-8839-B9B1146D3C1A}"/>
              </a:ext>
            </a:extLst>
          </p:cNvPr>
          <p:cNvSpPr>
            <a:spLocks noGrp="1"/>
          </p:cNvSpPr>
          <p:nvPr>
            <p:ph type="sldNum" sz="quarter" idx="12"/>
          </p:nvPr>
        </p:nvSpPr>
        <p:spPr>
          <a:xfrm>
            <a:off x="9241507" y="6523032"/>
            <a:ext cx="2743200" cy="306921"/>
          </a:xfrm>
        </p:spPr>
        <p:txBody>
          <a:bodyPr/>
          <a:lstStyle/>
          <a:p>
            <a:fld id="{539BC931-7A72-465E-8590-A3B9E39C4D85}" type="slidenum">
              <a:rPr lang="en-PH" smtClean="0"/>
              <a:pPr/>
              <a:t>18</a:t>
            </a:fld>
            <a:endParaRPr lang="en-PH" dirty="0"/>
          </a:p>
        </p:txBody>
      </p:sp>
    </p:spTree>
    <p:extLst>
      <p:ext uri="{BB962C8B-B14F-4D97-AF65-F5344CB8AC3E}">
        <p14:creationId xmlns:p14="http://schemas.microsoft.com/office/powerpoint/2010/main" val="165623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0448C0E-6A25-462F-80BF-2AE184147F4A}"/>
              </a:ext>
            </a:extLst>
          </p:cNvPr>
          <p:cNvSpPr>
            <a:spLocks noGrp="1" noChangeArrowheads="1"/>
          </p:cNvSpPr>
          <p:nvPr>
            <p:ph type="title"/>
          </p:nvPr>
        </p:nvSpPr>
        <p:spPr>
          <a:xfrm>
            <a:off x="838200" y="365126"/>
            <a:ext cx="10515600" cy="444772"/>
          </a:xfrm>
        </p:spPr>
        <p:txBody>
          <a:bodyPr>
            <a:normAutofit/>
          </a:bodyPr>
          <a:lstStyle/>
          <a:p>
            <a:r>
              <a:rPr lang="en-US" altLang="en-US" sz="2400" b="1" dirty="0">
                <a:cs typeface="Arial" panose="020B0604020202020204" pitchFamily="34" charset="0"/>
              </a:rPr>
              <a:t>Spatial Microsimulation Modules (2/3)</a:t>
            </a:r>
          </a:p>
        </p:txBody>
      </p:sp>
      <p:sp>
        <p:nvSpPr>
          <p:cNvPr id="150531" name="Rectangle 3">
            <a:extLst>
              <a:ext uri="{FF2B5EF4-FFF2-40B4-BE49-F238E27FC236}">
                <a16:creationId xmlns:a16="http://schemas.microsoft.com/office/drawing/2014/main" id="{F94B96ED-DC92-44D7-A133-200AD8CADF8C}"/>
              </a:ext>
            </a:extLst>
          </p:cNvPr>
          <p:cNvSpPr>
            <a:spLocks noGrp="1" noChangeArrowheads="1"/>
          </p:cNvSpPr>
          <p:nvPr>
            <p:ph type="body" idx="1"/>
          </p:nvPr>
        </p:nvSpPr>
        <p:spPr>
          <a:xfrm>
            <a:off x="838200" y="1088570"/>
            <a:ext cx="10515600" cy="5404303"/>
          </a:xfrm>
        </p:spPr>
        <p:txBody>
          <a:bodyPr>
            <a:normAutofit lnSpcReduction="10000"/>
          </a:bodyPr>
          <a:lstStyle/>
          <a:p>
            <a:pPr marL="342900" indent="-342900">
              <a:buFont typeface="+mj-lt"/>
              <a:buAutoNum type="arabicParenR" startAt="5"/>
            </a:pPr>
            <a:r>
              <a:rPr lang="en-US" altLang="en-US" sz="1600" b="1" dirty="0">
                <a:cs typeface="Arial" panose="020B0604020202020204" pitchFamily="34" charset="0"/>
              </a:rPr>
              <a:t>Household Income Module</a:t>
            </a:r>
            <a:r>
              <a:rPr lang="en-US" altLang="en-US" sz="1600" dirty="0">
                <a:cs typeface="Arial" panose="020B0604020202020204" pitchFamily="34" charset="0"/>
              </a:rPr>
              <a:t>. The household income model estimates the household income for a household head and taking into account the employment status of that particular head. Rather than simply calibrating regression models by ordinary least squares (OLS), the household income models incorporate bias corrections for selectivity. Separate household income functions were estimated for the formal and informal sector. Moreover, correction terms were found to be statistically different from zero.</a:t>
            </a:r>
          </a:p>
          <a:p>
            <a:pPr marL="342900" indent="-342900">
              <a:buFont typeface="+mj-lt"/>
              <a:buAutoNum type="arabicParenR" startAt="5"/>
            </a:pPr>
            <a:r>
              <a:rPr lang="en-US" altLang="en-US" sz="1600" b="1" dirty="0">
                <a:cs typeface="Arial" panose="020B0604020202020204" pitchFamily="34" charset="0"/>
              </a:rPr>
              <a:t>Permanent Income Module</a:t>
            </a:r>
            <a:r>
              <a:rPr lang="en-US" altLang="en-US" sz="1600" dirty="0">
                <a:cs typeface="Arial" panose="020B0604020202020204" pitchFamily="34" charset="0"/>
              </a:rPr>
              <a:t>. The permanent income model estimates the permanent income of the household given human and non-human wealth characteristics of the household. The explanatory variables include age, age squared, education level, education level squared, household type, and household income.</a:t>
            </a:r>
          </a:p>
          <a:p>
            <a:pPr marL="342900" indent="-342900">
              <a:buFont typeface="+mj-lt"/>
              <a:buAutoNum type="arabicParenR" startAt="5"/>
            </a:pPr>
            <a:r>
              <a:rPr lang="en-US" altLang="en-US" sz="1600" b="1" dirty="0">
                <a:cs typeface="Arial" panose="020B0604020202020204" pitchFamily="34" charset="0"/>
              </a:rPr>
              <a:t>Housing Tenure Module</a:t>
            </a:r>
            <a:r>
              <a:rPr lang="en-US" altLang="en-US" sz="1600" dirty="0">
                <a:cs typeface="Arial" panose="020B0604020202020204" pitchFamily="34" charset="0"/>
              </a:rPr>
              <a:t>. The housing tenure sub-model determines whether the household belongs to the formal or informal housing. Formal tenure consists of owners, renters, and those who own land while informal tenure refers to those who may own house but does not own the land. Housing tenure status is formulated as a </a:t>
            </a:r>
            <a:r>
              <a:rPr lang="en-US" altLang="en-US" sz="1600" dirty="0" err="1">
                <a:cs typeface="Arial" panose="020B0604020202020204" pitchFamily="34" charset="0"/>
              </a:rPr>
              <a:t>probit</a:t>
            </a:r>
            <a:r>
              <a:rPr lang="en-US" altLang="en-US" sz="1600" dirty="0">
                <a:cs typeface="Arial" panose="020B0604020202020204" pitchFamily="34" charset="0"/>
              </a:rPr>
              <a:t> model with the following explanatory variables: education level of household head, household size, and permanent income. This model provides a reduced-form </a:t>
            </a:r>
            <a:r>
              <a:rPr lang="en-US" altLang="en-US" sz="1600" dirty="0" err="1">
                <a:cs typeface="Arial" panose="020B0604020202020204" pitchFamily="34" charset="0"/>
              </a:rPr>
              <a:t>probit</a:t>
            </a:r>
            <a:r>
              <a:rPr lang="en-US" altLang="en-US" sz="1600" dirty="0">
                <a:cs typeface="Arial" panose="020B0604020202020204" pitchFamily="34" charset="0"/>
              </a:rPr>
              <a:t> equation in a three-stage model of housing value with selectivity on housing tenure status.</a:t>
            </a:r>
          </a:p>
          <a:p>
            <a:pPr marL="342900" indent="-342900">
              <a:buFont typeface="+mj-lt"/>
              <a:buAutoNum type="arabicParenR" startAt="5"/>
            </a:pPr>
            <a:r>
              <a:rPr lang="en-US" altLang="en-US" sz="1600" b="1" dirty="0">
                <a:cs typeface="Arial" panose="020B0604020202020204" pitchFamily="34" charset="0"/>
              </a:rPr>
              <a:t>Housing Value Module</a:t>
            </a:r>
            <a:r>
              <a:rPr lang="en-US" altLang="en-US" sz="1600" dirty="0">
                <a:cs typeface="Arial" panose="020B0604020202020204" pitchFamily="34" charset="0"/>
              </a:rPr>
              <a:t>. The housing value model estimates the imputed value of housing for each household which incorporates bias corrections for selectivity on housing tenure status. Separate housing value functions were estimated for the formal and informal housing tenures. Correction terms were found to be statistically different from zero.</a:t>
            </a:r>
          </a:p>
          <a:p>
            <a:pPr marL="342900" indent="-342900">
              <a:buFont typeface="+mj-lt"/>
              <a:buAutoNum type="arabicParenR" startAt="5"/>
            </a:pPr>
            <a:r>
              <a:rPr lang="en-US" altLang="en-US" sz="1600" b="1" dirty="0">
                <a:cs typeface="Arial" panose="020B0604020202020204" pitchFamily="34" charset="0"/>
              </a:rPr>
              <a:t>Inequality Measures Module</a:t>
            </a:r>
            <a:r>
              <a:rPr lang="en-US" altLang="en-US" sz="1600" dirty="0">
                <a:cs typeface="Arial" panose="020B0604020202020204" pitchFamily="34" charset="0"/>
              </a:rPr>
              <a:t>. The module takes the full array of incomes in the household microdata and generates three measures of inequality, namely: Gini coefficient, Theil index, and Coefficient of Variation (CV). It is possible to incorporate other measures on inequality based on human capital.</a:t>
            </a:r>
          </a:p>
          <a:p>
            <a:pPr marL="342900" indent="-342900">
              <a:buFont typeface="+mj-lt"/>
              <a:buAutoNum type="arabicParenR" startAt="5"/>
            </a:pPr>
            <a:r>
              <a:rPr lang="en-US" altLang="en-US" sz="1600" b="1" dirty="0">
                <a:cs typeface="Arial" panose="020B0604020202020204" pitchFamily="34" charset="0"/>
              </a:rPr>
              <a:t>Mapping and Visualization Module</a:t>
            </a:r>
            <a:r>
              <a:rPr lang="en-US" altLang="en-US" sz="1600" dirty="0">
                <a:cs typeface="Arial" panose="020B0604020202020204" pitchFamily="34" charset="0"/>
              </a:rPr>
              <a:t>. The mapping and visualization module provides the graphical interface for the internal data in the modeling system.</a:t>
            </a:r>
          </a:p>
        </p:txBody>
      </p:sp>
      <p:sp>
        <p:nvSpPr>
          <p:cNvPr id="6" name="Slide Number Placeholder 3">
            <a:extLst>
              <a:ext uri="{FF2B5EF4-FFF2-40B4-BE49-F238E27FC236}">
                <a16:creationId xmlns:a16="http://schemas.microsoft.com/office/drawing/2014/main" id="{1180DB2A-C5C3-47EC-9661-C7569D02C9B4}"/>
              </a:ext>
            </a:extLst>
          </p:cNvPr>
          <p:cNvSpPr>
            <a:spLocks noGrp="1"/>
          </p:cNvSpPr>
          <p:nvPr>
            <p:ph type="sldNum" sz="quarter" idx="12"/>
          </p:nvPr>
        </p:nvSpPr>
        <p:spPr>
          <a:xfrm>
            <a:off x="9241507" y="6523032"/>
            <a:ext cx="2743200" cy="306921"/>
          </a:xfrm>
        </p:spPr>
        <p:txBody>
          <a:bodyPr/>
          <a:lstStyle/>
          <a:p>
            <a:fld id="{539BC931-7A72-465E-8590-A3B9E39C4D85}" type="slidenum">
              <a:rPr lang="en-PH" smtClean="0"/>
              <a:pPr/>
              <a:t>19</a:t>
            </a:fld>
            <a:endParaRPr lang="en-PH" dirty="0"/>
          </a:p>
        </p:txBody>
      </p:sp>
    </p:spTree>
    <p:extLst>
      <p:ext uri="{BB962C8B-B14F-4D97-AF65-F5344CB8AC3E}">
        <p14:creationId xmlns:p14="http://schemas.microsoft.com/office/powerpoint/2010/main" val="427793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A831-695F-4AFE-BDAD-2394ABD9F972}"/>
              </a:ext>
            </a:extLst>
          </p:cNvPr>
          <p:cNvSpPr>
            <a:spLocks noGrp="1"/>
          </p:cNvSpPr>
          <p:nvPr>
            <p:ph type="title"/>
          </p:nvPr>
        </p:nvSpPr>
        <p:spPr/>
        <p:txBody>
          <a:bodyPr/>
          <a:lstStyle/>
          <a:p>
            <a:r>
              <a:rPr lang="en-US" dirty="0"/>
              <a:t>Background</a:t>
            </a:r>
            <a:endParaRPr lang="en-PH" dirty="0"/>
          </a:p>
        </p:txBody>
      </p:sp>
      <p:sp>
        <p:nvSpPr>
          <p:cNvPr id="3" name="Content Placeholder 2">
            <a:extLst>
              <a:ext uri="{FF2B5EF4-FFF2-40B4-BE49-F238E27FC236}">
                <a16:creationId xmlns:a16="http://schemas.microsoft.com/office/drawing/2014/main" id="{8F3BCD48-CBC4-4AE7-B0E2-321AEE56DDFD}"/>
              </a:ext>
            </a:extLst>
          </p:cNvPr>
          <p:cNvSpPr>
            <a:spLocks noGrp="1"/>
          </p:cNvSpPr>
          <p:nvPr>
            <p:ph idx="1"/>
          </p:nvPr>
        </p:nvSpPr>
        <p:spPr/>
        <p:txBody>
          <a:bodyPr>
            <a:normAutofit/>
          </a:bodyPr>
          <a:lstStyle/>
          <a:p>
            <a:r>
              <a:rPr lang="en-US" sz="2000" dirty="0">
                <a:solidFill>
                  <a:srgbClr val="0033CC"/>
                </a:solidFill>
              </a:rPr>
              <a:t>Disruptions</a:t>
            </a:r>
            <a:r>
              <a:rPr lang="en-US" sz="2000" dirty="0"/>
              <a:t> of all public transport services except shuttle services for essential workers during Enhanced Community Quarantine (lockdown) in March 2020</a:t>
            </a:r>
          </a:p>
          <a:p>
            <a:r>
              <a:rPr lang="en-US" sz="2000" dirty="0"/>
              <a:t>Government issued guidelines on the </a:t>
            </a:r>
            <a:r>
              <a:rPr lang="en-US" sz="2000" dirty="0">
                <a:solidFill>
                  <a:srgbClr val="0033CC"/>
                </a:solidFill>
              </a:rPr>
              <a:t>use and promotion of active transport </a:t>
            </a:r>
            <a:r>
              <a:rPr lang="en-US" sz="2000" dirty="0"/>
              <a:t>during and after the COVID-19 Pandemic in Aug 2020</a:t>
            </a:r>
          </a:p>
          <a:p>
            <a:pPr lvl="1"/>
            <a:r>
              <a:rPr lang="en-US" sz="1800" dirty="0"/>
              <a:t>Mandates national agencies and local government units to provide bicycle network and support infrastructure including bike share system</a:t>
            </a:r>
          </a:p>
          <a:p>
            <a:pPr lvl="1"/>
            <a:r>
              <a:rPr lang="en-US" sz="1800" dirty="0"/>
              <a:t>Encourages the use of bicycles while observing minimum health standards to mitigate the spread of the virus</a:t>
            </a:r>
          </a:p>
          <a:p>
            <a:r>
              <a:rPr lang="en-PH" sz="2000" dirty="0"/>
              <a:t>In Nov 2020, </a:t>
            </a:r>
            <a:r>
              <a:rPr lang="en-PH" sz="2000" dirty="0" err="1"/>
              <a:t>DOTr</a:t>
            </a:r>
            <a:r>
              <a:rPr lang="en-PH" sz="2000" dirty="0"/>
              <a:t> gets P1.3-billing funding for the installation of a </a:t>
            </a:r>
            <a:r>
              <a:rPr lang="en-PH" sz="2000" dirty="0">
                <a:solidFill>
                  <a:srgbClr val="0033CC"/>
                </a:solidFill>
              </a:rPr>
              <a:t>bike lane network </a:t>
            </a:r>
            <a:r>
              <a:rPr lang="en-PH" sz="2000" dirty="0"/>
              <a:t>in Metro Manila, Cebu and Davao as part of its pandemic recovery plan</a:t>
            </a:r>
          </a:p>
          <a:p>
            <a:pPr lvl="1"/>
            <a:r>
              <a:rPr lang="en-PH" sz="1800" dirty="0"/>
              <a:t>B</a:t>
            </a:r>
            <a:r>
              <a:rPr lang="en-US" sz="1800" dirty="0" err="1"/>
              <a:t>udget</a:t>
            </a:r>
            <a:r>
              <a:rPr lang="en-US" sz="1800" dirty="0"/>
              <a:t> came from the P9.5-billion funding </a:t>
            </a:r>
            <a:r>
              <a:rPr lang="en-US" sz="1800" dirty="0" err="1"/>
              <a:t>alloted</a:t>
            </a:r>
            <a:r>
              <a:rPr lang="en-US" sz="1800" dirty="0"/>
              <a:t> by Congress to the </a:t>
            </a:r>
            <a:r>
              <a:rPr lang="en-US" sz="1800" dirty="0" err="1"/>
              <a:t>DOTr</a:t>
            </a:r>
            <a:r>
              <a:rPr lang="en-US" sz="1800" dirty="0"/>
              <a:t> under the “</a:t>
            </a:r>
            <a:r>
              <a:rPr lang="en-US" sz="1800" i="1" dirty="0" err="1"/>
              <a:t>Bayanihan</a:t>
            </a:r>
            <a:r>
              <a:rPr lang="en-US" sz="1800" i="1" dirty="0"/>
              <a:t> to Recover As One Act”</a:t>
            </a:r>
            <a:r>
              <a:rPr lang="en-PH" sz="1800" i="1" dirty="0"/>
              <a:t> </a:t>
            </a:r>
          </a:p>
          <a:p>
            <a:r>
              <a:rPr lang="en-PH" sz="2000" dirty="0">
                <a:solidFill>
                  <a:srgbClr val="0033CC"/>
                </a:solidFill>
              </a:rPr>
              <a:t>Weak planning and data systems </a:t>
            </a:r>
            <a:r>
              <a:rPr lang="en-PH" sz="2000" dirty="0"/>
              <a:t>on urban commuting in Metro Manila; Bicycle trip-making is not given due attention</a:t>
            </a:r>
          </a:p>
        </p:txBody>
      </p:sp>
      <p:sp>
        <p:nvSpPr>
          <p:cNvPr id="4" name="Slide Number Placeholder 3">
            <a:extLst>
              <a:ext uri="{FF2B5EF4-FFF2-40B4-BE49-F238E27FC236}">
                <a16:creationId xmlns:a16="http://schemas.microsoft.com/office/drawing/2014/main" id="{077EBF7E-032D-484B-8FB7-751C91C98207}"/>
              </a:ext>
            </a:extLst>
          </p:cNvPr>
          <p:cNvSpPr>
            <a:spLocks noGrp="1"/>
          </p:cNvSpPr>
          <p:nvPr>
            <p:ph type="sldNum" sz="quarter" idx="12"/>
          </p:nvPr>
        </p:nvSpPr>
        <p:spPr/>
        <p:txBody>
          <a:bodyPr/>
          <a:lstStyle/>
          <a:p>
            <a:fld id="{539BC931-7A72-465E-8590-A3B9E39C4D85}" type="slidenum">
              <a:rPr lang="en-PH" smtClean="0"/>
              <a:t>2</a:t>
            </a:fld>
            <a:endParaRPr lang="en-PH"/>
          </a:p>
        </p:txBody>
      </p:sp>
    </p:spTree>
    <p:extLst>
      <p:ext uri="{BB962C8B-B14F-4D97-AF65-F5344CB8AC3E}">
        <p14:creationId xmlns:p14="http://schemas.microsoft.com/office/powerpoint/2010/main" val="1071134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0448C0E-6A25-462F-80BF-2AE184147F4A}"/>
              </a:ext>
            </a:extLst>
          </p:cNvPr>
          <p:cNvSpPr>
            <a:spLocks noGrp="1" noChangeArrowheads="1"/>
          </p:cNvSpPr>
          <p:nvPr>
            <p:ph type="title"/>
          </p:nvPr>
        </p:nvSpPr>
        <p:spPr>
          <a:xfrm>
            <a:off x="838200" y="365126"/>
            <a:ext cx="10515600" cy="444772"/>
          </a:xfrm>
        </p:spPr>
        <p:txBody>
          <a:bodyPr>
            <a:normAutofit/>
          </a:bodyPr>
          <a:lstStyle/>
          <a:p>
            <a:r>
              <a:rPr lang="en-US" altLang="en-US" sz="2400" b="1" dirty="0">
                <a:cs typeface="Arial" panose="020B0604020202020204" pitchFamily="34" charset="0"/>
              </a:rPr>
              <a:t>Spatial Microsimulation Modules (3/3)</a:t>
            </a:r>
          </a:p>
        </p:txBody>
      </p:sp>
      <p:sp>
        <p:nvSpPr>
          <p:cNvPr id="150531" name="Rectangle 3">
            <a:extLst>
              <a:ext uri="{FF2B5EF4-FFF2-40B4-BE49-F238E27FC236}">
                <a16:creationId xmlns:a16="http://schemas.microsoft.com/office/drawing/2014/main" id="{F94B96ED-DC92-44D7-A133-200AD8CADF8C}"/>
              </a:ext>
            </a:extLst>
          </p:cNvPr>
          <p:cNvSpPr>
            <a:spLocks noGrp="1" noChangeArrowheads="1"/>
          </p:cNvSpPr>
          <p:nvPr>
            <p:ph type="body" idx="1"/>
          </p:nvPr>
        </p:nvSpPr>
        <p:spPr>
          <a:xfrm>
            <a:off x="838200" y="1088570"/>
            <a:ext cx="10515600" cy="5404303"/>
          </a:xfrm>
        </p:spPr>
        <p:txBody>
          <a:bodyPr>
            <a:normAutofit/>
          </a:bodyPr>
          <a:lstStyle/>
          <a:p>
            <a:r>
              <a:rPr lang="en-US" altLang="en-US" sz="1600" b="1" dirty="0">
                <a:cs typeface="Arial" panose="020B0604020202020204" pitchFamily="34" charset="0"/>
              </a:rPr>
              <a:t>Residential Location Choice Module</a:t>
            </a:r>
          </a:p>
          <a:p>
            <a:pPr lvl="1"/>
            <a:r>
              <a:rPr lang="en-US" altLang="en-US" sz="1600" dirty="0">
                <a:cs typeface="Arial" panose="020B0604020202020204" pitchFamily="34" charset="0"/>
              </a:rPr>
              <a:t>Pursued a sampling-of-alternatives approach in estimating a logit model of residential location choice</a:t>
            </a:r>
          </a:p>
          <a:p>
            <a:pPr lvl="1"/>
            <a:r>
              <a:rPr lang="en-US" altLang="en-US" sz="1600" dirty="0">
                <a:cs typeface="Arial" panose="020B0604020202020204" pitchFamily="34" charset="0"/>
              </a:rPr>
              <a:t>A total of 5,000 samples were randomly selected from the household microdata with formal and informal tenure, respectively. Then, the bid functions were used to generate estimates of the consumer surplus of each alternative. A total of 10 alternative residential zones, including the observed choice, were sampled</a:t>
            </a:r>
          </a:p>
          <a:p>
            <a:pPr lvl="1"/>
            <a:r>
              <a:rPr lang="en-US" altLang="en-US" sz="1600" dirty="0">
                <a:cs typeface="Arial" panose="020B0604020202020204" pitchFamily="34" charset="0"/>
              </a:rPr>
              <a:t>Bid prices are considered to be the successful bids that households make that match the market price for the alternative. The bid functions are a function of dwelling attributes and zone of neighborhood attributes </a:t>
            </a:r>
          </a:p>
          <a:p>
            <a:r>
              <a:rPr lang="en-US" altLang="en-US" sz="1600" b="1" dirty="0">
                <a:cs typeface="Arial" panose="020B0604020202020204" pitchFamily="34" charset="0"/>
              </a:rPr>
              <a:t>Employment Location Choice Module [under development]</a:t>
            </a:r>
          </a:p>
          <a:p>
            <a:pPr lvl="1"/>
            <a:r>
              <a:rPr lang="en-US" altLang="en-US" sz="1600" dirty="0">
                <a:cs typeface="Arial" panose="020B0604020202020204" pitchFamily="34" charset="0"/>
              </a:rPr>
              <a:t>The aim of the module is to assign the workplace zone for each of the household head in the microdata. Once the workplace zones for each household head has been assigned, a sampling-of-alternatives approach can be done in order to generate a set of alternatives for which the employment location choice model can be estimated. </a:t>
            </a:r>
          </a:p>
          <a:p>
            <a:pPr lvl="1"/>
            <a:r>
              <a:rPr lang="en-US" altLang="en-US" sz="1600" dirty="0">
                <a:cs typeface="Arial" panose="020B0604020202020204" pitchFamily="34" charset="0"/>
              </a:rPr>
              <a:t>The employment location choice model may be specified as a multinomial logit model that includes the accessibility variables (e.g. access to population areas, distance or travel time to the CBD), agglomeration variables in the sense that similar employment tend to cluster in a zone (e.g. percent of employment or occupation type), and land use characteristics. </a:t>
            </a:r>
          </a:p>
          <a:p>
            <a:r>
              <a:rPr lang="en-US" altLang="en-US" sz="1600" b="1" dirty="0">
                <a:solidFill>
                  <a:srgbClr val="0033CC"/>
                </a:solidFill>
                <a:cs typeface="Arial" panose="020B0604020202020204" pitchFamily="34" charset="0"/>
              </a:rPr>
              <a:t>Bicycle Demand Module [under development]</a:t>
            </a:r>
          </a:p>
          <a:p>
            <a:endParaRPr lang="en-US" altLang="en-US" sz="1800" dirty="0">
              <a:cs typeface="Arial" panose="020B0604020202020204" pitchFamily="34" charset="0"/>
            </a:endParaRPr>
          </a:p>
          <a:p>
            <a:pPr marL="342900" indent="-342900">
              <a:buFont typeface="+mj-lt"/>
              <a:buAutoNum type="arabicParenR" startAt="5"/>
            </a:pPr>
            <a:endParaRPr lang="en-US" altLang="en-US" sz="1600" dirty="0">
              <a:cs typeface="Arial" panose="020B0604020202020204" pitchFamily="34" charset="0"/>
            </a:endParaRPr>
          </a:p>
        </p:txBody>
      </p:sp>
      <p:sp>
        <p:nvSpPr>
          <p:cNvPr id="6" name="Slide Number Placeholder 3">
            <a:extLst>
              <a:ext uri="{FF2B5EF4-FFF2-40B4-BE49-F238E27FC236}">
                <a16:creationId xmlns:a16="http://schemas.microsoft.com/office/drawing/2014/main" id="{1180DB2A-C5C3-47EC-9661-C7569D02C9B4}"/>
              </a:ext>
            </a:extLst>
          </p:cNvPr>
          <p:cNvSpPr>
            <a:spLocks noGrp="1"/>
          </p:cNvSpPr>
          <p:nvPr>
            <p:ph type="sldNum" sz="quarter" idx="12"/>
          </p:nvPr>
        </p:nvSpPr>
        <p:spPr>
          <a:xfrm>
            <a:off x="9241507" y="6523032"/>
            <a:ext cx="2743200" cy="306921"/>
          </a:xfrm>
        </p:spPr>
        <p:txBody>
          <a:bodyPr/>
          <a:lstStyle/>
          <a:p>
            <a:fld id="{539BC931-7A72-465E-8590-A3B9E39C4D85}" type="slidenum">
              <a:rPr lang="en-PH" smtClean="0"/>
              <a:pPr/>
              <a:t>20</a:t>
            </a:fld>
            <a:endParaRPr lang="en-PH" dirty="0"/>
          </a:p>
        </p:txBody>
      </p:sp>
    </p:spTree>
    <p:extLst>
      <p:ext uri="{BB962C8B-B14F-4D97-AF65-F5344CB8AC3E}">
        <p14:creationId xmlns:p14="http://schemas.microsoft.com/office/powerpoint/2010/main" val="2723427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714A-BFDC-45B9-A00C-A0CDAB5DA615}"/>
              </a:ext>
            </a:extLst>
          </p:cNvPr>
          <p:cNvSpPr>
            <a:spLocks noGrp="1"/>
          </p:cNvSpPr>
          <p:nvPr>
            <p:ph type="title"/>
          </p:nvPr>
        </p:nvSpPr>
        <p:spPr/>
        <p:txBody>
          <a:bodyPr/>
          <a:lstStyle/>
          <a:p>
            <a:r>
              <a:rPr lang="en-US" dirty="0"/>
              <a:t>Bicycle Demand Estimation Module</a:t>
            </a:r>
            <a:endParaRPr lang="en-PH" dirty="0"/>
          </a:p>
        </p:txBody>
      </p:sp>
      <p:sp>
        <p:nvSpPr>
          <p:cNvPr id="3" name="Content Placeholder 2">
            <a:extLst>
              <a:ext uri="{FF2B5EF4-FFF2-40B4-BE49-F238E27FC236}">
                <a16:creationId xmlns:a16="http://schemas.microsoft.com/office/drawing/2014/main" id="{1876C43B-D748-4000-AEE8-F63650B6BEAB}"/>
              </a:ext>
            </a:extLst>
          </p:cNvPr>
          <p:cNvSpPr>
            <a:spLocks noGrp="1"/>
          </p:cNvSpPr>
          <p:nvPr>
            <p:ph idx="1"/>
          </p:nvPr>
        </p:nvSpPr>
        <p:spPr/>
        <p:txBody>
          <a:bodyPr/>
          <a:lstStyle/>
          <a:p>
            <a:pPr marL="457200" indent="-457200">
              <a:buFont typeface="+mj-lt"/>
              <a:buAutoNum type="arabicParenR"/>
            </a:pPr>
            <a:r>
              <a:rPr lang="en-US" dirty="0">
                <a:solidFill>
                  <a:srgbClr val="0033CC"/>
                </a:solidFill>
              </a:rPr>
              <a:t>Bicycle Ownership Model (Handy, et al., 2010)</a:t>
            </a:r>
          </a:p>
          <a:p>
            <a:pPr lvl="1"/>
            <a:r>
              <a:rPr lang="en-US" dirty="0">
                <a:solidFill>
                  <a:srgbClr val="0033CC"/>
                </a:solidFill>
              </a:rPr>
              <a:t>Dependent variable: Bicycle ownership and regular use</a:t>
            </a:r>
          </a:p>
          <a:p>
            <a:pPr lvl="1"/>
            <a:r>
              <a:rPr lang="en-US" dirty="0">
                <a:solidFill>
                  <a:srgbClr val="0033CC"/>
                </a:solidFill>
              </a:rPr>
              <a:t>Demographic predictors: Age, gender, education, household size, income, car ownership, house ownership</a:t>
            </a:r>
          </a:p>
          <a:p>
            <a:pPr lvl="1"/>
            <a:r>
              <a:rPr lang="en-US" dirty="0">
                <a:solidFill>
                  <a:srgbClr val="0033CC"/>
                </a:solidFill>
              </a:rPr>
              <a:t>Other predictors: Individual attitudes/preferences, physical/environmental factors, social factors</a:t>
            </a:r>
          </a:p>
          <a:p>
            <a:pPr marL="457200" indent="-457200">
              <a:buFont typeface="+mj-lt"/>
              <a:buAutoNum type="arabicParenR"/>
            </a:pPr>
            <a:r>
              <a:rPr lang="en-US" dirty="0"/>
              <a:t>Bicycle Use Model [on-going]</a:t>
            </a:r>
          </a:p>
          <a:p>
            <a:pPr marL="457200" indent="-457200">
              <a:buFont typeface="+mj-lt"/>
              <a:buAutoNum type="arabicParenR"/>
            </a:pPr>
            <a:r>
              <a:rPr lang="en-US" dirty="0"/>
              <a:t>Bicycle Route Choice Model [on-going]</a:t>
            </a:r>
          </a:p>
          <a:p>
            <a:pPr marL="457200" indent="-457200">
              <a:buFont typeface="+mj-lt"/>
              <a:buAutoNum type="arabicParenR"/>
            </a:pPr>
            <a:endParaRPr lang="en-PH" dirty="0"/>
          </a:p>
        </p:txBody>
      </p:sp>
      <p:sp>
        <p:nvSpPr>
          <p:cNvPr id="4" name="Slide Number Placeholder 3">
            <a:extLst>
              <a:ext uri="{FF2B5EF4-FFF2-40B4-BE49-F238E27FC236}">
                <a16:creationId xmlns:a16="http://schemas.microsoft.com/office/drawing/2014/main" id="{B0BB0040-913D-4351-BDDF-A8D54E86F0EE}"/>
              </a:ext>
            </a:extLst>
          </p:cNvPr>
          <p:cNvSpPr>
            <a:spLocks noGrp="1"/>
          </p:cNvSpPr>
          <p:nvPr>
            <p:ph type="sldNum" sz="quarter" idx="12"/>
          </p:nvPr>
        </p:nvSpPr>
        <p:spPr/>
        <p:txBody>
          <a:bodyPr/>
          <a:lstStyle/>
          <a:p>
            <a:fld id="{539BC931-7A72-465E-8590-A3B9E39C4D85}" type="slidenum">
              <a:rPr lang="en-PH" smtClean="0"/>
              <a:pPr/>
              <a:t>21</a:t>
            </a:fld>
            <a:endParaRPr lang="en-PH" dirty="0"/>
          </a:p>
        </p:txBody>
      </p:sp>
    </p:spTree>
    <p:extLst>
      <p:ext uri="{BB962C8B-B14F-4D97-AF65-F5344CB8AC3E}">
        <p14:creationId xmlns:p14="http://schemas.microsoft.com/office/powerpoint/2010/main" val="7238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BD127-96F3-418D-A45E-5405906513C9}"/>
              </a:ext>
            </a:extLst>
          </p:cNvPr>
          <p:cNvSpPr>
            <a:spLocks noGrp="1"/>
          </p:cNvSpPr>
          <p:nvPr>
            <p:ph type="title"/>
          </p:nvPr>
        </p:nvSpPr>
        <p:spPr>
          <a:xfrm>
            <a:off x="619125" y="237524"/>
            <a:ext cx="10515600" cy="614363"/>
          </a:xfrm>
        </p:spPr>
        <p:txBody>
          <a:bodyPr>
            <a:normAutofit/>
          </a:bodyPr>
          <a:lstStyle/>
          <a:p>
            <a:r>
              <a:rPr lang="en-US" sz="2800" dirty="0"/>
              <a:t>Initial Bike Ownership Model (1)</a:t>
            </a:r>
            <a:endParaRPr lang="en-PH" sz="2800" dirty="0"/>
          </a:p>
        </p:txBody>
      </p:sp>
      <p:sp>
        <p:nvSpPr>
          <p:cNvPr id="3" name="Content Placeholder 2">
            <a:extLst>
              <a:ext uri="{FF2B5EF4-FFF2-40B4-BE49-F238E27FC236}">
                <a16:creationId xmlns:a16="http://schemas.microsoft.com/office/drawing/2014/main" id="{1F09E167-2826-48F8-924F-BC67CA885BD8}"/>
              </a:ext>
            </a:extLst>
          </p:cNvPr>
          <p:cNvSpPr>
            <a:spLocks noGrp="1"/>
          </p:cNvSpPr>
          <p:nvPr>
            <p:ph idx="1"/>
          </p:nvPr>
        </p:nvSpPr>
        <p:spPr>
          <a:xfrm>
            <a:off x="838200" y="851887"/>
            <a:ext cx="10515600" cy="5325077"/>
          </a:xfrm>
        </p:spPr>
        <p:txBody>
          <a:bodyPr>
            <a:normAutofit/>
          </a:bodyPr>
          <a:lstStyle/>
          <a:p>
            <a:r>
              <a:rPr lang="en-US" sz="2000" dirty="0"/>
              <a:t>Data set - </a:t>
            </a:r>
            <a:r>
              <a:rPr lang="en-US" sz="1800" dirty="0"/>
              <a:t>177,489 individual household members, 16 variables; 51,330 households, 41 variables; 266,078 total number of trips, 44 variables</a:t>
            </a:r>
          </a:p>
          <a:p>
            <a:r>
              <a:rPr lang="en-US" sz="2000" dirty="0"/>
              <a:t>Model specification</a:t>
            </a:r>
          </a:p>
          <a:p>
            <a:endParaRPr lang="en-US" sz="2000" dirty="0"/>
          </a:p>
          <a:p>
            <a:endParaRPr lang="en-US" sz="2000" dirty="0"/>
          </a:p>
          <a:p>
            <a:endParaRPr lang="en-US" sz="2000" dirty="0"/>
          </a:p>
          <a:p>
            <a:r>
              <a:rPr lang="en-US" sz="2000" dirty="0"/>
              <a:t>Model estimates</a:t>
            </a:r>
          </a:p>
          <a:p>
            <a:endParaRPr lang="en-PH" sz="2000" dirty="0"/>
          </a:p>
        </p:txBody>
      </p:sp>
      <p:sp>
        <p:nvSpPr>
          <p:cNvPr id="4" name="Slide Number Placeholder 3">
            <a:extLst>
              <a:ext uri="{FF2B5EF4-FFF2-40B4-BE49-F238E27FC236}">
                <a16:creationId xmlns:a16="http://schemas.microsoft.com/office/drawing/2014/main" id="{FE2F5AE6-1B73-4A4D-8866-0A105463A044}"/>
              </a:ext>
            </a:extLst>
          </p:cNvPr>
          <p:cNvSpPr>
            <a:spLocks noGrp="1"/>
          </p:cNvSpPr>
          <p:nvPr>
            <p:ph type="sldNum" sz="quarter" idx="12"/>
          </p:nvPr>
        </p:nvSpPr>
        <p:spPr/>
        <p:txBody>
          <a:bodyPr/>
          <a:lstStyle/>
          <a:p>
            <a:fld id="{539BC931-7A72-465E-8590-A3B9E39C4D85}" type="slidenum">
              <a:rPr lang="en-PH" smtClean="0"/>
              <a:pPr/>
              <a:t>22</a:t>
            </a:fld>
            <a:endParaRPr lang="en-PH" dirty="0"/>
          </a:p>
        </p:txBody>
      </p:sp>
      <p:graphicFrame>
        <p:nvGraphicFramePr>
          <p:cNvPr id="5" name="Table 4">
            <a:extLst>
              <a:ext uri="{FF2B5EF4-FFF2-40B4-BE49-F238E27FC236}">
                <a16:creationId xmlns:a16="http://schemas.microsoft.com/office/drawing/2014/main" id="{26A5E33C-D1D7-4ED1-8168-5114A80FD700}"/>
              </a:ext>
            </a:extLst>
          </p:cNvPr>
          <p:cNvGraphicFramePr>
            <a:graphicFrameLocks noGrp="1"/>
          </p:cNvGraphicFramePr>
          <p:nvPr>
            <p:extLst>
              <p:ext uri="{D42A27DB-BD31-4B8C-83A1-F6EECF244321}">
                <p14:modId xmlns:p14="http://schemas.microsoft.com/office/powerpoint/2010/main" val="1352260577"/>
              </p:ext>
            </p:extLst>
          </p:nvPr>
        </p:nvGraphicFramePr>
        <p:xfrm>
          <a:off x="3343274" y="1516069"/>
          <a:ext cx="7400926" cy="1390015"/>
        </p:xfrm>
        <a:graphic>
          <a:graphicData uri="http://schemas.openxmlformats.org/drawingml/2006/table">
            <a:tbl>
              <a:tblPr firstRow="1" firstCol="1" bandRow="1">
                <a:tableStyleId>{5C22544A-7EE6-4342-B048-85BDC9FD1C3A}</a:tableStyleId>
              </a:tblPr>
              <a:tblGrid>
                <a:gridCol w="2114550">
                  <a:extLst>
                    <a:ext uri="{9D8B030D-6E8A-4147-A177-3AD203B41FA5}">
                      <a16:colId xmlns:a16="http://schemas.microsoft.com/office/drawing/2014/main" val="3198208535"/>
                    </a:ext>
                  </a:extLst>
                </a:gridCol>
                <a:gridCol w="1600201">
                  <a:extLst>
                    <a:ext uri="{9D8B030D-6E8A-4147-A177-3AD203B41FA5}">
                      <a16:colId xmlns:a16="http://schemas.microsoft.com/office/drawing/2014/main" val="3864659626"/>
                    </a:ext>
                  </a:extLst>
                </a:gridCol>
                <a:gridCol w="3686175">
                  <a:extLst>
                    <a:ext uri="{9D8B030D-6E8A-4147-A177-3AD203B41FA5}">
                      <a16:colId xmlns:a16="http://schemas.microsoft.com/office/drawing/2014/main" val="1523270893"/>
                    </a:ext>
                  </a:extLst>
                </a:gridCol>
              </a:tblGrid>
              <a:tr h="185897">
                <a:tc>
                  <a:txBody>
                    <a:bodyPr/>
                    <a:lstStyle/>
                    <a:p>
                      <a:pPr>
                        <a:lnSpc>
                          <a:spcPct val="107000"/>
                        </a:lnSpc>
                        <a:spcAft>
                          <a:spcPts val="800"/>
                        </a:spcAft>
                      </a:pPr>
                      <a:r>
                        <a:rPr lang="en-PH" sz="1200" dirty="0">
                          <a:effectLst/>
                        </a:rPr>
                        <a:t>Variable</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dirty="0">
                          <a:effectLst/>
                        </a:rPr>
                        <a:t>Variable Name</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dirty="0">
                          <a:effectLst/>
                        </a:rPr>
                        <a:t>Variable Type and Description</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2224092"/>
                  </a:ext>
                </a:extLst>
              </a:tr>
              <a:tr h="185897">
                <a:tc>
                  <a:txBody>
                    <a:bodyPr/>
                    <a:lstStyle/>
                    <a:p>
                      <a:pPr>
                        <a:lnSpc>
                          <a:spcPct val="107000"/>
                        </a:lnSpc>
                        <a:spcAft>
                          <a:spcPts val="800"/>
                        </a:spcAft>
                      </a:pPr>
                      <a:r>
                        <a:rPr lang="en-PH" sz="1200">
                          <a:effectLst/>
                        </a:rPr>
                        <a:t>house ownership type</a:t>
                      </a:r>
                      <a:endParaRPr lang="en-P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a:effectLst/>
                        </a:rPr>
                        <a:t>House_ownership</a:t>
                      </a:r>
                      <a:endParaRPr lang="en-P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a:effectLst/>
                        </a:rPr>
                        <a:t>Categorical (1 = owned, 2 = rented)</a:t>
                      </a:r>
                      <a:endParaRPr lang="en-P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990010"/>
                  </a:ext>
                </a:extLst>
              </a:tr>
              <a:tr h="633095">
                <a:tc>
                  <a:txBody>
                    <a:bodyPr/>
                    <a:lstStyle/>
                    <a:p>
                      <a:pPr>
                        <a:lnSpc>
                          <a:spcPct val="107000"/>
                        </a:lnSpc>
                        <a:spcAft>
                          <a:spcPts val="800"/>
                        </a:spcAft>
                      </a:pPr>
                      <a:r>
                        <a:rPr lang="en-PH" sz="1200">
                          <a:effectLst/>
                        </a:rPr>
                        <a:t>Income of household head</a:t>
                      </a:r>
                      <a:endParaRPr lang="en-P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a:effectLst/>
                        </a:rPr>
                        <a:t>HH_Head_Income</a:t>
                      </a:r>
                      <a:endParaRPr lang="en-P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dirty="0">
                          <a:effectLst/>
                        </a:rPr>
                        <a:t>Continuous. This is the median of the ranges per income category used in the MUCEP model. This variable was taken from the household member database.</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7035981"/>
                  </a:ext>
                </a:extLst>
              </a:tr>
              <a:tr h="380397">
                <a:tc>
                  <a:txBody>
                    <a:bodyPr/>
                    <a:lstStyle/>
                    <a:p>
                      <a:pPr>
                        <a:lnSpc>
                          <a:spcPct val="107000"/>
                        </a:lnSpc>
                        <a:spcAft>
                          <a:spcPts val="800"/>
                        </a:spcAft>
                      </a:pPr>
                      <a:r>
                        <a:rPr lang="en-PH" sz="1200">
                          <a:effectLst/>
                        </a:rPr>
                        <a:t>Household size</a:t>
                      </a:r>
                      <a:endParaRPr lang="en-P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a:effectLst/>
                        </a:rPr>
                        <a:t>hhsize</a:t>
                      </a:r>
                      <a:endParaRPr lang="en-PH"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200" dirty="0">
                          <a:effectLst/>
                        </a:rPr>
                        <a:t>Discrete count. This is the number of household members for each household.</a:t>
                      </a:r>
                      <a:endParaRPr lang="en-P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8470487"/>
                  </a:ext>
                </a:extLst>
              </a:tr>
            </a:tbl>
          </a:graphicData>
        </a:graphic>
      </p:graphicFrame>
      <p:pic>
        <p:nvPicPr>
          <p:cNvPr id="6" name="Picture 5">
            <a:extLst>
              <a:ext uri="{FF2B5EF4-FFF2-40B4-BE49-F238E27FC236}">
                <a16:creationId xmlns:a16="http://schemas.microsoft.com/office/drawing/2014/main" id="{BFEF6935-A4CA-45B2-87CF-7CE6B9AFF3C5}"/>
              </a:ext>
            </a:extLst>
          </p:cNvPr>
          <p:cNvPicPr>
            <a:picLocks noChangeAspect="1"/>
          </p:cNvPicPr>
          <p:nvPr/>
        </p:nvPicPr>
        <p:blipFill>
          <a:blip r:embed="rId2"/>
          <a:stretch>
            <a:fillRect/>
          </a:stretch>
        </p:blipFill>
        <p:spPr>
          <a:xfrm>
            <a:off x="3244903" y="3076576"/>
            <a:ext cx="5533941" cy="3714751"/>
          </a:xfrm>
          <a:prstGeom prst="rect">
            <a:avLst/>
          </a:prstGeom>
          <a:solidFill>
            <a:schemeClr val="bg1"/>
          </a:solidFill>
        </p:spPr>
      </p:pic>
      <p:sp>
        <p:nvSpPr>
          <p:cNvPr id="8" name="Rectangle: Rounded Corners 7">
            <a:extLst>
              <a:ext uri="{FF2B5EF4-FFF2-40B4-BE49-F238E27FC236}">
                <a16:creationId xmlns:a16="http://schemas.microsoft.com/office/drawing/2014/main" id="{30DA72BC-A9C9-4DA1-9FC4-5BEAC666A59C}"/>
              </a:ext>
            </a:extLst>
          </p:cNvPr>
          <p:cNvSpPr/>
          <p:nvPr/>
        </p:nvSpPr>
        <p:spPr>
          <a:xfrm>
            <a:off x="3143250" y="4552949"/>
            <a:ext cx="4229100" cy="11239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52391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BD127-96F3-418D-A45E-5405906513C9}"/>
              </a:ext>
            </a:extLst>
          </p:cNvPr>
          <p:cNvSpPr>
            <a:spLocks noGrp="1"/>
          </p:cNvSpPr>
          <p:nvPr>
            <p:ph type="title"/>
          </p:nvPr>
        </p:nvSpPr>
        <p:spPr>
          <a:xfrm>
            <a:off x="638175" y="423862"/>
            <a:ext cx="10515600" cy="614363"/>
          </a:xfrm>
        </p:spPr>
        <p:txBody>
          <a:bodyPr>
            <a:normAutofit/>
          </a:bodyPr>
          <a:lstStyle/>
          <a:p>
            <a:r>
              <a:rPr lang="en-US" sz="2800" dirty="0"/>
              <a:t>Initial Bike Ownership Model (2)</a:t>
            </a:r>
            <a:endParaRPr lang="en-PH" sz="2800" dirty="0"/>
          </a:p>
        </p:txBody>
      </p:sp>
      <p:sp>
        <p:nvSpPr>
          <p:cNvPr id="3" name="Content Placeholder 2">
            <a:extLst>
              <a:ext uri="{FF2B5EF4-FFF2-40B4-BE49-F238E27FC236}">
                <a16:creationId xmlns:a16="http://schemas.microsoft.com/office/drawing/2014/main" id="{1F09E167-2826-48F8-924F-BC67CA885BD8}"/>
              </a:ext>
            </a:extLst>
          </p:cNvPr>
          <p:cNvSpPr>
            <a:spLocks noGrp="1"/>
          </p:cNvSpPr>
          <p:nvPr>
            <p:ph idx="1"/>
          </p:nvPr>
        </p:nvSpPr>
        <p:spPr>
          <a:xfrm>
            <a:off x="809624" y="1294800"/>
            <a:ext cx="10734675" cy="5129813"/>
          </a:xfrm>
        </p:spPr>
        <p:txBody>
          <a:bodyPr>
            <a:normAutofit lnSpcReduction="10000"/>
          </a:bodyPr>
          <a:lstStyle/>
          <a:p>
            <a:r>
              <a:rPr lang="en-US" sz="2000" dirty="0"/>
              <a:t>Odds Ratio</a:t>
            </a:r>
          </a:p>
          <a:p>
            <a:endParaRPr lang="en-US" sz="2000" dirty="0"/>
          </a:p>
          <a:p>
            <a:endParaRPr lang="en-US" sz="2000" dirty="0"/>
          </a:p>
          <a:p>
            <a:endParaRPr lang="en-US" sz="2000" dirty="0"/>
          </a:p>
          <a:p>
            <a:r>
              <a:rPr lang="en-US" sz="2000" dirty="0"/>
              <a:t>Interpretations</a:t>
            </a:r>
          </a:p>
          <a:p>
            <a:pPr lvl="1"/>
            <a:r>
              <a:rPr lang="en-US" sz="1800" dirty="0"/>
              <a:t>The resulting coefficient of a categorical variable is the difference between the levels compared to a reference level, “house_ownership2” pertains to renting a house compared to owning a house.</a:t>
            </a:r>
          </a:p>
          <a:p>
            <a:pPr lvl="1"/>
            <a:r>
              <a:rPr lang="en-US" sz="1800" dirty="0"/>
              <a:t>In this case, the coefficient means that renting a house, as opposed to owning a house, changes the log odds of the household owning a bike by -0.02129. In terms of the odds ratio, because the odds is less than 1, renting a house has a lower odds of bike ownership. This means from the households in the MUCEP sample, </a:t>
            </a:r>
            <a:r>
              <a:rPr lang="en-US" sz="1800" dirty="0">
                <a:solidFill>
                  <a:srgbClr val="0033CC"/>
                </a:solidFill>
              </a:rPr>
              <a:t>a house owner was more likely to own a bike than a renter.</a:t>
            </a:r>
          </a:p>
          <a:p>
            <a:pPr lvl="1"/>
            <a:r>
              <a:rPr lang="en-US" sz="1800" dirty="0"/>
              <a:t>As household head income increases, the log odds of the household owning a bike decreases by 4.315 x 10-6. In terms of the odds ratio, as the household head’s income increases, the odds of owning a bike increases by a factor of 0.99. </a:t>
            </a:r>
            <a:r>
              <a:rPr lang="en-US" sz="1800" dirty="0">
                <a:solidFill>
                  <a:srgbClr val="0033CC"/>
                </a:solidFill>
              </a:rPr>
              <a:t>Household heads with larger income prefer to own cars (greater disposable income).</a:t>
            </a:r>
          </a:p>
          <a:p>
            <a:pPr lvl="1"/>
            <a:r>
              <a:rPr lang="en-US" sz="1800" dirty="0"/>
              <a:t>Lastly, as household size increases, the odds of the household owning a bike increases by a factor of 1.18. </a:t>
            </a:r>
            <a:r>
              <a:rPr lang="en-US" sz="1800" dirty="0">
                <a:solidFill>
                  <a:srgbClr val="0033CC"/>
                </a:solidFill>
              </a:rPr>
              <a:t>Larger households seem to have increased odds of owning a bike</a:t>
            </a:r>
            <a:r>
              <a:rPr lang="en-US" sz="1800" dirty="0"/>
              <a:t>.</a:t>
            </a:r>
          </a:p>
          <a:p>
            <a:pPr lvl="1"/>
            <a:endParaRPr lang="en-US" sz="1800" dirty="0"/>
          </a:p>
          <a:p>
            <a:endParaRPr lang="en-PH" sz="2000" dirty="0"/>
          </a:p>
        </p:txBody>
      </p:sp>
      <p:sp>
        <p:nvSpPr>
          <p:cNvPr id="4" name="Slide Number Placeholder 3">
            <a:extLst>
              <a:ext uri="{FF2B5EF4-FFF2-40B4-BE49-F238E27FC236}">
                <a16:creationId xmlns:a16="http://schemas.microsoft.com/office/drawing/2014/main" id="{FE2F5AE6-1B73-4A4D-8866-0A105463A044}"/>
              </a:ext>
            </a:extLst>
          </p:cNvPr>
          <p:cNvSpPr>
            <a:spLocks noGrp="1"/>
          </p:cNvSpPr>
          <p:nvPr>
            <p:ph type="sldNum" sz="quarter" idx="12"/>
          </p:nvPr>
        </p:nvSpPr>
        <p:spPr/>
        <p:txBody>
          <a:bodyPr/>
          <a:lstStyle/>
          <a:p>
            <a:fld id="{539BC931-7A72-465E-8590-A3B9E39C4D85}" type="slidenum">
              <a:rPr lang="en-PH" smtClean="0"/>
              <a:pPr/>
              <a:t>23</a:t>
            </a:fld>
            <a:endParaRPr lang="en-PH" dirty="0"/>
          </a:p>
        </p:txBody>
      </p:sp>
      <p:graphicFrame>
        <p:nvGraphicFramePr>
          <p:cNvPr id="7" name="Table 6">
            <a:extLst>
              <a:ext uri="{FF2B5EF4-FFF2-40B4-BE49-F238E27FC236}">
                <a16:creationId xmlns:a16="http://schemas.microsoft.com/office/drawing/2014/main" id="{3A12B559-7DFB-47CE-AC62-28841C0692C8}"/>
              </a:ext>
            </a:extLst>
          </p:cNvPr>
          <p:cNvGraphicFramePr>
            <a:graphicFrameLocks noGrp="1"/>
          </p:cNvGraphicFramePr>
          <p:nvPr>
            <p:extLst>
              <p:ext uri="{D42A27DB-BD31-4B8C-83A1-F6EECF244321}">
                <p14:modId xmlns:p14="http://schemas.microsoft.com/office/powerpoint/2010/main" val="1132388931"/>
              </p:ext>
            </p:extLst>
          </p:nvPr>
        </p:nvGraphicFramePr>
        <p:xfrm>
          <a:off x="2436495" y="1390650"/>
          <a:ext cx="6080760" cy="1216026"/>
        </p:xfrm>
        <a:graphic>
          <a:graphicData uri="http://schemas.openxmlformats.org/drawingml/2006/table">
            <a:tbl>
              <a:tblPr firstRow="1" firstCol="1" bandRow="1">
                <a:tableStyleId>{5C22544A-7EE6-4342-B048-85BDC9FD1C3A}</a:tableStyleId>
              </a:tblPr>
              <a:tblGrid>
                <a:gridCol w="1520190">
                  <a:extLst>
                    <a:ext uri="{9D8B030D-6E8A-4147-A177-3AD203B41FA5}">
                      <a16:colId xmlns:a16="http://schemas.microsoft.com/office/drawing/2014/main" val="2011854459"/>
                    </a:ext>
                  </a:extLst>
                </a:gridCol>
                <a:gridCol w="1520190">
                  <a:extLst>
                    <a:ext uri="{9D8B030D-6E8A-4147-A177-3AD203B41FA5}">
                      <a16:colId xmlns:a16="http://schemas.microsoft.com/office/drawing/2014/main" val="3560303652"/>
                    </a:ext>
                  </a:extLst>
                </a:gridCol>
                <a:gridCol w="1520190">
                  <a:extLst>
                    <a:ext uri="{9D8B030D-6E8A-4147-A177-3AD203B41FA5}">
                      <a16:colId xmlns:a16="http://schemas.microsoft.com/office/drawing/2014/main" val="3891827470"/>
                    </a:ext>
                  </a:extLst>
                </a:gridCol>
                <a:gridCol w="1520190">
                  <a:extLst>
                    <a:ext uri="{9D8B030D-6E8A-4147-A177-3AD203B41FA5}">
                      <a16:colId xmlns:a16="http://schemas.microsoft.com/office/drawing/2014/main" val="1268872883"/>
                    </a:ext>
                  </a:extLst>
                </a:gridCol>
              </a:tblGrid>
              <a:tr h="0">
                <a:tc>
                  <a:txBody>
                    <a:bodyPr/>
                    <a:lstStyle/>
                    <a:p>
                      <a:pPr>
                        <a:lnSpc>
                          <a:spcPct val="107000"/>
                        </a:lnSpc>
                        <a:spcAft>
                          <a:spcPts val="800"/>
                        </a:spcAft>
                      </a:pPr>
                      <a:r>
                        <a:rPr lang="en-PH" sz="1100">
                          <a:effectLst/>
                        </a:rPr>
                        <a:t>Model Component</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OR</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Lower 95% CI     </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Upper 95% CI</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2615633"/>
                  </a:ext>
                </a:extLst>
              </a:tr>
              <a:tr h="0">
                <a:tc>
                  <a:txBody>
                    <a:bodyPr/>
                    <a:lstStyle/>
                    <a:p>
                      <a:pPr>
                        <a:lnSpc>
                          <a:spcPct val="107000"/>
                        </a:lnSpc>
                        <a:spcAft>
                          <a:spcPts val="800"/>
                        </a:spcAft>
                      </a:pPr>
                      <a:r>
                        <a:rPr lang="en-PH" sz="1100">
                          <a:effectLst/>
                        </a:rPr>
                        <a:t>Intercept</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0.074536</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3 0.06684415</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0.08310781</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371643"/>
                  </a:ext>
                </a:extLst>
              </a:tr>
              <a:tr h="0">
                <a:tc>
                  <a:txBody>
                    <a:bodyPr/>
                    <a:lstStyle/>
                    <a:p>
                      <a:pPr>
                        <a:lnSpc>
                          <a:spcPct val="107000"/>
                        </a:lnSpc>
                        <a:spcAft>
                          <a:spcPts val="800"/>
                        </a:spcAft>
                      </a:pPr>
                      <a:r>
                        <a:rPr lang="en-PH" sz="1100">
                          <a:effectLst/>
                        </a:rPr>
                        <a:t>Renting versus owning a house</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0.8082331</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0.72611686</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0.89761075</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7235301"/>
                  </a:ext>
                </a:extLst>
              </a:tr>
              <a:tr h="0">
                <a:tc>
                  <a:txBody>
                    <a:bodyPr/>
                    <a:lstStyle/>
                    <a:p>
                      <a:pPr>
                        <a:lnSpc>
                          <a:spcPct val="107000"/>
                        </a:lnSpc>
                        <a:spcAft>
                          <a:spcPts val="800"/>
                        </a:spcAft>
                      </a:pPr>
                      <a:r>
                        <a:rPr lang="en-PH" sz="1100">
                          <a:effectLst/>
                        </a:rPr>
                        <a:t>Household head income</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0.9999957</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0.99999141</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0.99999948</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731641"/>
                  </a:ext>
                </a:extLst>
              </a:tr>
              <a:tr h="0">
                <a:tc>
                  <a:txBody>
                    <a:bodyPr/>
                    <a:lstStyle/>
                    <a:p>
                      <a:pPr>
                        <a:lnSpc>
                          <a:spcPct val="107000"/>
                        </a:lnSpc>
                        <a:spcAft>
                          <a:spcPts val="800"/>
                        </a:spcAft>
                      </a:pPr>
                      <a:r>
                        <a:rPr lang="en-PH" sz="1100" dirty="0">
                          <a:effectLst/>
                        </a:rPr>
                        <a:t>Household Size</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dirty="0">
                          <a:effectLst/>
                        </a:rPr>
                        <a:t>1.1809592</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a:effectLst/>
                        </a:rPr>
                        <a:t>1.15062850</a:t>
                      </a:r>
                      <a:endParaRPr lang="en-P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PH" sz="1100" dirty="0">
                          <a:effectLst/>
                        </a:rPr>
                        <a:t>1.21193376</a:t>
                      </a:r>
                      <a:endParaRPr lang="en-P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25928"/>
                  </a:ext>
                </a:extLst>
              </a:tr>
            </a:tbl>
          </a:graphicData>
        </a:graphic>
      </p:graphicFrame>
    </p:spTree>
    <p:extLst>
      <p:ext uri="{BB962C8B-B14F-4D97-AF65-F5344CB8AC3E}">
        <p14:creationId xmlns:p14="http://schemas.microsoft.com/office/powerpoint/2010/main" val="340027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F3D9-B59E-4A0B-B7AF-6E8346346195}"/>
              </a:ext>
            </a:extLst>
          </p:cNvPr>
          <p:cNvSpPr>
            <a:spLocks noGrp="1"/>
          </p:cNvSpPr>
          <p:nvPr>
            <p:ph type="title"/>
          </p:nvPr>
        </p:nvSpPr>
        <p:spPr/>
        <p:txBody>
          <a:bodyPr/>
          <a:lstStyle/>
          <a:p>
            <a:r>
              <a:rPr lang="en-US" dirty="0"/>
              <a:t>Concluding Remarks</a:t>
            </a:r>
            <a:endParaRPr lang="en-PH" dirty="0"/>
          </a:p>
        </p:txBody>
      </p:sp>
      <p:sp>
        <p:nvSpPr>
          <p:cNvPr id="3" name="Content Placeholder 2">
            <a:extLst>
              <a:ext uri="{FF2B5EF4-FFF2-40B4-BE49-F238E27FC236}">
                <a16:creationId xmlns:a16="http://schemas.microsoft.com/office/drawing/2014/main" id="{59BDB9E1-D7F5-442A-ABDC-852E73F88B3C}"/>
              </a:ext>
            </a:extLst>
          </p:cNvPr>
          <p:cNvSpPr>
            <a:spLocks noGrp="1"/>
          </p:cNvSpPr>
          <p:nvPr>
            <p:ph idx="1"/>
          </p:nvPr>
        </p:nvSpPr>
        <p:spPr/>
        <p:txBody>
          <a:bodyPr/>
          <a:lstStyle/>
          <a:p>
            <a:r>
              <a:rPr lang="en-US" dirty="0"/>
              <a:t>Spatial Microsimulation methods can overcome data problems in ‘data-poor’ environments</a:t>
            </a:r>
          </a:p>
          <a:p>
            <a:r>
              <a:rPr lang="en-US" dirty="0"/>
              <a:t>Resulting microdata enables analyst to make full use of existing but disparate data sets and produce reliable and spatially-disaggregate information</a:t>
            </a:r>
          </a:p>
          <a:p>
            <a:r>
              <a:rPr lang="en-US" dirty="0"/>
              <a:t>Further research work should be pursued in developing the methods as practical policy tools for mobility and sustainable commuting studies (Lovelace, et al., 2014; Philips, et al., 2016; Philips, et al., 2022) </a:t>
            </a:r>
          </a:p>
          <a:p>
            <a:endParaRPr lang="en-PH" dirty="0"/>
          </a:p>
        </p:txBody>
      </p:sp>
      <p:sp>
        <p:nvSpPr>
          <p:cNvPr id="4" name="Slide Number Placeholder 3">
            <a:extLst>
              <a:ext uri="{FF2B5EF4-FFF2-40B4-BE49-F238E27FC236}">
                <a16:creationId xmlns:a16="http://schemas.microsoft.com/office/drawing/2014/main" id="{56F7C47A-AFC9-479C-B5BC-E7AC2383EAE4}"/>
              </a:ext>
            </a:extLst>
          </p:cNvPr>
          <p:cNvSpPr>
            <a:spLocks noGrp="1"/>
          </p:cNvSpPr>
          <p:nvPr>
            <p:ph type="sldNum" sz="quarter" idx="12"/>
          </p:nvPr>
        </p:nvSpPr>
        <p:spPr/>
        <p:txBody>
          <a:bodyPr/>
          <a:lstStyle/>
          <a:p>
            <a:fld id="{539BC931-7A72-465E-8590-A3B9E39C4D85}" type="slidenum">
              <a:rPr lang="en-PH" smtClean="0"/>
              <a:pPr/>
              <a:t>24</a:t>
            </a:fld>
            <a:endParaRPr lang="en-PH" dirty="0"/>
          </a:p>
        </p:txBody>
      </p:sp>
    </p:spTree>
    <p:extLst>
      <p:ext uri="{BB962C8B-B14F-4D97-AF65-F5344CB8AC3E}">
        <p14:creationId xmlns:p14="http://schemas.microsoft.com/office/powerpoint/2010/main" val="200063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9630-F0B9-4C84-8A02-E4663B33C4EA}"/>
              </a:ext>
            </a:extLst>
          </p:cNvPr>
          <p:cNvSpPr>
            <a:spLocks noGrp="1"/>
          </p:cNvSpPr>
          <p:nvPr>
            <p:ph type="title"/>
          </p:nvPr>
        </p:nvSpPr>
        <p:spPr>
          <a:xfrm>
            <a:off x="485775" y="173830"/>
            <a:ext cx="10515600" cy="614363"/>
          </a:xfrm>
        </p:spPr>
        <p:txBody>
          <a:bodyPr>
            <a:normAutofit/>
          </a:bodyPr>
          <a:lstStyle/>
          <a:p>
            <a:r>
              <a:rPr lang="en-US" sz="2400" dirty="0"/>
              <a:t>References</a:t>
            </a:r>
            <a:endParaRPr lang="en-PH" sz="2400" dirty="0"/>
          </a:p>
        </p:txBody>
      </p:sp>
      <p:sp>
        <p:nvSpPr>
          <p:cNvPr id="3" name="Content Placeholder 2">
            <a:extLst>
              <a:ext uri="{FF2B5EF4-FFF2-40B4-BE49-F238E27FC236}">
                <a16:creationId xmlns:a16="http://schemas.microsoft.com/office/drawing/2014/main" id="{62CD5B5B-A81C-49BE-BDE7-5DD41D995791}"/>
              </a:ext>
            </a:extLst>
          </p:cNvPr>
          <p:cNvSpPr>
            <a:spLocks noGrp="1"/>
          </p:cNvSpPr>
          <p:nvPr>
            <p:ph idx="1"/>
          </p:nvPr>
        </p:nvSpPr>
        <p:spPr>
          <a:xfrm>
            <a:off x="476250" y="765965"/>
            <a:ext cx="11239500" cy="5779296"/>
          </a:xfrm>
        </p:spPr>
        <p:txBody>
          <a:bodyPr>
            <a:normAutofit fontScale="55000" lnSpcReduction="20000"/>
          </a:bodyPr>
          <a:lstStyle/>
          <a:p>
            <a:r>
              <a:rPr lang="en-US" dirty="0"/>
              <a:t>Ballas, D. and G. Clarke (2000) ‘GIS and microsimulation for local </a:t>
            </a:r>
            <a:r>
              <a:rPr lang="en-US" dirty="0" err="1"/>
              <a:t>labour</a:t>
            </a:r>
            <a:r>
              <a:rPr lang="en-US" dirty="0"/>
              <a:t> market analysis’, Computers, Environment and Urban Systems, 24, 305-330.</a:t>
            </a:r>
          </a:p>
          <a:p>
            <a:r>
              <a:rPr lang="en-US" dirty="0"/>
              <a:t>Ballas, D. and G. Clarke (2001) ‘The local implications of major job transformation in the city: a spatial microsimulation approach’, Geographical Analysis, 33(4), 291-311.</a:t>
            </a:r>
          </a:p>
          <a:p>
            <a:r>
              <a:rPr lang="en-US" dirty="0"/>
              <a:t>Clarke, M. (1996) Microsimulation for Urban and Regional Policy Analysis, Pion Ltd., London.</a:t>
            </a:r>
          </a:p>
          <a:p>
            <a:r>
              <a:rPr lang="en-US" dirty="0"/>
              <a:t>Clarke, M. and E. Holm (1987) ‘Microsimulation methods in spatial analysis and planning’, </a:t>
            </a:r>
            <a:r>
              <a:rPr lang="en-US" dirty="0" err="1"/>
              <a:t>Geografiska</a:t>
            </a:r>
            <a:r>
              <a:rPr lang="en-US" dirty="0"/>
              <a:t> </a:t>
            </a:r>
            <a:r>
              <a:rPr lang="en-US" dirty="0" err="1"/>
              <a:t>Annaler</a:t>
            </a:r>
            <a:r>
              <a:rPr lang="en-US" dirty="0"/>
              <a:t> B, 69(2), 145-164.</a:t>
            </a:r>
          </a:p>
          <a:p>
            <a:r>
              <a:rPr lang="en-US" dirty="0"/>
              <a:t>Handy, S. L., Xing, Y., &amp; Buehler, T. J. (2010). Factors associated with bicycle ownership and use: A study of six small U.S. cities. Transportation, 37(6), 967-985. </a:t>
            </a:r>
            <a:r>
              <a:rPr lang="en-US" dirty="0">
                <a:hlinkClick r:id="rId2"/>
              </a:rPr>
              <a:t>https://doi.org/10.1007/s11116-010-9269-x</a:t>
            </a:r>
            <a:r>
              <a:rPr lang="en-US" dirty="0"/>
              <a:t> </a:t>
            </a:r>
          </a:p>
          <a:p>
            <a:r>
              <a:rPr lang="en-US" dirty="0"/>
              <a:t>Lovelace, R., Ballas, D., &amp; Watson, M. (2014). A spatial microsimulation approach for the analysis of commuter patterns: From individual to regional levels. Journal of Transport Geography, 34, 282-296. </a:t>
            </a:r>
            <a:r>
              <a:rPr lang="en-US" dirty="0">
                <a:hlinkClick r:id="rId3"/>
              </a:rPr>
              <a:t>https://doi.org/10.1016/j.jtrangeo.2013.07.008</a:t>
            </a:r>
            <a:r>
              <a:rPr lang="en-US" dirty="0"/>
              <a:t> </a:t>
            </a:r>
          </a:p>
          <a:p>
            <a:r>
              <a:rPr lang="en-US" dirty="0"/>
              <a:t>McGee, T. G. (1971) The Urbanization process in the third world: explorations in search of a theory, G. Bell and Sons Ltd., London.</a:t>
            </a:r>
          </a:p>
          <a:p>
            <a:r>
              <a:rPr lang="en-US" dirty="0"/>
              <a:t>Mitra, R., Khachatryan, A., &amp; Hess, P. M. (2021). Do new urban and suburban cycling facilities encourage more bicycling? Transportation Research Part D: Transport and Environment, 97, 102915. </a:t>
            </a:r>
            <a:r>
              <a:rPr lang="en-US" dirty="0">
                <a:hlinkClick r:id="rId4"/>
              </a:rPr>
              <a:t>https://doi.org/10.1016/j.trd.2021.102915</a:t>
            </a:r>
            <a:r>
              <a:rPr lang="en-US" dirty="0"/>
              <a:t> </a:t>
            </a:r>
          </a:p>
          <a:p>
            <a:r>
              <a:rPr lang="en-US" dirty="0"/>
              <a:t>Mohan, R. (1979) Urban economic and planning models: assessing the potential for cities in developing countries, John Hopkins University Press, The World Bank.</a:t>
            </a:r>
          </a:p>
          <a:p>
            <a:r>
              <a:rPr lang="en-US" dirty="0"/>
              <a:t>Orcutt G (1957) ‘A new type of socio-economic system’, Review of Economics and Statistics, 39(2), 116-123.</a:t>
            </a:r>
          </a:p>
          <a:p>
            <a:r>
              <a:rPr lang="en-US" dirty="0"/>
              <a:t>Philips, I., Clarke, G., &amp; Watling, D. (2016). A fine grained hybrid spatial Microsimulation technique for generating detailed synthetic individuals from multiple data sources: An application to walking and cycling. International Journal of Microsimulation, 10(1), 167-200. </a:t>
            </a:r>
            <a:r>
              <a:rPr lang="en-US" dirty="0">
                <a:hlinkClick r:id="rId5"/>
              </a:rPr>
              <a:t>https://doi.org/10.34196/ijm.00153</a:t>
            </a:r>
            <a:r>
              <a:rPr lang="en-US" dirty="0"/>
              <a:t> </a:t>
            </a:r>
          </a:p>
          <a:p>
            <a:r>
              <a:rPr lang="en-US" dirty="0"/>
              <a:t>Philips, I., </a:t>
            </a:r>
            <a:r>
              <a:rPr lang="en-US" dirty="0" err="1"/>
              <a:t>Anable</a:t>
            </a:r>
            <a:r>
              <a:rPr lang="en-US" dirty="0"/>
              <a:t>, J., &amp; Chatterton, T. (2022). E-bikes and their capability to reduce car CO2 emissions. Transport Policy, 116, 11-23. </a:t>
            </a:r>
            <a:r>
              <a:rPr lang="en-US" dirty="0">
                <a:hlinkClick r:id="rId6"/>
              </a:rPr>
              <a:t>https://doi.org/10.1016/j.tranpol.2021.11.019</a:t>
            </a:r>
            <a:r>
              <a:rPr lang="en-US" dirty="0"/>
              <a:t> </a:t>
            </a:r>
          </a:p>
          <a:p>
            <a:r>
              <a:rPr lang="en-US" dirty="0"/>
              <a:t>Tiglao, N. C. (2002) ‘Small area estimation and spatial microsimulation of household characteristics in developing counties with focus on informal settlements in metro manila’, Unpublished Ph.D. Dissertation, University of Tokyo.</a:t>
            </a:r>
          </a:p>
          <a:p>
            <a:r>
              <a:rPr lang="en-US" dirty="0"/>
              <a:t>Tiglao, N.C. and M. </a:t>
            </a:r>
            <a:r>
              <a:rPr lang="en-US" dirty="0" err="1"/>
              <a:t>Tsutsumi</a:t>
            </a:r>
            <a:r>
              <a:rPr lang="en-US" dirty="0"/>
              <a:t> (2003a) ‘Towards the development of empirical urban development models for large metropolitan regions in developing countries’, Selected Proceedings of the 9th World Conference on Transport Research, July 22-27, 2001, Seoul, Korea, edited by Change-Ho Park, et. al., CD-ROM, ISBN: 0-08-044274-9.</a:t>
            </a:r>
          </a:p>
          <a:p>
            <a:r>
              <a:rPr lang="en-US" dirty="0"/>
              <a:t>Tiglao, N.C. (2006) ‘Improving social policy through spatial information: application of small area estimation and spatial microsimulation methods in geographical targeting’, 69-84, in Jos P. van Leeuwen and Harry J.P. Timmermans (eds.) Progress in Design &amp; Decision Support Systems in Architecture and Urban Planning, ISBN-10: 90-386-1756-9/ ISBN-13: 978-386-1756-5.</a:t>
            </a:r>
          </a:p>
          <a:p>
            <a:endParaRPr lang="en-PH" dirty="0"/>
          </a:p>
        </p:txBody>
      </p:sp>
      <p:sp>
        <p:nvSpPr>
          <p:cNvPr id="4" name="Slide Number Placeholder 3">
            <a:extLst>
              <a:ext uri="{FF2B5EF4-FFF2-40B4-BE49-F238E27FC236}">
                <a16:creationId xmlns:a16="http://schemas.microsoft.com/office/drawing/2014/main" id="{6917A48E-6539-4270-973B-9597B8189B80}"/>
              </a:ext>
            </a:extLst>
          </p:cNvPr>
          <p:cNvSpPr>
            <a:spLocks noGrp="1"/>
          </p:cNvSpPr>
          <p:nvPr>
            <p:ph type="sldNum" sz="quarter" idx="12"/>
          </p:nvPr>
        </p:nvSpPr>
        <p:spPr/>
        <p:txBody>
          <a:bodyPr/>
          <a:lstStyle/>
          <a:p>
            <a:fld id="{539BC931-7A72-465E-8590-A3B9E39C4D85}" type="slidenum">
              <a:rPr lang="en-PH" smtClean="0"/>
              <a:pPr/>
              <a:t>25</a:t>
            </a:fld>
            <a:endParaRPr lang="en-PH" dirty="0"/>
          </a:p>
        </p:txBody>
      </p:sp>
    </p:spTree>
    <p:extLst>
      <p:ext uri="{BB962C8B-B14F-4D97-AF65-F5344CB8AC3E}">
        <p14:creationId xmlns:p14="http://schemas.microsoft.com/office/powerpoint/2010/main" val="2676649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1DD9-EF7D-4D12-AD36-C13430F042DC}"/>
              </a:ext>
            </a:extLst>
          </p:cNvPr>
          <p:cNvSpPr>
            <a:spLocks noGrp="1"/>
          </p:cNvSpPr>
          <p:nvPr>
            <p:ph type="title"/>
          </p:nvPr>
        </p:nvSpPr>
        <p:spPr>
          <a:xfrm>
            <a:off x="838200" y="2251245"/>
            <a:ext cx="10515600" cy="614363"/>
          </a:xfrm>
        </p:spPr>
        <p:txBody>
          <a:bodyPr>
            <a:normAutofit/>
          </a:bodyPr>
          <a:lstStyle/>
          <a:p>
            <a:pPr algn="ctr"/>
            <a:r>
              <a:rPr lang="en-US" sz="2800" dirty="0"/>
              <a:t>Thank you!</a:t>
            </a:r>
            <a:endParaRPr lang="en-PH" sz="2800" dirty="0"/>
          </a:p>
        </p:txBody>
      </p:sp>
      <p:sp>
        <p:nvSpPr>
          <p:cNvPr id="4" name="Slide Number Placeholder 3">
            <a:extLst>
              <a:ext uri="{FF2B5EF4-FFF2-40B4-BE49-F238E27FC236}">
                <a16:creationId xmlns:a16="http://schemas.microsoft.com/office/drawing/2014/main" id="{D6A77052-C1BA-44D0-A449-D0E256782A31}"/>
              </a:ext>
            </a:extLst>
          </p:cNvPr>
          <p:cNvSpPr>
            <a:spLocks noGrp="1"/>
          </p:cNvSpPr>
          <p:nvPr>
            <p:ph type="sldNum" sz="quarter" idx="12"/>
          </p:nvPr>
        </p:nvSpPr>
        <p:spPr/>
        <p:txBody>
          <a:bodyPr/>
          <a:lstStyle/>
          <a:p>
            <a:fld id="{539BC931-7A72-465E-8590-A3B9E39C4D85}" type="slidenum">
              <a:rPr lang="en-PH" smtClean="0"/>
              <a:pPr/>
              <a:t>26</a:t>
            </a:fld>
            <a:endParaRPr lang="en-PH" dirty="0"/>
          </a:p>
        </p:txBody>
      </p:sp>
      <p:sp>
        <p:nvSpPr>
          <p:cNvPr id="5" name="TextBox 4">
            <a:extLst>
              <a:ext uri="{FF2B5EF4-FFF2-40B4-BE49-F238E27FC236}">
                <a16:creationId xmlns:a16="http://schemas.microsoft.com/office/drawing/2014/main" id="{1BB75C6D-D58D-4677-95DD-3741C768399A}"/>
              </a:ext>
            </a:extLst>
          </p:cNvPr>
          <p:cNvSpPr txBox="1"/>
          <p:nvPr/>
        </p:nvSpPr>
        <p:spPr>
          <a:xfrm>
            <a:off x="3046228" y="3260283"/>
            <a:ext cx="6092456" cy="369332"/>
          </a:xfrm>
          <a:prstGeom prst="rect">
            <a:avLst/>
          </a:prstGeom>
          <a:noFill/>
        </p:spPr>
        <p:txBody>
          <a:bodyPr wrap="square">
            <a:spAutoFit/>
          </a:bodyPr>
          <a:lstStyle/>
          <a:p>
            <a:pPr algn="ctr"/>
            <a:r>
              <a:rPr lang="en-US" dirty="0"/>
              <a:t>Noriel Christopher C. Tiglao, nctiglao@up.edu.ph</a:t>
            </a:r>
            <a:endParaRPr lang="en-PH" dirty="0"/>
          </a:p>
        </p:txBody>
      </p:sp>
    </p:spTree>
    <p:extLst>
      <p:ext uri="{BB962C8B-B14F-4D97-AF65-F5344CB8AC3E}">
        <p14:creationId xmlns:p14="http://schemas.microsoft.com/office/powerpoint/2010/main" val="821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4899-6928-47FD-B7E8-8C2D26D3A2B6}"/>
              </a:ext>
            </a:extLst>
          </p:cNvPr>
          <p:cNvSpPr>
            <a:spLocks noGrp="1"/>
          </p:cNvSpPr>
          <p:nvPr>
            <p:ph type="title"/>
          </p:nvPr>
        </p:nvSpPr>
        <p:spPr/>
        <p:txBody>
          <a:bodyPr/>
          <a:lstStyle/>
          <a:p>
            <a:endParaRPr lang="en-PH"/>
          </a:p>
        </p:txBody>
      </p:sp>
      <p:sp>
        <p:nvSpPr>
          <p:cNvPr id="4" name="Slide Number Placeholder 3">
            <a:extLst>
              <a:ext uri="{FF2B5EF4-FFF2-40B4-BE49-F238E27FC236}">
                <a16:creationId xmlns:a16="http://schemas.microsoft.com/office/drawing/2014/main" id="{52C89924-C80B-4570-81A5-A90F4716174A}"/>
              </a:ext>
            </a:extLst>
          </p:cNvPr>
          <p:cNvSpPr>
            <a:spLocks noGrp="1"/>
          </p:cNvSpPr>
          <p:nvPr>
            <p:ph type="sldNum" sz="quarter" idx="12"/>
          </p:nvPr>
        </p:nvSpPr>
        <p:spPr/>
        <p:txBody>
          <a:bodyPr/>
          <a:lstStyle/>
          <a:p>
            <a:fld id="{539BC931-7A72-465E-8590-A3B9E39C4D85}" type="slidenum">
              <a:rPr lang="en-PH" smtClean="0"/>
              <a:pPr/>
              <a:t>3</a:t>
            </a:fld>
            <a:endParaRPr lang="en-PH" dirty="0"/>
          </a:p>
        </p:txBody>
      </p:sp>
      <p:pic>
        <p:nvPicPr>
          <p:cNvPr id="10" name="Picture 9">
            <a:extLst>
              <a:ext uri="{FF2B5EF4-FFF2-40B4-BE49-F238E27FC236}">
                <a16:creationId xmlns:a16="http://schemas.microsoft.com/office/drawing/2014/main" id="{334C5781-B0EE-49D6-AEA1-7B03129408DD}"/>
              </a:ext>
            </a:extLst>
          </p:cNvPr>
          <p:cNvPicPr>
            <a:picLocks noChangeAspect="1"/>
          </p:cNvPicPr>
          <p:nvPr/>
        </p:nvPicPr>
        <p:blipFill>
          <a:blip r:embed="rId2"/>
          <a:stretch>
            <a:fillRect/>
          </a:stretch>
        </p:blipFill>
        <p:spPr>
          <a:xfrm>
            <a:off x="695402" y="490536"/>
            <a:ext cx="4656120" cy="5222949"/>
          </a:xfrm>
          <a:prstGeom prst="rect">
            <a:avLst/>
          </a:prstGeom>
        </p:spPr>
      </p:pic>
      <p:pic>
        <p:nvPicPr>
          <p:cNvPr id="1028" name="Picture 4">
            <a:extLst>
              <a:ext uri="{FF2B5EF4-FFF2-40B4-BE49-F238E27FC236}">
                <a16:creationId xmlns:a16="http://schemas.microsoft.com/office/drawing/2014/main" id="{3BCCF009-ABE1-4F1C-8A85-98911A6BF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184" y="4951488"/>
            <a:ext cx="3075957" cy="1756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4EF6443-200C-4A71-B49F-3B7D1752A1F1}"/>
              </a:ext>
            </a:extLst>
          </p:cNvPr>
          <p:cNvPicPr>
            <a:picLocks noChangeAspect="1"/>
          </p:cNvPicPr>
          <p:nvPr/>
        </p:nvPicPr>
        <p:blipFill>
          <a:blip r:embed="rId4"/>
          <a:stretch>
            <a:fillRect/>
          </a:stretch>
        </p:blipFill>
        <p:spPr>
          <a:xfrm>
            <a:off x="5980841" y="490536"/>
            <a:ext cx="5257800" cy="4870659"/>
          </a:xfrm>
          <a:prstGeom prst="rect">
            <a:avLst/>
          </a:prstGeom>
        </p:spPr>
      </p:pic>
      <p:pic>
        <p:nvPicPr>
          <p:cNvPr id="1026" name="Picture 2">
            <a:extLst>
              <a:ext uri="{FF2B5EF4-FFF2-40B4-BE49-F238E27FC236}">
                <a16:creationId xmlns:a16="http://schemas.microsoft.com/office/drawing/2014/main" id="{2653860E-8080-4E2B-8018-C75C16A5020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055464" y="4434511"/>
            <a:ext cx="2372086" cy="227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9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DF73-DC3A-4896-BE55-AE122518F5DC}"/>
              </a:ext>
            </a:extLst>
          </p:cNvPr>
          <p:cNvSpPr>
            <a:spLocks noGrp="1"/>
          </p:cNvSpPr>
          <p:nvPr>
            <p:ph type="title"/>
          </p:nvPr>
        </p:nvSpPr>
        <p:spPr>
          <a:xfrm>
            <a:off x="838200" y="272822"/>
            <a:ext cx="10515600" cy="614363"/>
          </a:xfrm>
        </p:spPr>
        <p:txBody>
          <a:bodyPr/>
          <a:lstStyle/>
          <a:p>
            <a:r>
              <a:rPr lang="en-US" dirty="0"/>
              <a:t>Bike-to-Work</a:t>
            </a:r>
            <a:endParaRPr lang="en-PH" dirty="0"/>
          </a:p>
        </p:txBody>
      </p:sp>
      <p:sp>
        <p:nvSpPr>
          <p:cNvPr id="3" name="Content Placeholder 2">
            <a:extLst>
              <a:ext uri="{FF2B5EF4-FFF2-40B4-BE49-F238E27FC236}">
                <a16:creationId xmlns:a16="http://schemas.microsoft.com/office/drawing/2014/main" id="{BBC87A87-2E0A-4B77-AB63-16A17835BFF0}"/>
              </a:ext>
            </a:extLst>
          </p:cNvPr>
          <p:cNvSpPr>
            <a:spLocks noGrp="1"/>
          </p:cNvSpPr>
          <p:nvPr>
            <p:ph idx="1"/>
          </p:nvPr>
        </p:nvSpPr>
        <p:spPr>
          <a:xfrm>
            <a:off x="838200" y="1104900"/>
            <a:ext cx="10515600" cy="5072064"/>
          </a:xfrm>
        </p:spPr>
        <p:txBody>
          <a:bodyPr>
            <a:normAutofit/>
          </a:bodyPr>
          <a:lstStyle/>
          <a:p>
            <a:r>
              <a:rPr lang="en-US" sz="1800" dirty="0"/>
              <a:t>In Sep 2020, DOLE conducted the survey in line with their </a:t>
            </a:r>
            <a:r>
              <a:rPr lang="en-US" sz="1800" dirty="0">
                <a:solidFill>
                  <a:srgbClr val="0033CC"/>
                </a:solidFill>
              </a:rPr>
              <a:t>Bike-to-Work</a:t>
            </a:r>
            <a:r>
              <a:rPr lang="en-US" sz="1800" dirty="0"/>
              <a:t> </a:t>
            </a:r>
            <a:r>
              <a:rPr lang="en-US" sz="1800" dirty="0">
                <a:solidFill>
                  <a:srgbClr val="0033CC"/>
                </a:solidFill>
              </a:rPr>
              <a:t>Project</a:t>
            </a:r>
            <a:r>
              <a:rPr lang="en-US" sz="1800" dirty="0"/>
              <a:t>, which aims to assist workers in this time of pandemic by providing bicycles as a transport option or a livelihood opportunity</a:t>
            </a:r>
          </a:p>
          <a:p>
            <a:pPr lvl="1"/>
            <a:r>
              <a:rPr lang="en-US" sz="1600" dirty="0"/>
              <a:t>The survey yielded a total of 1,119 respondents, with the majority of them coming from the National Capital Region (NCR).</a:t>
            </a:r>
          </a:p>
          <a:p>
            <a:pPr lvl="1"/>
            <a:r>
              <a:rPr lang="en-US" sz="1600" dirty="0"/>
              <a:t>Majority of the workers are in favor of having </a:t>
            </a:r>
            <a:r>
              <a:rPr lang="en-US" sz="1600" dirty="0">
                <a:solidFill>
                  <a:srgbClr val="0033CC"/>
                </a:solidFill>
              </a:rPr>
              <a:t>more bike lanes </a:t>
            </a:r>
            <a:r>
              <a:rPr lang="en-US" sz="1600" dirty="0"/>
              <a:t>on paved roads, bike paths, and more secured bike parking.</a:t>
            </a:r>
          </a:p>
          <a:p>
            <a:pPr lvl="1"/>
            <a:r>
              <a:rPr lang="en-US" sz="1600" dirty="0"/>
              <a:t>Respondents said that what </a:t>
            </a:r>
            <a:r>
              <a:rPr lang="en-US" sz="1600" dirty="0">
                <a:solidFill>
                  <a:srgbClr val="0033CC"/>
                </a:solidFill>
              </a:rPr>
              <a:t>prevents</a:t>
            </a:r>
            <a:r>
              <a:rPr lang="en-US" sz="1600" dirty="0"/>
              <a:t> them from using the bike is because of the following reasons: 1) they do not feel safe traveling in the road; 2) poor road conditions; 3) lack of secured bike parking or storage facility and facilities (ex. shower or change rooms).</a:t>
            </a:r>
          </a:p>
          <a:p>
            <a:pPr lvl="1"/>
            <a:r>
              <a:rPr lang="en-US" sz="1600" dirty="0"/>
              <a:t>Despite these concerns, 78% of the total respondents answered that they would </a:t>
            </a:r>
            <a:r>
              <a:rPr lang="en-US" sz="1600" dirty="0">
                <a:solidFill>
                  <a:srgbClr val="0033CC"/>
                </a:solidFill>
              </a:rPr>
              <a:t>still use bicycles in going to work</a:t>
            </a:r>
            <a:r>
              <a:rPr lang="en-US" sz="1600" dirty="0"/>
              <a:t>, even if there were other accessible forms of transportation</a:t>
            </a:r>
          </a:p>
          <a:p>
            <a:pPr lvl="1"/>
            <a:r>
              <a:rPr lang="en-US" sz="1600" dirty="0"/>
              <a:t>According to the respondents, the </a:t>
            </a:r>
            <a:r>
              <a:rPr lang="en-US" sz="1600" dirty="0">
                <a:solidFill>
                  <a:srgbClr val="0033CC"/>
                </a:solidFill>
              </a:rPr>
              <a:t>significant health benefits </a:t>
            </a:r>
            <a:r>
              <a:rPr lang="en-US" sz="1600" dirty="0"/>
              <a:t>of bicycling is the primary reason for them getting into bicycling (85%). This is followed by biking as a mode of transport to get to work (82%) concerning the pandemic and limited transportation.</a:t>
            </a:r>
          </a:p>
          <a:p>
            <a:pPr lvl="1"/>
            <a:r>
              <a:rPr lang="en-US" sz="1600" dirty="0"/>
              <a:t>For those who have used a bicycle for the last 6 months (813 respondents), more than half or 58% said that their bike trips were for traveling to and from work. It was also noted that those who have used a bike to work </a:t>
            </a:r>
            <a:r>
              <a:rPr lang="en-US" sz="1600" dirty="0">
                <a:solidFill>
                  <a:srgbClr val="0033CC"/>
                </a:solidFill>
              </a:rPr>
              <a:t>increased</a:t>
            </a:r>
            <a:r>
              <a:rPr lang="en-US" sz="1600" dirty="0"/>
              <a:t> after the imposition of the Enhanced Community Quarantine (ECQ).</a:t>
            </a:r>
            <a:endParaRPr lang="en-PH" sz="1600" dirty="0"/>
          </a:p>
        </p:txBody>
      </p:sp>
      <p:sp>
        <p:nvSpPr>
          <p:cNvPr id="4" name="Slide Number Placeholder 3">
            <a:extLst>
              <a:ext uri="{FF2B5EF4-FFF2-40B4-BE49-F238E27FC236}">
                <a16:creationId xmlns:a16="http://schemas.microsoft.com/office/drawing/2014/main" id="{BA75255D-8717-46C1-8B63-81242389AA8E}"/>
              </a:ext>
            </a:extLst>
          </p:cNvPr>
          <p:cNvSpPr>
            <a:spLocks noGrp="1"/>
          </p:cNvSpPr>
          <p:nvPr>
            <p:ph type="sldNum" sz="quarter" idx="12"/>
          </p:nvPr>
        </p:nvSpPr>
        <p:spPr/>
        <p:txBody>
          <a:bodyPr/>
          <a:lstStyle/>
          <a:p>
            <a:fld id="{539BC931-7A72-465E-8590-A3B9E39C4D85}" type="slidenum">
              <a:rPr lang="en-PH" smtClean="0"/>
              <a:pPr/>
              <a:t>4</a:t>
            </a:fld>
            <a:endParaRPr lang="en-PH" dirty="0"/>
          </a:p>
        </p:txBody>
      </p:sp>
      <p:sp>
        <p:nvSpPr>
          <p:cNvPr id="5" name="TextBox 4">
            <a:extLst>
              <a:ext uri="{FF2B5EF4-FFF2-40B4-BE49-F238E27FC236}">
                <a16:creationId xmlns:a16="http://schemas.microsoft.com/office/drawing/2014/main" id="{4EFED98C-2768-4FEA-905D-44070071455A}"/>
              </a:ext>
            </a:extLst>
          </p:cNvPr>
          <p:cNvSpPr txBox="1"/>
          <p:nvPr/>
        </p:nvSpPr>
        <p:spPr>
          <a:xfrm>
            <a:off x="158467" y="6233825"/>
            <a:ext cx="8804365" cy="230832"/>
          </a:xfrm>
          <a:prstGeom prst="rect">
            <a:avLst/>
          </a:prstGeom>
          <a:noFill/>
        </p:spPr>
        <p:txBody>
          <a:bodyPr wrap="square" rtlCol="0">
            <a:spAutoFit/>
          </a:bodyPr>
          <a:lstStyle/>
          <a:p>
            <a:r>
              <a:rPr lang="en-US" sz="900" dirty="0"/>
              <a:t>Source: </a:t>
            </a:r>
            <a:r>
              <a:rPr lang="en-US" sz="900" dirty="0" err="1"/>
              <a:t>Tacadao</a:t>
            </a:r>
            <a:r>
              <a:rPr lang="en-US" sz="900" dirty="0"/>
              <a:t>, </a:t>
            </a:r>
            <a:r>
              <a:rPr lang="en-US" sz="900" dirty="0" err="1"/>
              <a:t>Miraluna</a:t>
            </a:r>
            <a:r>
              <a:rPr lang="en-US" sz="900" dirty="0"/>
              <a:t> S. and Ivan Cassidy F. </a:t>
            </a:r>
            <a:r>
              <a:rPr lang="en-US" sz="900" dirty="0" err="1"/>
              <a:t>Villena</a:t>
            </a:r>
            <a:r>
              <a:rPr lang="en-US" sz="900" dirty="0"/>
              <a:t> (2020). “Bike to Work: A Survey on Use of Bike in Time of COVID-19 Pandemic”, ILS Discussion Paper Series 2020.</a:t>
            </a:r>
            <a:endParaRPr lang="en-PH" sz="900" dirty="0"/>
          </a:p>
        </p:txBody>
      </p:sp>
    </p:spTree>
    <p:extLst>
      <p:ext uri="{BB962C8B-B14F-4D97-AF65-F5344CB8AC3E}">
        <p14:creationId xmlns:p14="http://schemas.microsoft.com/office/powerpoint/2010/main" val="325050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9B9F-0604-4C6F-A0E2-B2400C1ECAAC}"/>
              </a:ext>
            </a:extLst>
          </p:cNvPr>
          <p:cNvSpPr>
            <a:spLocks noGrp="1"/>
          </p:cNvSpPr>
          <p:nvPr>
            <p:ph type="title"/>
          </p:nvPr>
        </p:nvSpPr>
        <p:spPr/>
        <p:txBody>
          <a:bodyPr/>
          <a:lstStyle/>
          <a:p>
            <a:r>
              <a:rPr lang="en-US" dirty="0"/>
              <a:t>Motivation</a:t>
            </a:r>
            <a:endParaRPr lang="en-PH" dirty="0"/>
          </a:p>
        </p:txBody>
      </p:sp>
      <p:sp>
        <p:nvSpPr>
          <p:cNvPr id="3" name="Content Placeholder 2">
            <a:extLst>
              <a:ext uri="{FF2B5EF4-FFF2-40B4-BE49-F238E27FC236}">
                <a16:creationId xmlns:a16="http://schemas.microsoft.com/office/drawing/2014/main" id="{AECACE3B-C5D6-4E12-BAFE-802B4D13E1DB}"/>
              </a:ext>
            </a:extLst>
          </p:cNvPr>
          <p:cNvSpPr>
            <a:spLocks noGrp="1"/>
          </p:cNvSpPr>
          <p:nvPr>
            <p:ph idx="1"/>
          </p:nvPr>
        </p:nvSpPr>
        <p:spPr>
          <a:xfrm>
            <a:off x="838200" y="1283810"/>
            <a:ext cx="6562725" cy="4924491"/>
          </a:xfrm>
        </p:spPr>
        <p:txBody>
          <a:bodyPr>
            <a:normAutofit/>
          </a:bodyPr>
          <a:lstStyle/>
          <a:p>
            <a:r>
              <a:rPr lang="en-US" sz="1800" dirty="0"/>
              <a:t>Government’s priority to promote alternative, sustainable, and </a:t>
            </a:r>
            <a:r>
              <a:rPr lang="en-US" sz="1800" dirty="0">
                <a:solidFill>
                  <a:srgbClr val="0033CC"/>
                </a:solidFill>
              </a:rPr>
              <a:t>inclusive mobility </a:t>
            </a:r>
            <a:r>
              <a:rPr lang="en-US" sz="1800" dirty="0"/>
              <a:t>for the New Normal</a:t>
            </a:r>
          </a:p>
          <a:p>
            <a:r>
              <a:rPr lang="en-US" sz="1800" dirty="0"/>
              <a:t>Pursue the potential of cycling for low-carbon city development</a:t>
            </a:r>
          </a:p>
          <a:p>
            <a:r>
              <a:rPr lang="en-US" sz="1800" dirty="0"/>
              <a:t>Weak institutional capacities for comprehensive transport planning and policy-making</a:t>
            </a:r>
          </a:p>
          <a:p>
            <a:pPr lvl="1"/>
            <a:r>
              <a:rPr lang="en-US" sz="1400" dirty="0"/>
              <a:t>No central authority on top of metropolitan-wide issues, which include traffic</a:t>
            </a:r>
          </a:p>
          <a:p>
            <a:pPr lvl="1"/>
            <a:r>
              <a:rPr lang="en-US" sz="1400" dirty="0"/>
              <a:t>Overlapping agency mandates</a:t>
            </a:r>
          </a:p>
          <a:p>
            <a:pPr lvl="1"/>
            <a:r>
              <a:rPr lang="en-US" sz="1400" dirty="0"/>
              <a:t>Lack of highly technical staff and over-dependence on outside consultants</a:t>
            </a:r>
          </a:p>
          <a:p>
            <a:pPr lvl="1"/>
            <a:r>
              <a:rPr lang="en-US" sz="1400" dirty="0"/>
              <a:t>Discontinuity of projects due to political cycle</a:t>
            </a:r>
          </a:p>
          <a:p>
            <a:r>
              <a:rPr lang="en-US" sz="1800" dirty="0"/>
              <a:t>Development of a </a:t>
            </a:r>
            <a:r>
              <a:rPr lang="en-US" sz="1800" dirty="0">
                <a:solidFill>
                  <a:srgbClr val="0033CC"/>
                </a:solidFill>
              </a:rPr>
              <a:t>spatial planning and collaborative decision framework </a:t>
            </a:r>
            <a:r>
              <a:rPr lang="en-US" sz="1800" dirty="0"/>
              <a:t>for active and public transport for Metro Manila</a:t>
            </a:r>
          </a:p>
          <a:p>
            <a:r>
              <a:rPr lang="en-US" sz="1800" dirty="0"/>
              <a:t>2020 Community-Based Monitoring System (CBMS) Act</a:t>
            </a:r>
          </a:p>
          <a:p>
            <a:pPr lvl="1"/>
            <a:r>
              <a:rPr lang="en-US" sz="1400" dirty="0"/>
              <a:t>The law enables the Philippines’ adoption of a community-based monitoring system which generates updated disaggregated data necessary in targeting beneficiaries, conducting more comprehensive poverty analysis and needs prioritization, designing appropriate policies and interventions and monitoring impact over time.</a:t>
            </a:r>
            <a:endParaRPr lang="en-PH" sz="1400" dirty="0"/>
          </a:p>
        </p:txBody>
      </p:sp>
      <p:sp>
        <p:nvSpPr>
          <p:cNvPr id="4" name="Slide Number Placeholder 3">
            <a:extLst>
              <a:ext uri="{FF2B5EF4-FFF2-40B4-BE49-F238E27FC236}">
                <a16:creationId xmlns:a16="http://schemas.microsoft.com/office/drawing/2014/main" id="{F2F75B2E-DC8E-444B-89FB-39EB67C6701F}"/>
              </a:ext>
            </a:extLst>
          </p:cNvPr>
          <p:cNvSpPr>
            <a:spLocks noGrp="1"/>
          </p:cNvSpPr>
          <p:nvPr>
            <p:ph type="sldNum" sz="quarter" idx="12"/>
          </p:nvPr>
        </p:nvSpPr>
        <p:spPr/>
        <p:txBody>
          <a:bodyPr/>
          <a:lstStyle/>
          <a:p>
            <a:fld id="{539BC931-7A72-465E-8590-A3B9E39C4D85}" type="slidenum">
              <a:rPr lang="en-PH" smtClean="0"/>
              <a:pPr/>
              <a:t>5</a:t>
            </a:fld>
            <a:endParaRPr lang="en-PH" dirty="0"/>
          </a:p>
        </p:txBody>
      </p:sp>
      <p:pic>
        <p:nvPicPr>
          <p:cNvPr id="3078" name="Picture 6" descr="No plans to install toll road along EDSA: DOTr | Philippine News Agency">
            <a:extLst>
              <a:ext uri="{FF2B5EF4-FFF2-40B4-BE49-F238E27FC236}">
                <a16:creationId xmlns:a16="http://schemas.microsoft.com/office/drawing/2014/main" id="{7952F837-BA02-47E5-B74B-551F1E604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164" y="3968492"/>
            <a:ext cx="4277619" cy="22398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DSA traffic &amp;#39;acceptable&amp;#39; by 2022 – DPWH | Philstar.com">
            <a:extLst>
              <a:ext uri="{FF2B5EF4-FFF2-40B4-BE49-F238E27FC236}">
                <a16:creationId xmlns:a16="http://schemas.microsoft.com/office/drawing/2014/main" id="{D3535191-5004-41E4-84AE-AD55FA4C6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6878" y="529595"/>
            <a:ext cx="4058192" cy="270377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Down 4">
            <a:extLst>
              <a:ext uri="{FF2B5EF4-FFF2-40B4-BE49-F238E27FC236}">
                <a16:creationId xmlns:a16="http://schemas.microsoft.com/office/drawing/2014/main" id="{D65FCBDE-659F-430E-BFC2-995972A92F0C}"/>
              </a:ext>
            </a:extLst>
          </p:cNvPr>
          <p:cNvSpPr/>
          <p:nvPr/>
        </p:nvSpPr>
        <p:spPr>
          <a:xfrm>
            <a:off x="9529315" y="3272424"/>
            <a:ext cx="609600" cy="644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Box 10">
            <a:extLst>
              <a:ext uri="{FF2B5EF4-FFF2-40B4-BE49-F238E27FC236}">
                <a16:creationId xmlns:a16="http://schemas.microsoft.com/office/drawing/2014/main" id="{3FCD6965-DF8F-4F73-B45B-D56A9FDFE6C6}"/>
              </a:ext>
            </a:extLst>
          </p:cNvPr>
          <p:cNvSpPr txBox="1"/>
          <p:nvPr/>
        </p:nvSpPr>
        <p:spPr>
          <a:xfrm>
            <a:off x="7605264" y="160705"/>
            <a:ext cx="2100710" cy="369332"/>
          </a:xfrm>
          <a:prstGeom prst="rect">
            <a:avLst/>
          </a:prstGeom>
          <a:noFill/>
        </p:spPr>
        <p:txBody>
          <a:bodyPr wrap="square">
            <a:spAutoFit/>
          </a:bodyPr>
          <a:lstStyle/>
          <a:p>
            <a:r>
              <a:rPr lang="en-US" sz="1800" dirty="0"/>
              <a:t>Old Normal</a:t>
            </a:r>
            <a:endParaRPr lang="en-PH" dirty="0"/>
          </a:p>
        </p:txBody>
      </p:sp>
      <p:sp>
        <p:nvSpPr>
          <p:cNvPr id="12" name="TextBox 11">
            <a:extLst>
              <a:ext uri="{FF2B5EF4-FFF2-40B4-BE49-F238E27FC236}">
                <a16:creationId xmlns:a16="http://schemas.microsoft.com/office/drawing/2014/main" id="{68EF1A64-389D-4E8C-B9C9-6F8F6EA722DA}"/>
              </a:ext>
            </a:extLst>
          </p:cNvPr>
          <p:cNvSpPr txBox="1"/>
          <p:nvPr/>
        </p:nvSpPr>
        <p:spPr>
          <a:xfrm>
            <a:off x="7567164" y="3599602"/>
            <a:ext cx="2100710" cy="369332"/>
          </a:xfrm>
          <a:prstGeom prst="rect">
            <a:avLst/>
          </a:prstGeom>
          <a:noFill/>
        </p:spPr>
        <p:txBody>
          <a:bodyPr wrap="square">
            <a:spAutoFit/>
          </a:bodyPr>
          <a:lstStyle/>
          <a:p>
            <a:r>
              <a:rPr lang="en-US" sz="1800" dirty="0"/>
              <a:t>New Normal</a:t>
            </a:r>
            <a:endParaRPr lang="en-PH" dirty="0"/>
          </a:p>
        </p:txBody>
      </p:sp>
    </p:spTree>
    <p:extLst>
      <p:ext uri="{BB962C8B-B14F-4D97-AF65-F5344CB8AC3E}">
        <p14:creationId xmlns:p14="http://schemas.microsoft.com/office/powerpoint/2010/main" val="330493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331-0DEF-489B-BF15-4327276D2DA3}"/>
              </a:ext>
            </a:extLst>
          </p:cNvPr>
          <p:cNvSpPr>
            <a:spLocks noGrp="1"/>
          </p:cNvSpPr>
          <p:nvPr>
            <p:ph type="title"/>
          </p:nvPr>
        </p:nvSpPr>
        <p:spPr/>
        <p:txBody>
          <a:bodyPr/>
          <a:lstStyle/>
          <a:p>
            <a:r>
              <a:rPr lang="en-US" dirty="0"/>
              <a:t>Research Objectives</a:t>
            </a:r>
            <a:endParaRPr lang="en-PH" dirty="0"/>
          </a:p>
        </p:txBody>
      </p:sp>
      <p:sp>
        <p:nvSpPr>
          <p:cNvPr id="3" name="Content Placeholder 2">
            <a:extLst>
              <a:ext uri="{FF2B5EF4-FFF2-40B4-BE49-F238E27FC236}">
                <a16:creationId xmlns:a16="http://schemas.microsoft.com/office/drawing/2014/main" id="{C74F3E61-0673-4582-AD79-4C7A4094F7AB}"/>
              </a:ext>
            </a:extLst>
          </p:cNvPr>
          <p:cNvSpPr>
            <a:spLocks noGrp="1"/>
          </p:cNvSpPr>
          <p:nvPr>
            <p:ph idx="1"/>
          </p:nvPr>
        </p:nvSpPr>
        <p:spPr/>
        <p:txBody>
          <a:bodyPr/>
          <a:lstStyle/>
          <a:p>
            <a:r>
              <a:rPr lang="en-US" dirty="0"/>
              <a:t>Develop </a:t>
            </a:r>
            <a:r>
              <a:rPr lang="en-US" dirty="0">
                <a:solidFill>
                  <a:srgbClr val="0033CC"/>
                </a:solidFill>
              </a:rPr>
              <a:t>behavioral models </a:t>
            </a:r>
            <a:r>
              <a:rPr lang="en-US" dirty="0"/>
              <a:t>in describing bicycle demand</a:t>
            </a:r>
          </a:p>
          <a:p>
            <a:r>
              <a:rPr lang="en-US" dirty="0"/>
              <a:t>Specify computational modules for integrating </a:t>
            </a:r>
            <a:r>
              <a:rPr lang="en-US" dirty="0">
                <a:solidFill>
                  <a:srgbClr val="0033CC"/>
                </a:solidFill>
              </a:rPr>
              <a:t>bicycle demand estimation</a:t>
            </a:r>
            <a:r>
              <a:rPr lang="en-US" dirty="0"/>
              <a:t> in a spatial microsimulation model</a:t>
            </a:r>
          </a:p>
          <a:p>
            <a:pPr lvl="1"/>
            <a:r>
              <a:rPr lang="en-US" b="1" i="1" dirty="0" err="1"/>
              <a:t>InformalSim</a:t>
            </a:r>
            <a:r>
              <a:rPr lang="en-US" dirty="0"/>
              <a:t> is a spatial microsimulation model for estimating household characteristics of informal settlements in Metro Manila</a:t>
            </a:r>
          </a:p>
          <a:p>
            <a:r>
              <a:rPr lang="en-US" dirty="0"/>
              <a:t>Explore spatial microsimulation approach in evaluating the future scenarios and distributional impacts of </a:t>
            </a:r>
            <a:r>
              <a:rPr lang="en-US" dirty="0">
                <a:solidFill>
                  <a:srgbClr val="0033CC"/>
                </a:solidFill>
              </a:rPr>
              <a:t>bicycle commuting </a:t>
            </a:r>
            <a:r>
              <a:rPr lang="en-US" dirty="0"/>
              <a:t>in Metro Manila and other key cities</a:t>
            </a:r>
            <a:endParaRPr lang="en-PH" dirty="0"/>
          </a:p>
        </p:txBody>
      </p:sp>
      <p:sp>
        <p:nvSpPr>
          <p:cNvPr id="4" name="Slide Number Placeholder 3">
            <a:extLst>
              <a:ext uri="{FF2B5EF4-FFF2-40B4-BE49-F238E27FC236}">
                <a16:creationId xmlns:a16="http://schemas.microsoft.com/office/drawing/2014/main" id="{7B3FE04C-C195-45C2-825A-C1F58CE7E475}"/>
              </a:ext>
            </a:extLst>
          </p:cNvPr>
          <p:cNvSpPr>
            <a:spLocks noGrp="1"/>
          </p:cNvSpPr>
          <p:nvPr>
            <p:ph type="sldNum" sz="quarter" idx="12"/>
          </p:nvPr>
        </p:nvSpPr>
        <p:spPr/>
        <p:txBody>
          <a:bodyPr/>
          <a:lstStyle/>
          <a:p>
            <a:fld id="{539BC931-7A72-465E-8590-A3B9E39C4D85}" type="slidenum">
              <a:rPr lang="en-PH" smtClean="0"/>
              <a:pPr/>
              <a:t>6</a:t>
            </a:fld>
            <a:endParaRPr lang="en-PH" dirty="0"/>
          </a:p>
        </p:txBody>
      </p:sp>
      <p:sp>
        <p:nvSpPr>
          <p:cNvPr id="6" name="TextBox 5">
            <a:extLst>
              <a:ext uri="{FF2B5EF4-FFF2-40B4-BE49-F238E27FC236}">
                <a16:creationId xmlns:a16="http://schemas.microsoft.com/office/drawing/2014/main" id="{86F17A54-0840-48CE-BD25-2BA338893BD0}"/>
              </a:ext>
            </a:extLst>
          </p:cNvPr>
          <p:cNvSpPr txBox="1"/>
          <p:nvPr/>
        </p:nvSpPr>
        <p:spPr>
          <a:xfrm>
            <a:off x="176937" y="6234581"/>
            <a:ext cx="11294625" cy="230832"/>
          </a:xfrm>
          <a:prstGeom prst="rect">
            <a:avLst/>
          </a:prstGeom>
          <a:noFill/>
        </p:spPr>
        <p:txBody>
          <a:bodyPr wrap="square" rtlCol="0">
            <a:spAutoFit/>
          </a:bodyPr>
          <a:lstStyle/>
          <a:p>
            <a:r>
              <a:rPr lang="en-US" sz="900" dirty="0"/>
              <a:t>Source: Tiglao, N. C. (2002) ‘Small Area Estimation and Spatial Microsimulation of Household Characteristics in Developing Counties with Focus on Informal Settlements in Metro Manila’, Unpublished Ph.D. Dissertation, University of Tokyo.</a:t>
            </a:r>
          </a:p>
        </p:txBody>
      </p:sp>
    </p:spTree>
    <p:extLst>
      <p:ext uri="{BB962C8B-B14F-4D97-AF65-F5344CB8AC3E}">
        <p14:creationId xmlns:p14="http://schemas.microsoft.com/office/powerpoint/2010/main" val="187020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B7F5-9AD3-4C53-B9EC-4A52B1370AE8}"/>
              </a:ext>
            </a:extLst>
          </p:cNvPr>
          <p:cNvSpPr>
            <a:spLocks noGrp="1"/>
          </p:cNvSpPr>
          <p:nvPr>
            <p:ph type="title"/>
          </p:nvPr>
        </p:nvSpPr>
        <p:spPr>
          <a:xfrm>
            <a:off x="619125" y="195261"/>
            <a:ext cx="10515600" cy="614363"/>
          </a:xfrm>
        </p:spPr>
        <p:txBody>
          <a:bodyPr/>
          <a:lstStyle/>
          <a:p>
            <a:r>
              <a:rPr lang="en-US" dirty="0"/>
              <a:t>Urban Modelling Considerations</a:t>
            </a:r>
            <a:endParaRPr lang="en-PH" dirty="0"/>
          </a:p>
        </p:txBody>
      </p:sp>
      <p:sp>
        <p:nvSpPr>
          <p:cNvPr id="3" name="Content Placeholder 2">
            <a:extLst>
              <a:ext uri="{FF2B5EF4-FFF2-40B4-BE49-F238E27FC236}">
                <a16:creationId xmlns:a16="http://schemas.microsoft.com/office/drawing/2014/main" id="{FE0C314C-ECBC-49BC-B049-CE86B9080E5F}"/>
              </a:ext>
            </a:extLst>
          </p:cNvPr>
          <p:cNvSpPr>
            <a:spLocks noGrp="1"/>
          </p:cNvSpPr>
          <p:nvPr>
            <p:ph idx="1"/>
          </p:nvPr>
        </p:nvSpPr>
        <p:spPr>
          <a:xfrm>
            <a:off x="838200" y="962026"/>
            <a:ext cx="10515600" cy="5362574"/>
          </a:xfrm>
        </p:spPr>
        <p:txBody>
          <a:bodyPr>
            <a:normAutofit fontScale="85000" lnSpcReduction="20000"/>
          </a:bodyPr>
          <a:lstStyle/>
          <a:p>
            <a:r>
              <a:rPr lang="en-US" dirty="0"/>
              <a:t>McGee (1971)</a:t>
            </a:r>
          </a:p>
          <a:p>
            <a:pPr lvl="1"/>
            <a:r>
              <a:rPr lang="en-US" dirty="0"/>
              <a:t>Urbanization in the third world is happening at a compressed time-scale, greater magnitude and complex socio-economic conditions.</a:t>
            </a:r>
          </a:p>
          <a:p>
            <a:pPr lvl="1"/>
            <a:r>
              <a:rPr lang="en-US" dirty="0"/>
              <a:t>Urbanization studies in the third world should be undertaken in the broader investigation of the </a:t>
            </a:r>
            <a:r>
              <a:rPr lang="en-US" dirty="0">
                <a:solidFill>
                  <a:srgbClr val="0033CC"/>
                </a:solidFill>
              </a:rPr>
              <a:t>‘forces influencing the society and country as a whole’</a:t>
            </a:r>
          </a:p>
          <a:p>
            <a:r>
              <a:rPr lang="en-US" dirty="0"/>
              <a:t>Lakshmanan (1981) </a:t>
            </a:r>
          </a:p>
          <a:p>
            <a:pPr lvl="1"/>
            <a:r>
              <a:rPr lang="en-US" dirty="0"/>
              <a:t>The modeler must be in touch with the policy maker and the policy maker should understand the attributes of the models</a:t>
            </a:r>
          </a:p>
          <a:p>
            <a:pPr lvl="1"/>
            <a:r>
              <a:rPr lang="en-US" dirty="0"/>
              <a:t>A mistake to make </a:t>
            </a:r>
            <a:r>
              <a:rPr lang="en-US" dirty="0">
                <a:solidFill>
                  <a:srgbClr val="0033CC"/>
                </a:solidFill>
              </a:rPr>
              <a:t>isomorphic transfers </a:t>
            </a:r>
            <a:r>
              <a:rPr lang="en-US" dirty="0"/>
              <a:t>of urban development models from developed cities to the developing world</a:t>
            </a:r>
          </a:p>
          <a:p>
            <a:r>
              <a:rPr lang="en-US" dirty="0"/>
              <a:t>Mohan (1979)</a:t>
            </a:r>
          </a:p>
          <a:p>
            <a:pPr lvl="1"/>
            <a:r>
              <a:rPr lang="en-US" dirty="0"/>
              <a:t>Attention should be given to the particular institutional structure of the country concerned</a:t>
            </a:r>
          </a:p>
          <a:p>
            <a:pPr lvl="1"/>
            <a:r>
              <a:rPr lang="en-US" dirty="0">
                <a:solidFill>
                  <a:srgbClr val="0033CC"/>
                </a:solidFill>
              </a:rPr>
              <a:t>Clear and reliable information </a:t>
            </a:r>
            <a:r>
              <a:rPr lang="en-US" dirty="0"/>
              <a:t>is required in areas such as transport, housing, and the informal sector in developing countries</a:t>
            </a:r>
          </a:p>
          <a:p>
            <a:r>
              <a:rPr lang="en-US" dirty="0"/>
              <a:t>Tiglao and </a:t>
            </a:r>
            <a:r>
              <a:rPr lang="en-US" dirty="0" err="1"/>
              <a:t>Tsutsumi</a:t>
            </a:r>
            <a:r>
              <a:rPr lang="en-US" dirty="0"/>
              <a:t> (2003)</a:t>
            </a:r>
          </a:p>
          <a:p>
            <a:pPr lvl="1"/>
            <a:r>
              <a:rPr lang="en-US" dirty="0"/>
              <a:t>Highlighted key modeling issues that need to be tackled in the  development of urban models for developing countries</a:t>
            </a:r>
          </a:p>
          <a:p>
            <a:pPr lvl="1"/>
            <a:r>
              <a:rPr lang="en-US" dirty="0"/>
              <a:t>Rapid growth in population is also coupled by the presence of severe economic inequality among individuals and households. The large gap between the rich and the poor is very much evident in the housing and labor sectors of the urban economy. </a:t>
            </a:r>
          </a:p>
          <a:p>
            <a:pPr lvl="1"/>
            <a:r>
              <a:rPr lang="en-US" dirty="0"/>
              <a:t>Need to effectively distinguish the various income and social groups. The current modeling practice of defining </a:t>
            </a:r>
            <a:r>
              <a:rPr lang="en-US" dirty="0">
                <a:solidFill>
                  <a:srgbClr val="0033CC"/>
                </a:solidFill>
              </a:rPr>
              <a:t>‘representative households’ </a:t>
            </a:r>
            <a:r>
              <a:rPr lang="en-US" dirty="0"/>
              <a:t>needs to be refined in order to capture the household structure in developing countries at a </a:t>
            </a:r>
            <a:r>
              <a:rPr lang="en-US" dirty="0">
                <a:solidFill>
                  <a:srgbClr val="0033CC"/>
                </a:solidFill>
              </a:rPr>
              <a:t>disaggregated level</a:t>
            </a:r>
          </a:p>
          <a:p>
            <a:endParaRPr lang="en-PH" dirty="0"/>
          </a:p>
        </p:txBody>
      </p:sp>
      <p:sp>
        <p:nvSpPr>
          <p:cNvPr id="4" name="Slide Number Placeholder 3">
            <a:extLst>
              <a:ext uri="{FF2B5EF4-FFF2-40B4-BE49-F238E27FC236}">
                <a16:creationId xmlns:a16="http://schemas.microsoft.com/office/drawing/2014/main" id="{E8C6EA82-24A4-4575-A8A7-B39F76658313}"/>
              </a:ext>
            </a:extLst>
          </p:cNvPr>
          <p:cNvSpPr>
            <a:spLocks noGrp="1"/>
          </p:cNvSpPr>
          <p:nvPr>
            <p:ph type="sldNum" sz="quarter" idx="12"/>
          </p:nvPr>
        </p:nvSpPr>
        <p:spPr/>
        <p:txBody>
          <a:bodyPr/>
          <a:lstStyle/>
          <a:p>
            <a:fld id="{539BC931-7A72-465E-8590-A3B9E39C4D85}" type="slidenum">
              <a:rPr lang="en-PH" smtClean="0"/>
              <a:pPr/>
              <a:t>7</a:t>
            </a:fld>
            <a:endParaRPr lang="en-PH" dirty="0"/>
          </a:p>
        </p:txBody>
      </p:sp>
    </p:spTree>
    <p:extLst>
      <p:ext uri="{BB962C8B-B14F-4D97-AF65-F5344CB8AC3E}">
        <p14:creationId xmlns:p14="http://schemas.microsoft.com/office/powerpoint/2010/main" val="339167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A8EF-30B2-4F93-BB5A-1A2A13268340}"/>
              </a:ext>
            </a:extLst>
          </p:cNvPr>
          <p:cNvSpPr>
            <a:spLocks noGrp="1"/>
          </p:cNvSpPr>
          <p:nvPr>
            <p:ph type="title"/>
          </p:nvPr>
        </p:nvSpPr>
        <p:spPr/>
        <p:txBody>
          <a:bodyPr>
            <a:normAutofit/>
          </a:bodyPr>
          <a:lstStyle/>
          <a:p>
            <a:r>
              <a:rPr lang="en-PH" sz="2800" dirty="0"/>
              <a:t>Spatial Analysis Framework</a:t>
            </a:r>
          </a:p>
        </p:txBody>
      </p:sp>
      <p:sp>
        <p:nvSpPr>
          <p:cNvPr id="4" name="Slide Number Placeholder 3">
            <a:extLst>
              <a:ext uri="{FF2B5EF4-FFF2-40B4-BE49-F238E27FC236}">
                <a16:creationId xmlns:a16="http://schemas.microsoft.com/office/drawing/2014/main" id="{3A6AD21D-5B16-4F0F-9E22-EBD6CFF1491D}"/>
              </a:ext>
            </a:extLst>
          </p:cNvPr>
          <p:cNvSpPr>
            <a:spLocks noGrp="1"/>
          </p:cNvSpPr>
          <p:nvPr>
            <p:ph type="sldNum" sz="quarter" idx="12"/>
          </p:nvPr>
        </p:nvSpPr>
        <p:spPr/>
        <p:txBody>
          <a:bodyPr/>
          <a:lstStyle/>
          <a:p>
            <a:fld id="{539BC931-7A72-465E-8590-A3B9E39C4D85}" type="slidenum">
              <a:rPr lang="en-PH" smtClean="0"/>
              <a:pPr/>
              <a:t>8</a:t>
            </a:fld>
            <a:endParaRPr lang="en-PH" dirty="0"/>
          </a:p>
        </p:txBody>
      </p:sp>
      <p:pic>
        <p:nvPicPr>
          <p:cNvPr id="5" name="Picture 4">
            <a:extLst>
              <a:ext uri="{FF2B5EF4-FFF2-40B4-BE49-F238E27FC236}">
                <a16:creationId xmlns:a16="http://schemas.microsoft.com/office/drawing/2014/main" id="{3E866B42-9C07-42A4-A429-B34E54455A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06" y="1622594"/>
            <a:ext cx="5452397" cy="3816032"/>
          </a:xfrm>
          <a:prstGeom prst="rect">
            <a:avLst/>
          </a:prstGeom>
          <a:noFill/>
          <a:ln>
            <a:noFill/>
          </a:ln>
        </p:spPr>
      </p:pic>
      <p:pic>
        <p:nvPicPr>
          <p:cNvPr id="6" name="Picture 5">
            <a:extLst>
              <a:ext uri="{FF2B5EF4-FFF2-40B4-BE49-F238E27FC236}">
                <a16:creationId xmlns:a16="http://schemas.microsoft.com/office/drawing/2014/main" id="{C24A27A6-09D8-4E28-96FE-E29A2A5E7A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511" y="1468098"/>
            <a:ext cx="6050604" cy="3970528"/>
          </a:xfrm>
          <a:prstGeom prst="rect">
            <a:avLst/>
          </a:prstGeom>
          <a:noFill/>
          <a:ln>
            <a:noFill/>
          </a:ln>
        </p:spPr>
      </p:pic>
    </p:spTree>
    <p:extLst>
      <p:ext uri="{BB962C8B-B14F-4D97-AF65-F5344CB8AC3E}">
        <p14:creationId xmlns:p14="http://schemas.microsoft.com/office/powerpoint/2010/main" val="27917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9554-4F6C-47F7-B034-346F1DF66651}"/>
              </a:ext>
            </a:extLst>
          </p:cNvPr>
          <p:cNvSpPr>
            <a:spLocks noGrp="1"/>
          </p:cNvSpPr>
          <p:nvPr>
            <p:ph type="title"/>
          </p:nvPr>
        </p:nvSpPr>
        <p:spPr>
          <a:xfrm>
            <a:off x="838200" y="405604"/>
            <a:ext cx="10515600" cy="614363"/>
          </a:xfrm>
        </p:spPr>
        <p:txBody>
          <a:bodyPr>
            <a:normAutofit/>
          </a:bodyPr>
          <a:lstStyle/>
          <a:p>
            <a:r>
              <a:rPr lang="en-US" sz="2800" dirty="0"/>
              <a:t>Attribute of household microdata in Spatial Microsimulation </a:t>
            </a:r>
            <a:endParaRPr lang="en-PH" sz="2800" dirty="0"/>
          </a:p>
        </p:txBody>
      </p:sp>
      <p:sp>
        <p:nvSpPr>
          <p:cNvPr id="4" name="Slide Number Placeholder 3">
            <a:extLst>
              <a:ext uri="{FF2B5EF4-FFF2-40B4-BE49-F238E27FC236}">
                <a16:creationId xmlns:a16="http://schemas.microsoft.com/office/drawing/2014/main" id="{25572393-71F3-4946-BF92-34D94D62B9DC}"/>
              </a:ext>
            </a:extLst>
          </p:cNvPr>
          <p:cNvSpPr>
            <a:spLocks noGrp="1"/>
          </p:cNvSpPr>
          <p:nvPr>
            <p:ph type="sldNum" sz="quarter" idx="12"/>
          </p:nvPr>
        </p:nvSpPr>
        <p:spPr/>
        <p:txBody>
          <a:bodyPr/>
          <a:lstStyle/>
          <a:p>
            <a:fld id="{539BC931-7A72-465E-8590-A3B9E39C4D85}" type="slidenum">
              <a:rPr lang="en-PH" smtClean="0"/>
              <a:pPr/>
              <a:t>9</a:t>
            </a:fld>
            <a:endParaRPr lang="en-PH" dirty="0"/>
          </a:p>
        </p:txBody>
      </p:sp>
      <p:pic>
        <p:nvPicPr>
          <p:cNvPr id="5" name="Picture 2" descr="pandacan2">
            <a:extLst>
              <a:ext uri="{FF2B5EF4-FFF2-40B4-BE49-F238E27FC236}">
                <a16:creationId xmlns:a16="http://schemas.microsoft.com/office/drawing/2014/main" id="{4F9222BB-A099-45A5-87A5-63478E2BF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6" y="1261265"/>
            <a:ext cx="4530725" cy="5105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6949737-00AE-4E8A-84D5-28BE6BB2F682}"/>
              </a:ext>
            </a:extLst>
          </p:cNvPr>
          <p:cNvGrpSpPr>
            <a:grpSpLocks/>
          </p:cNvGrpSpPr>
          <p:nvPr/>
        </p:nvGrpSpPr>
        <p:grpSpPr bwMode="auto">
          <a:xfrm>
            <a:off x="7667626" y="1264441"/>
            <a:ext cx="1882775" cy="4645025"/>
            <a:chOff x="3546" y="1010"/>
            <a:chExt cx="1186" cy="2926"/>
          </a:xfrm>
        </p:grpSpPr>
        <p:sp>
          <p:nvSpPr>
            <p:cNvPr id="7" name="Rectangle 6">
              <a:extLst>
                <a:ext uri="{FF2B5EF4-FFF2-40B4-BE49-F238E27FC236}">
                  <a16:creationId xmlns:a16="http://schemas.microsoft.com/office/drawing/2014/main" id="{50068F35-CCB1-424A-B1AE-FFB6DB290F57}"/>
                </a:ext>
              </a:extLst>
            </p:cNvPr>
            <p:cNvSpPr>
              <a:spLocks noChangeArrowheads="1"/>
            </p:cNvSpPr>
            <p:nvPr/>
          </p:nvSpPr>
          <p:spPr bwMode="auto">
            <a:xfrm>
              <a:off x="3547" y="1011"/>
              <a:ext cx="1181" cy="1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ectangle 7">
              <a:extLst>
                <a:ext uri="{FF2B5EF4-FFF2-40B4-BE49-F238E27FC236}">
                  <a16:creationId xmlns:a16="http://schemas.microsoft.com/office/drawing/2014/main" id="{C4AB6384-2563-4D6C-AC61-985BF55040BA}"/>
                </a:ext>
              </a:extLst>
            </p:cNvPr>
            <p:cNvSpPr>
              <a:spLocks noChangeArrowheads="1"/>
            </p:cNvSpPr>
            <p:nvPr/>
          </p:nvSpPr>
          <p:spPr bwMode="auto">
            <a:xfrm>
              <a:off x="3547" y="1011"/>
              <a:ext cx="1181" cy="124"/>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8">
              <a:extLst>
                <a:ext uri="{FF2B5EF4-FFF2-40B4-BE49-F238E27FC236}">
                  <a16:creationId xmlns:a16="http://schemas.microsoft.com/office/drawing/2014/main" id="{E4C97533-301A-4669-A721-CAE8759C3C29}"/>
                </a:ext>
              </a:extLst>
            </p:cNvPr>
            <p:cNvSpPr>
              <a:spLocks noChangeArrowheads="1"/>
            </p:cNvSpPr>
            <p:nvPr/>
          </p:nvSpPr>
          <p:spPr bwMode="auto">
            <a:xfrm>
              <a:off x="3546" y="1010"/>
              <a:ext cx="1184" cy="29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9">
              <a:extLst>
                <a:ext uri="{FF2B5EF4-FFF2-40B4-BE49-F238E27FC236}">
                  <a16:creationId xmlns:a16="http://schemas.microsoft.com/office/drawing/2014/main" id="{FBE7B07A-3B33-4860-8C01-AFE56A8C6513}"/>
                </a:ext>
              </a:extLst>
            </p:cNvPr>
            <p:cNvSpPr>
              <a:spLocks noChangeArrowheads="1"/>
            </p:cNvSpPr>
            <p:nvPr/>
          </p:nvSpPr>
          <p:spPr bwMode="auto">
            <a:xfrm>
              <a:off x="3905" y="1026"/>
              <a:ext cx="50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FFFFFF"/>
                  </a:solidFill>
                  <a:latin typeface="Arial" panose="020B0604020202020204" pitchFamily="34" charset="0"/>
                </a:rPr>
                <a:t>HOUSEHOLD</a:t>
              </a:r>
              <a:endParaRPr lang="nl-NL" altLang="en-US"/>
            </a:p>
          </p:txBody>
        </p:sp>
        <p:sp>
          <p:nvSpPr>
            <p:cNvPr id="11" name="Rectangle 10">
              <a:extLst>
                <a:ext uri="{FF2B5EF4-FFF2-40B4-BE49-F238E27FC236}">
                  <a16:creationId xmlns:a16="http://schemas.microsoft.com/office/drawing/2014/main" id="{4C967ABA-5AA4-4379-8F00-335DEF1B245A}"/>
                </a:ext>
              </a:extLst>
            </p:cNvPr>
            <p:cNvSpPr>
              <a:spLocks noChangeArrowheads="1"/>
            </p:cNvSpPr>
            <p:nvPr/>
          </p:nvSpPr>
          <p:spPr bwMode="auto">
            <a:xfrm>
              <a:off x="3575" y="1142"/>
              <a:ext cx="3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Variables</a:t>
              </a:r>
              <a:endParaRPr lang="nl-NL" altLang="en-US"/>
            </a:p>
          </p:txBody>
        </p:sp>
        <p:sp>
          <p:nvSpPr>
            <p:cNvPr id="12" name="Rectangle 11">
              <a:extLst>
                <a:ext uri="{FF2B5EF4-FFF2-40B4-BE49-F238E27FC236}">
                  <a16:creationId xmlns:a16="http://schemas.microsoft.com/office/drawing/2014/main" id="{00B39D40-25C4-4D95-AE1C-7F2D2F015F45}"/>
                </a:ext>
              </a:extLst>
            </p:cNvPr>
            <p:cNvSpPr>
              <a:spLocks noChangeArrowheads="1"/>
            </p:cNvSpPr>
            <p:nvPr/>
          </p:nvSpPr>
          <p:spPr bwMode="auto">
            <a:xfrm>
              <a:off x="3585" y="1242"/>
              <a:ext cx="41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Province-ID</a:t>
              </a:r>
              <a:endParaRPr lang="nl-NL" altLang="en-US"/>
            </a:p>
          </p:txBody>
        </p:sp>
        <p:sp>
          <p:nvSpPr>
            <p:cNvPr id="13" name="Rectangle 12">
              <a:extLst>
                <a:ext uri="{FF2B5EF4-FFF2-40B4-BE49-F238E27FC236}">
                  <a16:creationId xmlns:a16="http://schemas.microsoft.com/office/drawing/2014/main" id="{FFE695B8-35EA-49EC-9ADE-84128FAF9173}"/>
                </a:ext>
              </a:extLst>
            </p:cNvPr>
            <p:cNvSpPr>
              <a:spLocks noChangeArrowheads="1"/>
            </p:cNvSpPr>
            <p:nvPr/>
          </p:nvSpPr>
          <p:spPr bwMode="auto">
            <a:xfrm>
              <a:off x="3585" y="1327"/>
              <a:ext cx="3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District-ID</a:t>
              </a:r>
              <a:endParaRPr lang="nl-NL" altLang="en-US"/>
            </a:p>
          </p:txBody>
        </p:sp>
        <p:sp>
          <p:nvSpPr>
            <p:cNvPr id="14" name="Rectangle 13">
              <a:extLst>
                <a:ext uri="{FF2B5EF4-FFF2-40B4-BE49-F238E27FC236}">
                  <a16:creationId xmlns:a16="http://schemas.microsoft.com/office/drawing/2014/main" id="{B747E0EB-B04A-4C7B-8B76-70AC69F4C8CC}"/>
                </a:ext>
              </a:extLst>
            </p:cNvPr>
            <p:cNvSpPr>
              <a:spLocks noChangeArrowheads="1"/>
            </p:cNvSpPr>
            <p:nvPr/>
          </p:nvSpPr>
          <p:spPr bwMode="auto">
            <a:xfrm>
              <a:off x="3585" y="1412"/>
              <a:ext cx="4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Barangay-ID</a:t>
              </a:r>
              <a:endParaRPr lang="nl-NL" altLang="en-US"/>
            </a:p>
          </p:txBody>
        </p:sp>
        <p:sp>
          <p:nvSpPr>
            <p:cNvPr id="15" name="Rectangle 14">
              <a:extLst>
                <a:ext uri="{FF2B5EF4-FFF2-40B4-BE49-F238E27FC236}">
                  <a16:creationId xmlns:a16="http://schemas.microsoft.com/office/drawing/2014/main" id="{0E8145F7-6D57-4877-947B-541353701607}"/>
                </a:ext>
              </a:extLst>
            </p:cNvPr>
            <p:cNvSpPr>
              <a:spLocks noChangeArrowheads="1"/>
            </p:cNvSpPr>
            <p:nvPr/>
          </p:nvSpPr>
          <p:spPr bwMode="auto">
            <a:xfrm>
              <a:off x="3585" y="1497"/>
              <a:ext cx="4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Household-ID</a:t>
              </a:r>
              <a:endParaRPr lang="nl-NL" altLang="en-US"/>
            </a:p>
          </p:txBody>
        </p:sp>
        <p:sp>
          <p:nvSpPr>
            <p:cNvPr id="16" name="Rectangle 15">
              <a:extLst>
                <a:ext uri="{FF2B5EF4-FFF2-40B4-BE49-F238E27FC236}">
                  <a16:creationId xmlns:a16="http://schemas.microsoft.com/office/drawing/2014/main" id="{8FA95F3E-470B-4795-93EB-3FF1E0857496}"/>
                </a:ext>
              </a:extLst>
            </p:cNvPr>
            <p:cNvSpPr>
              <a:spLocks noChangeArrowheads="1"/>
            </p:cNvSpPr>
            <p:nvPr/>
          </p:nvSpPr>
          <p:spPr bwMode="auto">
            <a:xfrm>
              <a:off x="3585" y="1582"/>
              <a:ext cx="5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Household size</a:t>
              </a:r>
              <a:endParaRPr lang="nl-NL" altLang="en-US"/>
            </a:p>
          </p:txBody>
        </p:sp>
        <p:sp>
          <p:nvSpPr>
            <p:cNvPr id="17" name="Rectangle 16">
              <a:extLst>
                <a:ext uri="{FF2B5EF4-FFF2-40B4-BE49-F238E27FC236}">
                  <a16:creationId xmlns:a16="http://schemas.microsoft.com/office/drawing/2014/main" id="{19458B7B-A14A-40F2-BD00-A26B4AA91C8E}"/>
                </a:ext>
              </a:extLst>
            </p:cNvPr>
            <p:cNvSpPr>
              <a:spLocks noChangeArrowheads="1"/>
            </p:cNvSpPr>
            <p:nvPr/>
          </p:nvSpPr>
          <p:spPr bwMode="auto">
            <a:xfrm>
              <a:off x="3585" y="1667"/>
              <a:ext cx="53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Age of hh head</a:t>
              </a:r>
              <a:endParaRPr lang="nl-NL" altLang="en-US"/>
            </a:p>
          </p:txBody>
        </p:sp>
        <p:sp>
          <p:nvSpPr>
            <p:cNvPr id="18" name="Rectangle 17">
              <a:extLst>
                <a:ext uri="{FF2B5EF4-FFF2-40B4-BE49-F238E27FC236}">
                  <a16:creationId xmlns:a16="http://schemas.microsoft.com/office/drawing/2014/main" id="{583CE6DE-ECF5-4684-AAA1-27B6F1E0BFF6}"/>
                </a:ext>
              </a:extLst>
            </p:cNvPr>
            <p:cNvSpPr>
              <a:spLocks noChangeArrowheads="1"/>
            </p:cNvSpPr>
            <p:nvPr/>
          </p:nvSpPr>
          <p:spPr bwMode="auto">
            <a:xfrm>
              <a:off x="3585" y="1752"/>
              <a:ext cx="5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Sex of hh head</a:t>
              </a:r>
              <a:endParaRPr lang="nl-NL" altLang="en-US"/>
            </a:p>
          </p:txBody>
        </p:sp>
        <p:sp>
          <p:nvSpPr>
            <p:cNvPr id="19" name="Rectangle 18">
              <a:extLst>
                <a:ext uri="{FF2B5EF4-FFF2-40B4-BE49-F238E27FC236}">
                  <a16:creationId xmlns:a16="http://schemas.microsoft.com/office/drawing/2014/main" id="{179A35E7-F594-4BE7-B30B-5D1539CC336A}"/>
                </a:ext>
              </a:extLst>
            </p:cNvPr>
            <p:cNvSpPr>
              <a:spLocks noChangeArrowheads="1"/>
            </p:cNvSpPr>
            <p:nvPr/>
          </p:nvSpPr>
          <p:spPr bwMode="auto">
            <a:xfrm>
              <a:off x="3585" y="1837"/>
              <a:ext cx="8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Marital status of  hh head</a:t>
              </a:r>
              <a:endParaRPr lang="nl-NL" altLang="en-US"/>
            </a:p>
          </p:txBody>
        </p:sp>
        <p:sp>
          <p:nvSpPr>
            <p:cNvPr id="20" name="Rectangle 19">
              <a:extLst>
                <a:ext uri="{FF2B5EF4-FFF2-40B4-BE49-F238E27FC236}">
                  <a16:creationId xmlns:a16="http://schemas.microsoft.com/office/drawing/2014/main" id="{F832A3BA-D6BF-4A6F-9031-58D8BEF864E6}"/>
                </a:ext>
              </a:extLst>
            </p:cNvPr>
            <p:cNvSpPr>
              <a:spLocks noChangeArrowheads="1"/>
            </p:cNvSpPr>
            <p:nvPr/>
          </p:nvSpPr>
          <p:spPr bwMode="auto">
            <a:xfrm>
              <a:off x="3585" y="1922"/>
              <a:ext cx="74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Education of hh head</a:t>
              </a:r>
              <a:endParaRPr lang="nl-NL" altLang="en-US"/>
            </a:p>
          </p:txBody>
        </p:sp>
        <p:sp>
          <p:nvSpPr>
            <p:cNvPr id="21" name="Rectangle 20">
              <a:extLst>
                <a:ext uri="{FF2B5EF4-FFF2-40B4-BE49-F238E27FC236}">
                  <a16:creationId xmlns:a16="http://schemas.microsoft.com/office/drawing/2014/main" id="{FD44A1CB-CEEE-4BF1-9054-DCDF83247735}"/>
                </a:ext>
              </a:extLst>
            </p:cNvPr>
            <p:cNvSpPr>
              <a:spLocks noChangeArrowheads="1"/>
            </p:cNvSpPr>
            <p:nvPr/>
          </p:nvSpPr>
          <p:spPr bwMode="auto">
            <a:xfrm>
              <a:off x="3585" y="2007"/>
              <a:ext cx="10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(Economic activity of hh head)</a:t>
              </a:r>
              <a:endParaRPr lang="nl-NL" altLang="en-US"/>
            </a:p>
          </p:txBody>
        </p:sp>
        <p:sp>
          <p:nvSpPr>
            <p:cNvPr id="22" name="Rectangle 21">
              <a:extLst>
                <a:ext uri="{FF2B5EF4-FFF2-40B4-BE49-F238E27FC236}">
                  <a16:creationId xmlns:a16="http://schemas.microsoft.com/office/drawing/2014/main" id="{C88483E1-7D3C-44C3-B46E-BF1125B5B417}"/>
                </a:ext>
              </a:extLst>
            </p:cNvPr>
            <p:cNvSpPr>
              <a:spLocks noChangeArrowheads="1"/>
            </p:cNvSpPr>
            <p:nvPr/>
          </p:nvSpPr>
          <p:spPr bwMode="auto">
            <a:xfrm>
              <a:off x="3585" y="2092"/>
              <a:ext cx="8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(Occupation of hh head)</a:t>
              </a:r>
              <a:endParaRPr lang="nl-NL" altLang="en-US"/>
            </a:p>
          </p:txBody>
        </p:sp>
        <p:sp>
          <p:nvSpPr>
            <p:cNvPr id="23" name="Rectangle 22">
              <a:extLst>
                <a:ext uri="{FF2B5EF4-FFF2-40B4-BE49-F238E27FC236}">
                  <a16:creationId xmlns:a16="http://schemas.microsoft.com/office/drawing/2014/main" id="{8FB35C8E-8640-456A-A079-48B08F119566}"/>
                </a:ext>
              </a:extLst>
            </p:cNvPr>
            <p:cNvSpPr>
              <a:spLocks noChangeArrowheads="1"/>
            </p:cNvSpPr>
            <p:nvPr/>
          </p:nvSpPr>
          <p:spPr bwMode="auto">
            <a:xfrm>
              <a:off x="3585" y="2177"/>
              <a:ext cx="1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(Employment sector of hh head)</a:t>
              </a:r>
              <a:endParaRPr lang="nl-NL" altLang="en-US"/>
            </a:p>
          </p:txBody>
        </p:sp>
        <p:sp>
          <p:nvSpPr>
            <p:cNvPr id="24" name="Rectangle 23">
              <a:extLst>
                <a:ext uri="{FF2B5EF4-FFF2-40B4-BE49-F238E27FC236}">
                  <a16:creationId xmlns:a16="http://schemas.microsoft.com/office/drawing/2014/main" id="{7B346CF4-4A2C-47A3-97D8-9FFCB8FD7103}"/>
                </a:ext>
              </a:extLst>
            </p:cNvPr>
            <p:cNvSpPr>
              <a:spLocks noChangeArrowheads="1"/>
            </p:cNvSpPr>
            <p:nvPr/>
          </p:nvSpPr>
          <p:spPr bwMode="auto">
            <a:xfrm>
              <a:off x="3585" y="2262"/>
              <a:ext cx="11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(Employment status of hh head)</a:t>
              </a:r>
              <a:endParaRPr lang="nl-NL" altLang="en-US"/>
            </a:p>
          </p:txBody>
        </p:sp>
        <p:sp>
          <p:nvSpPr>
            <p:cNvPr id="25" name="Rectangle 24">
              <a:extLst>
                <a:ext uri="{FF2B5EF4-FFF2-40B4-BE49-F238E27FC236}">
                  <a16:creationId xmlns:a16="http://schemas.microsoft.com/office/drawing/2014/main" id="{06E64684-D1BA-4544-8971-395B0BB3203B}"/>
                </a:ext>
              </a:extLst>
            </p:cNvPr>
            <p:cNvSpPr>
              <a:spLocks noChangeArrowheads="1"/>
            </p:cNvSpPr>
            <p:nvPr/>
          </p:nvSpPr>
          <p:spPr bwMode="auto">
            <a:xfrm>
              <a:off x="3585" y="2348"/>
              <a:ext cx="62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Members [Vector]</a:t>
              </a:r>
              <a:endParaRPr lang="nl-NL" altLang="en-US"/>
            </a:p>
          </p:txBody>
        </p:sp>
        <p:sp>
          <p:nvSpPr>
            <p:cNvPr id="26" name="Rectangle 25">
              <a:extLst>
                <a:ext uri="{FF2B5EF4-FFF2-40B4-BE49-F238E27FC236}">
                  <a16:creationId xmlns:a16="http://schemas.microsoft.com/office/drawing/2014/main" id="{61DA56BE-08F2-4DD6-B139-8F595F09C398}"/>
                </a:ext>
              </a:extLst>
            </p:cNvPr>
            <p:cNvSpPr>
              <a:spLocks noChangeArrowheads="1"/>
            </p:cNvSpPr>
            <p:nvPr/>
          </p:nvSpPr>
          <p:spPr bwMode="auto">
            <a:xfrm>
              <a:off x="3585" y="2433"/>
              <a:ext cx="45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Building type</a:t>
              </a:r>
              <a:endParaRPr lang="nl-NL" altLang="en-US"/>
            </a:p>
          </p:txBody>
        </p:sp>
        <p:sp>
          <p:nvSpPr>
            <p:cNvPr id="27" name="Rectangle 26">
              <a:extLst>
                <a:ext uri="{FF2B5EF4-FFF2-40B4-BE49-F238E27FC236}">
                  <a16:creationId xmlns:a16="http://schemas.microsoft.com/office/drawing/2014/main" id="{C976BA3E-20CA-4519-918C-4A889C8BBD38}"/>
                </a:ext>
              </a:extLst>
            </p:cNvPr>
            <p:cNvSpPr>
              <a:spLocks noChangeArrowheads="1"/>
            </p:cNvSpPr>
            <p:nvPr/>
          </p:nvSpPr>
          <p:spPr bwMode="auto">
            <a:xfrm>
              <a:off x="3585" y="2518"/>
              <a:ext cx="3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Roof type</a:t>
              </a:r>
              <a:endParaRPr lang="nl-NL" altLang="en-US"/>
            </a:p>
          </p:txBody>
        </p:sp>
        <p:sp>
          <p:nvSpPr>
            <p:cNvPr id="28" name="Rectangle 27">
              <a:extLst>
                <a:ext uri="{FF2B5EF4-FFF2-40B4-BE49-F238E27FC236}">
                  <a16:creationId xmlns:a16="http://schemas.microsoft.com/office/drawing/2014/main" id="{FF3DDB91-0DE7-4F3F-B7E5-7EF666FBA20A}"/>
                </a:ext>
              </a:extLst>
            </p:cNvPr>
            <p:cNvSpPr>
              <a:spLocks noChangeArrowheads="1"/>
            </p:cNvSpPr>
            <p:nvPr/>
          </p:nvSpPr>
          <p:spPr bwMode="auto">
            <a:xfrm>
              <a:off x="3585" y="2603"/>
              <a:ext cx="3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Wall type</a:t>
              </a:r>
              <a:endParaRPr lang="nl-NL" altLang="en-US"/>
            </a:p>
          </p:txBody>
        </p:sp>
        <p:sp>
          <p:nvSpPr>
            <p:cNvPr id="29" name="Rectangle 28">
              <a:extLst>
                <a:ext uri="{FF2B5EF4-FFF2-40B4-BE49-F238E27FC236}">
                  <a16:creationId xmlns:a16="http://schemas.microsoft.com/office/drawing/2014/main" id="{C9454CC0-BA05-4CB2-B8F3-973701456AF4}"/>
                </a:ext>
              </a:extLst>
            </p:cNvPr>
            <p:cNvSpPr>
              <a:spLocks noChangeArrowheads="1"/>
            </p:cNvSpPr>
            <p:nvPr/>
          </p:nvSpPr>
          <p:spPr bwMode="auto">
            <a:xfrm>
              <a:off x="3585" y="2688"/>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State of repair</a:t>
              </a:r>
              <a:endParaRPr lang="nl-NL" altLang="en-US"/>
            </a:p>
          </p:txBody>
        </p:sp>
        <p:sp>
          <p:nvSpPr>
            <p:cNvPr id="30" name="Rectangle 29">
              <a:extLst>
                <a:ext uri="{FF2B5EF4-FFF2-40B4-BE49-F238E27FC236}">
                  <a16:creationId xmlns:a16="http://schemas.microsoft.com/office/drawing/2014/main" id="{AFB01D03-B17E-40E7-860C-83731D2FC66D}"/>
                </a:ext>
              </a:extLst>
            </p:cNvPr>
            <p:cNvSpPr>
              <a:spLocks noChangeArrowheads="1"/>
            </p:cNvSpPr>
            <p:nvPr/>
          </p:nvSpPr>
          <p:spPr bwMode="auto">
            <a:xfrm>
              <a:off x="3585" y="2773"/>
              <a:ext cx="3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Year built</a:t>
              </a:r>
              <a:endParaRPr lang="nl-NL" altLang="en-US"/>
            </a:p>
          </p:txBody>
        </p:sp>
        <p:sp>
          <p:nvSpPr>
            <p:cNvPr id="31" name="Rectangle 30">
              <a:extLst>
                <a:ext uri="{FF2B5EF4-FFF2-40B4-BE49-F238E27FC236}">
                  <a16:creationId xmlns:a16="http://schemas.microsoft.com/office/drawing/2014/main" id="{41B360A8-3B9E-402C-B0B7-573EDE00701F}"/>
                </a:ext>
              </a:extLst>
            </p:cNvPr>
            <p:cNvSpPr>
              <a:spLocks noChangeArrowheads="1"/>
            </p:cNvSpPr>
            <p:nvPr/>
          </p:nvSpPr>
          <p:spPr bwMode="auto">
            <a:xfrm>
              <a:off x="3585" y="2858"/>
              <a:ext cx="71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(Household income)</a:t>
              </a:r>
              <a:endParaRPr lang="nl-NL" altLang="en-US"/>
            </a:p>
          </p:txBody>
        </p:sp>
        <p:sp>
          <p:nvSpPr>
            <p:cNvPr id="32" name="Rectangle 31">
              <a:extLst>
                <a:ext uri="{FF2B5EF4-FFF2-40B4-BE49-F238E27FC236}">
                  <a16:creationId xmlns:a16="http://schemas.microsoft.com/office/drawing/2014/main" id="{61133F28-735D-4B52-8DDF-64A48FEDCF0D}"/>
                </a:ext>
              </a:extLst>
            </p:cNvPr>
            <p:cNvSpPr>
              <a:spLocks noChangeArrowheads="1"/>
            </p:cNvSpPr>
            <p:nvPr/>
          </p:nvSpPr>
          <p:spPr bwMode="auto">
            <a:xfrm>
              <a:off x="3585" y="2943"/>
              <a:ext cx="5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(Housing status)</a:t>
              </a:r>
              <a:endParaRPr lang="nl-NL" altLang="en-US"/>
            </a:p>
          </p:txBody>
        </p:sp>
        <p:sp>
          <p:nvSpPr>
            <p:cNvPr id="33" name="Rectangle 32">
              <a:extLst>
                <a:ext uri="{FF2B5EF4-FFF2-40B4-BE49-F238E27FC236}">
                  <a16:creationId xmlns:a16="http://schemas.microsoft.com/office/drawing/2014/main" id="{095690B2-63AE-4692-A57A-A599AB9924A4}"/>
                </a:ext>
              </a:extLst>
            </p:cNvPr>
            <p:cNvSpPr>
              <a:spLocks noChangeArrowheads="1"/>
            </p:cNvSpPr>
            <p:nvPr/>
          </p:nvSpPr>
          <p:spPr bwMode="auto">
            <a:xfrm>
              <a:off x="3585" y="3028"/>
              <a:ext cx="5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(Housing value)</a:t>
              </a:r>
              <a:endParaRPr lang="nl-NL" altLang="en-US"/>
            </a:p>
          </p:txBody>
        </p:sp>
        <p:sp>
          <p:nvSpPr>
            <p:cNvPr id="34" name="Rectangle 33">
              <a:extLst>
                <a:ext uri="{FF2B5EF4-FFF2-40B4-BE49-F238E27FC236}">
                  <a16:creationId xmlns:a16="http://schemas.microsoft.com/office/drawing/2014/main" id="{54D8A63B-5CDB-4DD3-88BF-32752CD1ADBF}"/>
                </a:ext>
              </a:extLst>
            </p:cNvPr>
            <p:cNvSpPr>
              <a:spLocks noChangeArrowheads="1"/>
            </p:cNvSpPr>
            <p:nvPr/>
          </p:nvSpPr>
          <p:spPr bwMode="auto">
            <a:xfrm>
              <a:off x="3569" y="3132"/>
              <a:ext cx="30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Methods</a:t>
              </a:r>
              <a:endParaRPr lang="nl-NL" altLang="en-US"/>
            </a:p>
          </p:txBody>
        </p:sp>
        <p:sp>
          <p:nvSpPr>
            <p:cNvPr id="35" name="Rectangle 34">
              <a:extLst>
                <a:ext uri="{FF2B5EF4-FFF2-40B4-BE49-F238E27FC236}">
                  <a16:creationId xmlns:a16="http://schemas.microsoft.com/office/drawing/2014/main" id="{ADC5D32D-5F49-4E35-B233-15941488DC63}"/>
                </a:ext>
              </a:extLst>
            </p:cNvPr>
            <p:cNvSpPr>
              <a:spLocks noChangeArrowheads="1"/>
            </p:cNvSpPr>
            <p:nvPr/>
          </p:nvSpPr>
          <p:spPr bwMode="auto">
            <a:xfrm>
              <a:off x="3575" y="3239"/>
              <a:ext cx="9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GetEconomicActivityofHead</a:t>
              </a:r>
              <a:endParaRPr lang="nl-NL" altLang="en-US"/>
            </a:p>
          </p:txBody>
        </p:sp>
        <p:sp>
          <p:nvSpPr>
            <p:cNvPr id="36" name="Rectangle 35">
              <a:extLst>
                <a:ext uri="{FF2B5EF4-FFF2-40B4-BE49-F238E27FC236}">
                  <a16:creationId xmlns:a16="http://schemas.microsoft.com/office/drawing/2014/main" id="{0B6FB64F-7FCB-43EC-9205-C20E5EDA1ADB}"/>
                </a:ext>
              </a:extLst>
            </p:cNvPr>
            <p:cNvSpPr>
              <a:spLocks noChangeArrowheads="1"/>
            </p:cNvSpPr>
            <p:nvPr/>
          </p:nvSpPr>
          <p:spPr bwMode="auto">
            <a:xfrm>
              <a:off x="3575" y="3324"/>
              <a:ext cx="7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GetOccupationofHead</a:t>
              </a:r>
              <a:endParaRPr lang="nl-NL" altLang="en-US"/>
            </a:p>
          </p:txBody>
        </p:sp>
        <p:sp>
          <p:nvSpPr>
            <p:cNvPr id="37" name="Rectangle 36">
              <a:extLst>
                <a:ext uri="{FF2B5EF4-FFF2-40B4-BE49-F238E27FC236}">
                  <a16:creationId xmlns:a16="http://schemas.microsoft.com/office/drawing/2014/main" id="{30BDBB13-CCF9-4C5C-9C73-2E4CEDC6FECE}"/>
                </a:ext>
              </a:extLst>
            </p:cNvPr>
            <p:cNvSpPr>
              <a:spLocks noChangeArrowheads="1"/>
            </p:cNvSpPr>
            <p:nvPr/>
          </p:nvSpPr>
          <p:spPr bwMode="auto">
            <a:xfrm>
              <a:off x="3575" y="3409"/>
              <a:ext cx="105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GetEmploymentSectorofHead</a:t>
              </a:r>
              <a:endParaRPr lang="nl-NL" altLang="en-US"/>
            </a:p>
          </p:txBody>
        </p:sp>
        <p:sp>
          <p:nvSpPr>
            <p:cNvPr id="38" name="Rectangle 37">
              <a:extLst>
                <a:ext uri="{FF2B5EF4-FFF2-40B4-BE49-F238E27FC236}">
                  <a16:creationId xmlns:a16="http://schemas.microsoft.com/office/drawing/2014/main" id="{B2C09F43-0F08-4C9B-9CB3-A4E77AEC8F6C}"/>
                </a:ext>
              </a:extLst>
            </p:cNvPr>
            <p:cNvSpPr>
              <a:spLocks noChangeArrowheads="1"/>
            </p:cNvSpPr>
            <p:nvPr/>
          </p:nvSpPr>
          <p:spPr bwMode="auto">
            <a:xfrm>
              <a:off x="3575" y="3494"/>
              <a:ext cx="105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GetEmploymentStatusofHead</a:t>
              </a:r>
              <a:endParaRPr lang="nl-NL" altLang="en-US"/>
            </a:p>
          </p:txBody>
        </p:sp>
        <p:sp>
          <p:nvSpPr>
            <p:cNvPr id="39" name="Rectangle 38">
              <a:extLst>
                <a:ext uri="{FF2B5EF4-FFF2-40B4-BE49-F238E27FC236}">
                  <a16:creationId xmlns:a16="http://schemas.microsoft.com/office/drawing/2014/main" id="{F3318E70-8541-4DC5-BA1E-AC51788A1CCE}"/>
                </a:ext>
              </a:extLst>
            </p:cNvPr>
            <p:cNvSpPr>
              <a:spLocks noChangeArrowheads="1"/>
            </p:cNvSpPr>
            <p:nvPr/>
          </p:nvSpPr>
          <p:spPr bwMode="auto">
            <a:xfrm>
              <a:off x="3575" y="3580"/>
              <a:ext cx="7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GetHouseholdIncome</a:t>
              </a:r>
              <a:endParaRPr lang="nl-NL" altLang="en-US"/>
            </a:p>
          </p:txBody>
        </p:sp>
        <p:sp>
          <p:nvSpPr>
            <p:cNvPr id="40" name="Rectangle 39">
              <a:extLst>
                <a:ext uri="{FF2B5EF4-FFF2-40B4-BE49-F238E27FC236}">
                  <a16:creationId xmlns:a16="http://schemas.microsoft.com/office/drawing/2014/main" id="{78FCEF35-FA11-4BEF-95B1-7D7BD7BE0112}"/>
                </a:ext>
              </a:extLst>
            </p:cNvPr>
            <p:cNvSpPr>
              <a:spLocks noChangeArrowheads="1"/>
            </p:cNvSpPr>
            <p:nvPr/>
          </p:nvSpPr>
          <p:spPr bwMode="auto">
            <a:xfrm>
              <a:off x="3575" y="3665"/>
              <a:ext cx="6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GetHousingStatus</a:t>
              </a:r>
              <a:endParaRPr lang="nl-NL" altLang="en-US"/>
            </a:p>
          </p:txBody>
        </p:sp>
        <p:sp>
          <p:nvSpPr>
            <p:cNvPr id="41" name="Rectangle 40">
              <a:extLst>
                <a:ext uri="{FF2B5EF4-FFF2-40B4-BE49-F238E27FC236}">
                  <a16:creationId xmlns:a16="http://schemas.microsoft.com/office/drawing/2014/main" id="{7B37DD5B-66F3-4FB3-8C56-13B39288F856}"/>
                </a:ext>
              </a:extLst>
            </p:cNvPr>
            <p:cNvSpPr>
              <a:spLocks noChangeArrowheads="1"/>
            </p:cNvSpPr>
            <p:nvPr/>
          </p:nvSpPr>
          <p:spPr bwMode="auto">
            <a:xfrm>
              <a:off x="3575" y="3750"/>
              <a:ext cx="6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GetHousingValue</a:t>
              </a:r>
              <a:endParaRPr lang="nl-NL" altLang="en-US"/>
            </a:p>
          </p:txBody>
        </p:sp>
        <p:sp>
          <p:nvSpPr>
            <p:cNvPr id="42" name="Rectangle 41">
              <a:extLst>
                <a:ext uri="{FF2B5EF4-FFF2-40B4-BE49-F238E27FC236}">
                  <a16:creationId xmlns:a16="http://schemas.microsoft.com/office/drawing/2014/main" id="{952BE05F-89DC-4BEA-B9D8-42F90213BB14}"/>
                </a:ext>
              </a:extLst>
            </p:cNvPr>
            <p:cNvSpPr>
              <a:spLocks noChangeArrowheads="1"/>
            </p:cNvSpPr>
            <p:nvPr/>
          </p:nvSpPr>
          <p:spPr bwMode="auto">
            <a:xfrm>
              <a:off x="3575" y="3835"/>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l-NL" altLang="en-US" sz="1000">
                  <a:solidFill>
                    <a:srgbClr val="000000"/>
                  </a:solidFill>
                  <a:latin typeface="Arial" panose="020B0604020202020204" pitchFamily="34" charset="0"/>
                </a:rPr>
                <a:t>...</a:t>
              </a:r>
              <a:endParaRPr lang="nl-NL" altLang="en-US"/>
            </a:p>
          </p:txBody>
        </p:sp>
        <p:sp>
          <p:nvSpPr>
            <p:cNvPr id="43" name="Freeform 42">
              <a:extLst>
                <a:ext uri="{FF2B5EF4-FFF2-40B4-BE49-F238E27FC236}">
                  <a16:creationId xmlns:a16="http://schemas.microsoft.com/office/drawing/2014/main" id="{525252CE-0350-48A4-B7B2-D8A720E43A38}"/>
                </a:ext>
              </a:extLst>
            </p:cNvPr>
            <p:cNvSpPr>
              <a:spLocks/>
            </p:cNvSpPr>
            <p:nvPr/>
          </p:nvSpPr>
          <p:spPr bwMode="auto">
            <a:xfrm>
              <a:off x="3547" y="3124"/>
              <a:ext cx="1184" cy="1"/>
            </a:xfrm>
            <a:custGeom>
              <a:avLst/>
              <a:gdLst>
                <a:gd name="T0" fmla="*/ 0 w 7103"/>
                <a:gd name="T1" fmla="*/ 2344 w 7103"/>
                <a:gd name="T2" fmla="*/ 4107 w 7103"/>
                <a:gd name="T3" fmla="*/ 5369 w 7103"/>
                <a:gd name="T4" fmla="*/ 6216 w 7103"/>
                <a:gd name="T5" fmla="*/ 6729 w 7103"/>
                <a:gd name="T6" fmla="*/ 6993 w 7103"/>
                <a:gd name="T7" fmla="*/ 7089 w 7103"/>
                <a:gd name="T8" fmla="*/ 7103 w 7103"/>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7103">
                  <a:moveTo>
                    <a:pt x="0" y="0"/>
                  </a:moveTo>
                  <a:lnTo>
                    <a:pt x="2344" y="0"/>
                  </a:lnTo>
                  <a:lnTo>
                    <a:pt x="4107" y="0"/>
                  </a:lnTo>
                  <a:lnTo>
                    <a:pt x="5369" y="0"/>
                  </a:lnTo>
                  <a:lnTo>
                    <a:pt x="6216" y="0"/>
                  </a:lnTo>
                  <a:lnTo>
                    <a:pt x="6729" y="0"/>
                  </a:lnTo>
                  <a:lnTo>
                    <a:pt x="6993" y="0"/>
                  </a:lnTo>
                  <a:lnTo>
                    <a:pt x="7089" y="0"/>
                  </a:lnTo>
                  <a:lnTo>
                    <a:pt x="710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43">
              <a:extLst>
                <a:ext uri="{FF2B5EF4-FFF2-40B4-BE49-F238E27FC236}">
                  <a16:creationId xmlns:a16="http://schemas.microsoft.com/office/drawing/2014/main" id="{AF4E6E1D-780C-435E-A1FF-A64D35E5D177}"/>
                </a:ext>
              </a:extLst>
            </p:cNvPr>
            <p:cNvSpPr>
              <a:spLocks/>
            </p:cNvSpPr>
            <p:nvPr/>
          </p:nvSpPr>
          <p:spPr bwMode="auto">
            <a:xfrm>
              <a:off x="3547" y="3222"/>
              <a:ext cx="1184" cy="1"/>
            </a:xfrm>
            <a:custGeom>
              <a:avLst/>
              <a:gdLst>
                <a:gd name="T0" fmla="*/ 0 w 7104"/>
                <a:gd name="T1" fmla="*/ 2345 w 7104"/>
                <a:gd name="T2" fmla="*/ 4107 w 7104"/>
                <a:gd name="T3" fmla="*/ 5370 w 7104"/>
                <a:gd name="T4" fmla="*/ 6216 w 7104"/>
                <a:gd name="T5" fmla="*/ 6730 w 7104"/>
                <a:gd name="T6" fmla="*/ 6994 w 7104"/>
                <a:gd name="T7" fmla="*/ 7090 w 7104"/>
                <a:gd name="T8" fmla="*/ 7104 w 7104"/>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7104">
                  <a:moveTo>
                    <a:pt x="0" y="0"/>
                  </a:moveTo>
                  <a:lnTo>
                    <a:pt x="2345" y="0"/>
                  </a:lnTo>
                  <a:lnTo>
                    <a:pt x="4107" y="0"/>
                  </a:lnTo>
                  <a:lnTo>
                    <a:pt x="5370" y="0"/>
                  </a:lnTo>
                  <a:lnTo>
                    <a:pt x="6216" y="0"/>
                  </a:lnTo>
                  <a:lnTo>
                    <a:pt x="6730" y="0"/>
                  </a:lnTo>
                  <a:lnTo>
                    <a:pt x="6994" y="0"/>
                  </a:lnTo>
                  <a:lnTo>
                    <a:pt x="7090" y="0"/>
                  </a:lnTo>
                  <a:lnTo>
                    <a:pt x="7104"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44">
              <a:extLst>
                <a:ext uri="{FF2B5EF4-FFF2-40B4-BE49-F238E27FC236}">
                  <a16:creationId xmlns:a16="http://schemas.microsoft.com/office/drawing/2014/main" id="{8DD2AA0C-FE28-4900-9A6C-6E9977831739}"/>
                </a:ext>
              </a:extLst>
            </p:cNvPr>
            <p:cNvSpPr>
              <a:spLocks/>
            </p:cNvSpPr>
            <p:nvPr/>
          </p:nvSpPr>
          <p:spPr bwMode="auto">
            <a:xfrm>
              <a:off x="3546" y="1235"/>
              <a:ext cx="1186" cy="1"/>
            </a:xfrm>
            <a:custGeom>
              <a:avLst/>
              <a:gdLst>
                <a:gd name="T0" fmla="*/ 0 w 7115"/>
                <a:gd name="T1" fmla="*/ 2349 w 7115"/>
                <a:gd name="T2" fmla="*/ 4114 w 7115"/>
                <a:gd name="T3" fmla="*/ 5378 w 7115"/>
                <a:gd name="T4" fmla="*/ 6226 w 7115"/>
                <a:gd name="T5" fmla="*/ 6739 w 7115"/>
                <a:gd name="T6" fmla="*/ 7003 w 7115"/>
                <a:gd name="T7" fmla="*/ 7101 w 7115"/>
                <a:gd name="T8" fmla="*/ 7115 w 7115"/>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7115">
                  <a:moveTo>
                    <a:pt x="0" y="0"/>
                  </a:moveTo>
                  <a:lnTo>
                    <a:pt x="2349" y="0"/>
                  </a:lnTo>
                  <a:lnTo>
                    <a:pt x="4114" y="0"/>
                  </a:lnTo>
                  <a:lnTo>
                    <a:pt x="5378" y="0"/>
                  </a:lnTo>
                  <a:lnTo>
                    <a:pt x="6226" y="0"/>
                  </a:lnTo>
                  <a:lnTo>
                    <a:pt x="6739" y="0"/>
                  </a:lnTo>
                  <a:lnTo>
                    <a:pt x="7003" y="0"/>
                  </a:lnTo>
                  <a:lnTo>
                    <a:pt x="7101" y="0"/>
                  </a:lnTo>
                  <a:lnTo>
                    <a:pt x="711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 name="Line 45">
            <a:extLst>
              <a:ext uri="{FF2B5EF4-FFF2-40B4-BE49-F238E27FC236}">
                <a16:creationId xmlns:a16="http://schemas.microsoft.com/office/drawing/2014/main" id="{75A315C8-75A1-4F11-86C5-322B96F0ACF0}"/>
              </a:ext>
            </a:extLst>
          </p:cNvPr>
          <p:cNvSpPr>
            <a:spLocks noChangeShapeType="1"/>
          </p:cNvSpPr>
          <p:nvPr/>
        </p:nvSpPr>
        <p:spPr bwMode="auto">
          <a:xfrm flipH="1">
            <a:off x="4440239" y="1947065"/>
            <a:ext cx="3227387" cy="34051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3588700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4194</Words>
  <Application>Microsoft Office PowerPoint</Application>
  <PresentationFormat>Widescreen</PresentationFormat>
  <Paragraphs>448</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‘Build It and They Will Come’: Exploring Spatial Microsimulation of Bicycle Demand During and After the COVID-19 Pandemic in Metro Manila</vt:lpstr>
      <vt:lpstr>Background</vt:lpstr>
      <vt:lpstr>PowerPoint Presentation</vt:lpstr>
      <vt:lpstr>Bike-to-Work</vt:lpstr>
      <vt:lpstr>Motivation</vt:lpstr>
      <vt:lpstr>Research Objectives</vt:lpstr>
      <vt:lpstr>Urban Modelling Considerations</vt:lpstr>
      <vt:lpstr>Spatial Analysis Framework</vt:lpstr>
      <vt:lpstr>Attribute of household microdata in Spatial Microsimulation </vt:lpstr>
      <vt:lpstr>Object representation of household microdata</vt:lpstr>
      <vt:lpstr>Disparate data sets, Different zoning systems</vt:lpstr>
      <vt:lpstr>Available data sets</vt:lpstr>
      <vt:lpstr>InformalSim - Spatial Microsimulation Model for Estimating Household Characteristics</vt:lpstr>
      <vt:lpstr>Metro Manila</vt:lpstr>
      <vt:lpstr>Official Census Definition</vt:lpstr>
      <vt:lpstr>Microsimulation Results</vt:lpstr>
      <vt:lpstr>Model Validation</vt:lpstr>
      <vt:lpstr>Spatial Microsimulation Modules (1/3)</vt:lpstr>
      <vt:lpstr>Spatial Microsimulation Modules (2/3)</vt:lpstr>
      <vt:lpstr>Spatial Microsimulation Modules (3/3)</vt:lpstr>
      <vt:lpstr>Bicycle Demand Estimation Module</vt:lpstr>
      <vt:lpstr>Initial Bike Ownership Model (1)</vt:lpstr>
      <vt:lpstr>Initial Bike Ownership Model (2)</vt:lpstr>
      <vt:lpstr>Concluding Remarks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It and They Will Come’: Exploring Spatial Microsimulation of Bicycle Demand During and After the COVID-19 Pandemic in Metro Manila</dc:title>
  <dc:creator>Noriel Christopher Tiglao</dc:creator>
  <cp:lastModifiedBy>Noriel Christopher Tiglao</cp:lastModifiedBy>
  <cp:revision>72</cp:revision>
  <dcterms:created xsi:type="dcterms:W3CDTF">2021-12-01T09:52:44Z</dcterms:created>
  <dcterms:modified xsi:type="dcterms:W3CDTF">2021-12-03T14:59:35Z</dcterms:modified>
</cp:coreProperties>
</file>