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6" r:id="rId1"/>
    <p:sldMasterId id="2147483713" r:id="rId2"/>
  </p:sldMasterIdLst>
  <p:notesMasterIdLst>
    <p:notesMasterId r:id="rId26"/>
  </p:notesMasterIdLst>
  <p:handoutMasterIdLst>
    <p:handoutMasterId r:id="rId27"/>
  </p:handoutMasterIdLst>
  <p:sldIdLst>
    <p:sldId id="339" r:id="rId3"/>
    <p:sldId id="989" r:id="rId4"/>
    <p:sldId id="474" r:id="rId5"/>
    <p:sldId id="324" r:id="rId6"/>
    <p:sldId id="334" r:id="rId7"/>
    <p:sldId id="984" r:id="rId8"/>
    <p:sldId id="977" r:id="rId9"/>
    <p:sldId id="315" r:id="rId10"/>
    <p:sldId id="985" r:id="rId11"/>
    <p:sldId id="966" r:id="rId12"/>
    <p:sldId id="976" r:id="rId13"/>
    <p:sldId id="986" r:id="rId14"/>
    <p:sldId id="978" r:id="rId15"/>
    <p:sldId id="949" r:id="rId16"/>
    <p:sldId id="987" r:id="rId17"/>
    <p:sldId id="382" r:id="rId18"/>
    <p:sldId id="961" r:id="rId19"/>
    <p:sldId id="384" r:id="rId20"/>
    <p:sldId id="988" r:id="rId21"/>
    <p:sldId id="960" r:id="rId22"/>
    <p:sldId id="965" r:id="rId23"/>
    <p:sldId id="964" r:id="rId24"/>
    <p:sldId id="955" r:id="rId25"/>
  </p:sldIdLst>
  <p:sldSz cx="9144000" cy="5143500" type="screen16x9"/>
  <p:notesSz cx="6858000" cy="9144000"/>
  <p:defaultTextStyle>
    <a:defPPr>
      <a:defRPr lang="de-DE"/>
    </a:defPPr>
    <a:lvl1pPr marL="0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02">
          <p15:clr>
            <a:srgbClr val="A4A3A4"/>
          </p15:clr>
        </p15:guide>
        <p15:guide id="2" orient="horz" pos="573">
          <p15:clr>
            <a:srgbClr val="A4A3A4"/>
          </p15:clr>
        </p15:guide>
        <p15:guide id="3" orient="horz" pos="3009">
          <p15:clr>
            <a:srgbClr val="A4A3A4"/>
          </p15:clr>
        </p15:guide>
        <p15:guide id="4" orient="horz" pos="2210" userDrawn="1">
          <p15:clr>
            <a:srgbClr val="A4A3A4"/>
          </p15:clr>
        </p15:guide>
        <p15:guide id="5" orient="horz" pos="302">
          <p15:clr>
            <a:srgbClr val="A4A3A4"/>
          </p15:clr>
        </p15:guide>
        <p15:guide id="6" orient="horz" pos="2890" userDrawn="1">
          <p15:clr>
            <a:srgbClr val="A4A3A4"/>
          </p15:clr>
        </p15:guide>
        <p15:guide id="7" orient="horz" pos="839">
          <p15:clr>
            <a:srgbClr val="A4A3A4"/>
          </p15:clr>
        </p15:guide>
        <p15:guide id="8" pos="4258">
          <p15:clr>
            <a:srgbClr val="A4A3A4"/>
          </p15:clr>
        </p15:guide>
        <p15:guide id="9" pos="680" userDrawn="1">
          <p15:clr>
            <a:srgbClr val="A4A3A4"/>
          </p15:clr>
        </p15:guide>
        <p15:guide id="10" pos="5624">
          <p15:clr>
            <a:srgbClr val="A4A3A4"/>
          </p15:clr>
        </p15:guide>
        <p15:guide id="11" pos="4921">
          <p15:clr>
            <a:srgbClr val="A4A3A4"/>
          </p15:clr>
        </p15:guide>
        <p15:guide id="12" pos="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324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-Kathrin Hartmann" initials="AK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8062"/>
    <a:srgbClr val="FFFFFF"/>
    <a:srgbClr val="7EB13E"/>
    <a:srgbClr val="1BBBE9"/>
    <a:srgbClr val="F1C800"/>
    <a:srgbClr val="E1DFE4"/>
    <a:srgbClr val="A8E5FF"/>
    <a:srgbClr val="333333"/>
    <a:srgbClr val="45311B"/>
    <a:srgbClr val="B7F4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09" autoAdjust="0"/>
    <p:restoredTop sz="83916" autoAdjust="0"/>
  </p:normalViewPr>
  <p:slideViewPr>
    <p:cSldViewPr snapToGrid="0" showGuides="1">
      <p:cViewPr varScale="1">
        <p:scale>
          <a:sx n="85" d="100"/>
          <a:sy n="85" d="100"/>
        </p:scale>
        <p:origin x="832" y="56"/>
      </p:cViewPr>
      <p:guideLst>
        <p:guide orient="horz" pos="3102"/>
        <p:guide orient="horz" pos="573"/>
        <p:guide orient="horz" pos="3009"/>
        <p:guide orient="horz" pos="2210"/>
        <p:guide orient="horz" pos="302"/>
        <p:guide orient="horz" pos="2890"/>
        <p:guide orient="horz" pos="839"/>
        <p:guide pos="4258"/>
        <p:guide pos="680"/>
        <p:guide pos="5624"/>
        <p:guide pos="4921"/>
        <p:guide pos="2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-1974" y="-78"/>
      </p:cViewPr>
      <p:guideLst>
        <p:guide orient="horz" pos="2880"/>
        <p:guide pos="32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65121298797607"/>
          <c:y val="9.9366527220944592E-2"/>
          <c:w val="0.50349925843529852"/>
          <c:h val="0.78488180442979383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N</c:v>
                </c:pt>
              </c:strCache>
            </c:strRef>
          </c:tx>
          <c:explosion val="6"/>
          <c:dPt>
            <c:idx val="0"/>
            <c:bubble3D val="0"/>
            <c:explosion val="15"/>
            <c:spPr>
              <a:solidFill>
                <a:srgbClr val="A8E5FF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051-400F-97D0-BA7EFE499ED9}"/>
              </c:ext>
            </c:extLst>
          </c:dPt>
          <c:dPt>
            <c:idx val="1"/>
            <c:bubble3D val="0"/>
            <c:explosion val="12"/>
            <c:spPr>
              <a:solidFill>
                <a:srgbClr val="B7F49F"/>
              </a:soli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051-400F-97D0-BA7EFE499ED9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051-400F-97D0-BA7EFE499ED9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051-400F-97D0-BA7EFE499ED9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051-400F-97D0-BA7EFE499ED9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50000"/>
                      <a:satMod val="300000"/>
                    </a:schemeClr>
                  </a:gs>
                  <a:gs pos="35000">
                    <a:schemeClr val="accent6">
                      <a:tint val="37000"/>
                      <a:satMod val="300000"/>
                    </a:schemeClr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051-400F-97D0-BA7EFE499ED9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50000"/>
                      <a:satMod val="300000"/>
                    </a:schemeClr>
                  </a:gs>
                  <a:gs pos="35000">
                    <a:schemeClr val="accent1">
                      <a:lumMod val="60000"/>
                      <a:tint val="37000"/>
                      <a:satMod val="300000"/>
                    </a:schemeClr>
                  </a:gs>
                  <a:gs pos="100000">
                    <a:schemeClr val="accent1">
                      <a:lumMod val="6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lumMod val="60000"/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F051-400F-97D0-BA7EFE499ED9}"/>
              </c:ext>
            </c:extLst>
          </c:dPt>
          <c:dLbls>
            <c:dLbl>
              <c:idx val="0"/>
              <c:layout>
                <c:manualLayout>
                  <c:x val="-0.16613931846535482"/>
                  <c:y val="0.12410366640626334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Cluster 5</a:t>
                    </a:r>
                  </a:p>
                  <a:p>
                    <a:r>
                      <a:rPr lang="en-US" sz="1200" b="1" dirty="0"/>
                      <a:t>21,40</a:t>
                    </a:r>
                    <a:r>
                      <a:rPr lang="en-US" sz="1200" b="1" baseline="0" dirty="0"/>
                      <a:t>%</a:t>
                    </a:r>
                    <a:endParaRPr lang="en-US" sz="1200" b="1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051-400F-97D0-BA7EFE499ED9}"/>
                </c:ext>
              </c:extLst>
            </c:dLbl>
            <c:dLbl>
              <c:idx val="1"/>
              <c:layout>
                <c:manualLayout>
                  <c:x val="-0.13764012009258564"/>
                  <c:y val="-0.20273174989477738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Cluster</a:t>
                    </a:r>
                    <a:r>
                      <a:rPr lang="en-US" sz="1200" baseline="0" dirty="0"/>
                      <a:t> 3</a:t>
                    </a:r>
                  </a:p>
                  <a:p>
                    <a:r>
                      <a:rPr lang="en-US" sz="1200" b="1" baseline="0" dirty="0"/>
                      <a:t>21,35%</a:t>
                    </a:r>
                    <a:endParaRPr lang="en-US" sz="1200" b="1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051-400F-97D0-BA7EFE499ED9}"/>
                </c:ext>
              </c:extLst>
            </c:dLbl>
            <c:dLbl>
              <c:idx val="2"/>
              <c:layout>
                <c:manualLayout>
                  <c:x val="0.10273976031543403"/>
                  <c:y val="-0.1749941370425534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Cluster 4</a:t>
                    </a:r>
                  </a:p>
                  <a:p>
                    <a:r>
                      <a:rPr lang="en-US" b="1" dirty="0"/>
                      <a:t>13,31%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051-400F-97D0-BA7EFE499ED9}"/>
                </c:ext>
              </c:extLst>
            </c:dLbl>
            <c:dLbl>
              <c:idx val="3"/>
              <c:layout>
                <c:manualLayout>
                  <c:x val="0.18214393457351716"/>
                  <c:y val="7.8998498151032891E-3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Cluster 1</a:t>
                    </a:r>
                  </a:p>
                  <a:p>
                    <a:r>
                      <a:rPr lang="en-US" sz="1200" b="1" dirty="0"/>
                      <a:t>27,09%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051-400F-97D0-BA7EFE499ED9}"/>
                </c:ext>
              </c:extLst>
            </c:dLbl>
            <c:dLbl>
              <c:idx val="4"/>
              <c:layout>
                <c:manualLayout>
                  <c:x val="4.3903853244030906E-2"/>
                  <c:y val="0.17786523460539447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Cluster</a:t>
                    </a:r>
                    <a:r>
                      <a:rPr lang="en-US" sz="1200" baseline="0" dirty="0"/>
                      <a:t> 2</a:t>
                    </a:r>
                    <a:br>
                      <a:rPr lang="en-US" sz="1200" baseline="0" dirty="0"/>
                    </a:br>
                    <a:r>
                      <a:rPr lang="en-US" sz="1200" b="1" baseline="0" dirty="0"/>
                      <a:t>16,85%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051-400F-97D0-BA7EFE499E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Tabelle1!$A$2:$A$6</c:f>
              <c:strCache>
                <c:ptCount val="5"/>
                <c:pt idx="0">
                  <c:v>Cluster 3</c:v>
                </c:pt>
                <c:pt idx="1">
                  <c:v>Cluster 5</c:v>
                </c:pt>
                <c:pt idx="2">
                  <c:v>Cluster 4</c:v>
                </c:pt>
                <c:pt idx="3">
                  <c:v>Cluster 1</c:v>
                </c:pt>
                <c:pt idx="4">
                  <c:v>Cluster 2</c:v>
                </c:pt>
              </c:strCache>
            </c:strRef>
          </c:cat>
          <c:val>
            <c:numRef>
              <c:f>Tabelle1!$B$2:$B$6</c:f>
              <c:numCache>
                <c:formatCode>0</c:formatCode>
                <c:ptCount val="5"/>
                <c:pt idx="0">
                  <c:v>1843</c:v>
                </c:pt>
                <c:pt idx="1">
                  <c:v>1848</c:v>
                </c:pt>
                <c:pt idx="2">
                  <c:v>1149</c:v>
                </c:pt>
                <c:pt idx="3">
                  <c:v>2339</c:v>
                </c:pt>
                <c:pt idx="4">
                  <c:v>1455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051-400F-97D0-BA7EFE499ED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3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19940" y="216000"/>
            <a:ext cx="4374789" cy="457200"/>
          </a:xfrm>
          <a:prstGeom prst="rect">
            <a:avLst/>
          </a:prstGeom>
        </p:spPr>
        <p:txBody>
          <a:bodyPr vert="horz" lIns="108000" tIns="0" rIns="108000" bIns="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502024" y="8489576"/>
            <a:ext cx="2971800" cy="457200"/>
          </a:xfrm>
          <a:prstGeom prst="rect">
            <a:avLst/>
          </a:prstGeom>
        </p:spPr>
        <p:txBody>
          <a:bodyPr vert="horz" lIns="108000" tIns="0" rIns="108000" bIns="0" rtlCol="0"/>
          <a:lstStyle/>
          <a:p>
            <a:endParaRPr lang="de-DE" sz="12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038180" y="8489576"/>
            <a:ext cx="1119001" cy="457200"/>
          </a:xfrm>
          <a:prstGeom prst="rect">
            <a:avLst/>
          </a:prstGeom>
        </p:spPr>
        <p:txBody>
          <a:bodyPr vert="horz" lIns="108000" tIns="0" rIns="108000" bIns="0" rtlCol="0"/>
          <a:lstStyle/>
          <a:p>
            <a:fld id="{B7A5CD9C-B285-418F-961F-F8C946A4EAFF}" type="slidenum">
              <a:rPr lang="de-DE" sz="1200"/>
              <a:pPr/>
              <a:t>‹Nr.›</a:t>
            </a:fld>
            <a:endParaRPr lang="de-DE" sz="1200"/>
          </a:p>
        </p:txBody>
      </p:sp>
      <p:cxnSp>
        <p:nvCxnSpPr>
          <p:cNvPr id="7" name="Gerade Verbindung 6"/>
          <p:cNvCxnSpPr/>
          <p:nvPr/>
        </p:nvCxnSpPr>
        <p:spPr>
          <a:xfrm>
            <a:off x="502024" y="216000"/>
            <a:ext cx="0" cy="448235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502024" y="8498541"/>
            <a:ext cx="0" cy="448235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20" descr="infas_Logo_11mm_s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00" y="216000"/>
            <a:ext cx="411163" cy="2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815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AC9D1-8640-47CB-ACCC-26471A1A5863}" type="datetimeFigureOut">
              <a:rPr lang="de-DE" smtClean="0"/>
              <a:t>02.12.2021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58DE7-002E-4280-81E3-E50707A7AA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3392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58DE7-002E-4280-81E3-E50707A7AACC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2033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58DE7-002E-4280-81E3-E50707A7AACC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039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58DE7-002E-4280-81E3-E50707A7AACC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1654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58DE7-002E-4280-81E3-E50707A7AAC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2634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58DE7-002E-4280-81E3-E50707A7AAC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8525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58DE7-002E-4280-81E3-E50707A7AACC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8322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58DE7-002E-4280-81E3-E50707A7AAC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2916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58DE7-002E-4280-81E3-E50707A7AACC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4577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58DE7-002E-4280-81E3-E50707A7AAC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7553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58DE7-002E-4280-81E3-E50707A7AACC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538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as 360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92187" y="2880000"/>
            <a:ext cx="5767388" cy="1014487"/>
          </a:xfrm>
          <a:prstGeom prst="rect">
            <a:avLst/>
          </a:prstGeom>
          <a:ln>
            <a:noFill/>
          </a:ln>
        </p:spPr>
        <p:txBody>
          <a:bodyPr wrap="square" lIns="92038" rIns="92038" anchor="t" anchorCtr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lang="de-DE" sz="3600" b="1" u="heavy" kern="1200" baseline="0" dirty="0">
                <a:solidFill>
                  <a:schemeClr val="tx1"/>
                </a:solidFill>
                <a:uFill>
                  <a:solidFill>
                    <a:schemeClr val="bg2"/>
                  </a:solidFill>
                </a:u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lnSpc>
                <a:spcPts val="2386"/>
              </a:lnSpc>
              <a:spcBef>
                <a:spcPct val="20000"/>
              </a:spcBef>
              <a:buFont typeface="Arial" pitchFamily="34" charset="0"/>
            </a:pPr>
            <a:r>
              <a:rPr lang="de-DE" dirty="0"/>
              <a:t>Titelmasterformat durch Klicken bearbeiten </a:t>
            </a:r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2" hasCustomPrompt="1"/>
          </p:nvPr>
        </p:nvSpPr>
        <p:spPr>
          <a:xfrm>
            <a:off x="992187" y="4165600"/>
            <a:ext cx="5296855" cy="209625"/>
          </a:xfrm>
          <a:prstGeom prst="rect">
            <a:avLst/>
          </a:prstGeom>
        </p:spPr>
        <p:txBody>
          <a:bodyPr lIns="92038" rIns="92038">
            <a:noAutofit/>
          </a:bodyPr>
          <a:lstStyle>
            <a:lvl1pPr marL="0" indent="0" algn="l">
              <a:lnSpc>
                <a:spcPts val="1278"/>
              </a:lnSpc>
              <a:spcBef>
                <a:spcPts val="0"/>
              </a:spcBef>
              <a:buNone/>
              <a:defRPr sz="1200" baseline="0"/>
            </a:lvl1pPr>
            <a:lvl2pPr marL="5411" indent="0" algn="l">
              <a:lnSpc>
                <a:spcPts val="1278"/>
              </a:lnSpc>
              <a:spcBef>
                <a:spcPts val="0"/>
              </a:spcBef>
              <a:buNone/>
              <a:tabLst/>
              <a:defRPr sz="1000"/>
            </a:lvl2pPr>
          </a:lstStyle>
          <a:p>
            <a:pPr lvl="0"/>
            <a:r>
              <a:rPr lang="de-DE" dirty="0"/>
              <a:t>Bonn || xx.xx.2021</a:t>
            </a:r>
          </a:p>
        </p:txBody>
      </p:sp>
      <p:pic>
        <p:nvPicPr>
          <p:cNvPr id="13" name="Picture 4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486000"/>
            <a:ext cx="1484313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992187" y="2520000"/>
            <a:ext cx="3579813" cy="355959"/>
          </a:xfrm>
        </p:spPr>
        <p:txBody>
          <a:bodyPr/>
          <a:lstStyle>
            <a:lvl1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/>
            </a:lvl1pPr>
          </a:lstStyle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0" u="none" strike="noStrike" kern="1200" cap="all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Dimensions in Data Science</a:t>
            </a:r>
          </a:p>
        </p:txBody>
      </p:sp>
    </p:spTree>
    <p:extLst>
      <p:ext uri="{BB962C8B-B14F-4D97-AF65-F5344CB8AC3E}">
        <p14:creationId xmlns:p14="http://schemas.microsoft.com/office/powerpoint/2010/main" val="3356710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as 360_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992187" y="2880000"/>
            <a:ext cx="5767388" cy="1014487"/>
          </a:xfrm>
          <a:prstGeom prst="rect">
            <a:avLst/>
          </a:prstGeom>
          <a:ln>
            <a:noFill/>
          </a:ln>
        </p:spPr>
        <p:txBody>
          <a:bodyPr wrap="square" lIns="92038" rIns="92038" anchor="t" anchorCtr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lang="de-DE" sz="3600" b="1" u="heavy" kern="1200" baseline="0" dirty="0">
                <a:solidFill>
                  <a:schemeClr val="tx1"/>
                </a:solidFill>
                <a:uFill>
                  <a:solidFill>
                    <a:schemeClr val="bg2"/>
                  </a:solidFill>
                </a:u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lnSpc>
                <a:spcPts val="2386"/>
              </a:lnSpc>
              <a:spcBef>
                <a:spcPct val="20000"/>
              </a:spcBef>
              <a:buFont typeface="Arial" pitchFamily="34" charset="0"/>
            </a:pPr>
            <a:r>
              <a:rPr lang="de-DE" dirty="0"/>
              <a:t>Titel für Zwischenfolie</a:t>
            </a:r>
          </a:p>
        </p:txBody>
      </p:sp>
      <p:pic>
        <p:nvPicPr>
          <p:cNvPr id="6" name="Picture 4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486000"/>
            <a:ext cx="1484313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013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as 360_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272630" y="1331913"/>
            <a:ext cx="6486946" cy="2833687"/>
          </a:xfrm>
        </p:spPr>
        <p:txBody>
          <a:bodyPr/>
          <a:lstStyle>
            <a:lvl1pPr marL="152874" indent="-152874">
              <a:spcAft>
                <a:spcPts val="300"/>
              </a:spcAft>
              <a:buFont typeface="Symbol" panose="05050102010706020507" pitchFamily="18" charset="2"/>
              <a:buChar char="-"/>
              <a:defRPr sz="1600"/>
            </a:lvl1pPr>
            <a:lvl2pPr marL="533030" indent="-143404">
              <a:spcAft>
                <a:spcPts val="300"/>
              </a:spcAft>
              <a:buFont typeface="Symbol" panose="05050102010706020507" pitchFamily="18" charset="2"/>
              <a:buChar char="-"/>
              <a:defRPr sz="1600"/>
            </a:lvl2pPr>
            <a:lvl3pPr marL="914538" indent="-135287">
              <a:spcAft>
                <a:spcPts val="300"/>
              </a:spcAft>
              <a:buFont typeface="Symbol" panose="05050102010706020507" pitchFamily="18" charset="2"/>
              <a:buChar char="-"/>
              <a:defRPr sz="1600"/>
            </a:lvl3pPr>
            <a:lvl4pPr marL="1296047" indent="-127170">
              <a:spcAft>
                <a:spcPts val="300"/>
              </a:spcAft>
              <a:buFont typeface="Symbol" panose="05050102010706020507" pitchFamily="18" charset="2"/>
              <a:buChar char="-"/>
              <a:defRPr sz="1600"/>
            </a:lvl4pPr>
            <a:lvl5pPr marL="1685673" indent="-127170">
              <a:spcAft>
                <a:spcPts val="300"/>
              </a:spcAft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272629" y="375913"/>
            <a:ext cx="6486946" cy="533725"/>
          </a:xfrm>
          <a:prstGeom prst="rect">
            <a:avLst/>
          </a:prstGeom>
          <a:ln>
            <a:noFill/>
          </a:ln>
        </p:spPr>
        <p:txBody>
          <a:bodyPr wrap="square" lIns="92038" rIns="92038" anchor="t" anchorCtr="0">
            <a:noAutofit/>
          </a:bodyPr>
          <a:lstStyle>
            <a:lvl1pPr>
              <a:defRPr lang="de-DE" sz="1800" b="1" u="heavy" cap="all" baseline="0">
                <a:uFill>
                  <a:solidFill>
                    <a:schemeClr val="bg2"/>
                  </a:solidFill>
                </a:u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lnSpc>
                <a:spcPts val="2386"/>
              </a:lnSpc>
              <a:spcBef>
                <a:spcPct val="20000"/>
              </a:spcBef>
              <a:buFont typeface="Arial" pitchFamily="34" charset="0"/>
            </a:pPr>
            <a:r>
              <a:rPr lang="de-DE" dirty="0"/>
              <a:t>Inhaltsverzeichnis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600" y="4767262"/>
            <a:ext cx="5534025" cy="1571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38" tIns="0" rIns="92038" bIns="39883">
            <a:noAutofit/>
          </a:bodyPr>
          <a:lstStyle>
            <a:lvl1pPr>
              <a:defRPr kumimoji="0" lang="de-DE" sz="10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defRPr>
            </a:lvl1pPr>
          </a:lstStyle>
          <a:p>
            <a:pPr>
              <a:lnSpc>
                <a:spcPts val="1108"/>
              </a:lnSpc>
            </a:pPr>
            <a:r>
              <a:rPr lang="de-DE"/>
              <a:t>Die neue 360 || Bonn, 21.04.2021</a:t>
            </a:r>
            <a:endParaRPr lang="de-DE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72629" y="4767078"/>
            <a:ext cx="315851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fld id="{EC394455-EBE5-457D-B188-43FCED0FE3B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9" name="Picture 4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367" y="4610100"/>
            <a:ext cx="1121733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Gerade Verbindung 3"/>
          <p:cNvCxnSpPr/>
          <p:nvPr userDrawn="1"/>
        </p:nvCxnSpPr>
        <p:spPr>
          <a:xfrm>
            <a:off x="581025" y="4767262"/>
            <a:ext cx="0" cy="157163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094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as 360_normal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72630" y="1331913"/>
            <a:ext cx="6486946" cy="2833687"/>
          </a:xfrm>
        </p:spPr>
        <p:txBody>
          <a:bodyPr/>
          <a:lstStyle>
            <a:lvl1pPr marL="0" indent="0">
              <a:spcAft>
                <a:spcPts val="300"/>
              </a:spcAft>
              <a:buFont typeface="Symbol" panose="05050102010706020507" pitchFamily="18" charset="2"/>
              <a:buNone/>
              <a:defRPr sz="1600" baseline="0"/>
            </a:lvl1pPr>
            <a:lvl2pPr marL="533030" indent="-143404">
              <a:spcAft>
                <a:spcPts val="300"/>
              </a:spcAft>
              <a:buFont typeface="Symbol" panose="05050102010706020507" pitchFamily="18" charset="2"/>
              <a:buChar char="-"/>
              <a:defRPr sz="1600"/>
            </a:lvl2pPr>
            <a:lvl3pPr marL="914538" indent="-135287">
              <a:spcAft>
                <a:spcPts val="300"/>
              </a:spcAft>
              <a:buFont typeface="Symbol" panose="05050102010706020507" pitchFamily="18" charset="2"/>
              <a:buChar char="-"/>
              <a:defRPr sz="1600"/>
            </a:lvl3pPr>
            <a:lvl4pPr marL="1296047" indent="-127170">
              <a:spcAft>
                <a:spcPts val="300"/>
              </a:spcAft>
              <a:buFont typeface="Symbol" panose="05050102010706020507" pitchFamily="18" charset="2"/>
              <a:buChar char="-"/>
              <a:defRPr sz="1600"/>
            </a:lvl4pPr>
            <a:lvl5pPr marL="1685673" indent="-127170">
              <a:spcAft>
                <a:spcPts val="300"/>
              </a:spcAft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 dirty="0"/>
              <a:t>Fließtext eingeben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272629" y="375913"/>
            <a:ext cx="6486946" cy="301511"/>
          </a:xfrm>
          <a:prstGeom prst="rect">
            <a:avLst/>
          </a:prstGeom>
          <a:ln>
            <a:noFill/>
          </a:ln>
        </p:spPr>
        <p:txBody>
          <a:bodyPr wrap="square" lIns="92038" rIns="92038" anchor="t" anchorCtr="0">
            <a:noAutofit/>
          </a:bodyPr>
          <a:lstStyle>
            <a:lvl1pPr>
              <a:defRPr lang="de-DE" sz="1800" b="1" u="heavy" cap="all" baseline="0">
                <a:uFill>
                  <a:solidFill>
                    <a:schemeClr val="bg2"/>
                  </a:solidFill>
                </a:u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lnSpc>
                <a:spcPts val="2386"/>
              </a:lnSpc>
              <a:spcBef>
                <a:spcPct val="20000"/>
              </a:spcBef>
              <a:buFont typeface="Arial" pitchFamily="34" charset="0"/>
            </a:pPr>
            <a:r>
              <a:rPr lang="de-DE" dirty="0"/>
              <a:t>Titel dieser Folie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600" y="4767262"/>
            <a:ext cx="5534025" cy="1571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38" tIns="0" rIns="92038" bIns="39883">
            <a:noAutofit/>
          </a:bodyPr>
          <a:lstStyle>
            <a:lvl1pPr>
              <a:defRPr kumimoji="0" lang="de-DE" sz="10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defRPr>
            </a:lvl1pPr>
          </a:lstStyle>
          <a:p>
            <a:pPr>
              <a:lnSpc>
                <a:spcPts val="1108"/>
              </a:lnSpc>
            </a:pPr>
            <a:r>
              <a:rPr lang="de-DE"/>
              <a:t>Die neue 360 || Bonn, 21.04.2021</a:t>
            </a:r>
            <a:endParaRPr lang="de-DE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72629" y="4767078"/>
            <a:ext cx="315851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fld id="{EC394455-EBE5-457D-B188-43FCED0FE3B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9" name="Picture 4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367" y="4610100"/>
            <a:ext cx="1121733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Gerade Verbindung 3"/>
          <p:cNvCxnSpPr/>
          <p:nvPr userDrawn="1"/>
        </p:nvCxnSpPr>
        <p:spPr>
          <a:xfrm>
            <a:off x="581025" y="4767262"/>
            <a:ext cx="0" cy="157163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73049" y="702291"/>
            <a:ext cx="3815871" cy="362938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e-DE" dirty="0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75746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as 360_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600" y="4767262"/>
            <a:ext cx="5534025" cy="1571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38" tIns="0" rIns="92038" bIns="39883">
            <a:noAutofit/>
          </a:bodyPr>
          <a:lstStyle>
            <a:lvl1pPr>
              <a:defRPr kumimoji="0" lang="de-DE" sz="10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defRPr>
            </a:lvl1pPr>
          </a:lstStyle>
          <a:p>
            <a:pPr>
              <a:lnSpc>
                <a:spcPts val="1108"/>
              </a:lnSpc>
            </a:pPr>
            <a:r>
              <a:rPr lang="de-DE"/>
              <a:t>Die neue 360 || Bonn, 21.04.2021</a:t>
            </a:r>
            <a:endParaRPr lang="de-DE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38125" y="4767078"/>
            <a:ext cx="315851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fld id="{EC394455-EBE5-457D-B188-43FCED0FE3B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9" name="Picture 4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367" y="4610100"/>
            <a:ext cx="1121733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Gerade Verbindung 3"/>
          <p:cNvCxnSpPr/>
          <p:nvPr userDrawn="1"/>
        </p:nvCxnSpPr>
        <p:spPr>
          <a:xfrm>
            <a:off x="581025" y="4767262"/>
            <a:ext cx="0" cy="157163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272629" y="375913"/>
            <a:ext cx="6486946" cy="533725"/>
          </a:xfrm>
          <a:prstGeom prst="rect">
            <a:avLst/>
          </a:prstGeom>
          <a:ln>
            <a:noFill/>
          </a:ln>
        </p:spPr>
        <p:txBody>
          <a:bodyPr wrap="square" lIns="92038" rIns="92038" anchor="t" anchorCtr="0">
            <a:noAutofit/>
          </a:bodyPr>
          <a:lstStyle>
            <a:lvl1pPr>
              <a:defRPr lang="de-DE" sz="1800" b="1" u="heavy" cap="all" baseline="0">
                <a:uFill>
                  <a:solidFill>
                    <a:schemeClr val="bg2"/>
                  </a:solidFill>
                </a:u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lnSpc>
                <a:spcPts val="2386"/>
              </a:lnSpc>
              <a:spcBef>
                <a:spcPct val="20000"/>
              </a:spcBef>
              <a:buFont typeface="Arial" pitchFamily="34" charset="0"/>
            </a:pPr>
            <a:r>
              <a:rPr lang="de-DE" dirty="0"/>
              <a:t>Kontakt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73050" y="1331913"/>
            <a:ext cx="3173412" cy="2833687"/>
          </a:xfrm>
        </p:spPr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de-DE" b="1" dirty="0">
                <a:solidFill>
                  <a:prstClr val="black"/>
                </a:solidFill>
              </a:rPr>
              <a:t>Name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de-DE" dirty="0">
                <a:solidFill>
                  <a:prstClr val="black"/>
                </a:solidFill>
              </a:rPr>
              <a:t>Position</a:t>
            </a:r>
          </a:p>
          <a:p>
            <a:pPr marL="0" lvl="0" indent="0">
              <a:spcAft>
                <a:spcPts val="0"/>
              </a:spcAft>
              <a:buNone/>
            </a:pPr>
            <a:endParaRPr lang="de-DE" dirty="0">
              <a:solidFill>
                <a:prstClr val="black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de-DE" dirty="0">
                <a:solidFill>
                  <a:prstClr val="black"/>
                </a:solidFill>
              </a:rPr>
              <a:t>Tel. 0228/</a:t>
            </a:r>
            <a:r>
              <a:rPr lang="de-DE" dirty="0"/>
              <a:t>74887</a:t>
            </a:r>
            <a:r>
              <a:rPr lang="de-DE" dirty="0">
                <a:solidFill>
                  <a:prstClr val="black"/>
                </a:solidFill>
              </a:rPr>
              <a:t>-Durchwahl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de-DE" dirty="0">
                <a:solidFill>
                  <a:prstClr val="black"/>
                </a:solidFill>
              </a:rPr>
              <a:t>E-Mail name@infas.de</a:t>
            </a:r>
          </a:p>
          <a:p>
            <a:pPr marL="0" lvl="0" indent="0">
              <a:spcAft>
                <a:spcPts val="0"/>
              </a:spcAft>
              <a:buNone/>
            </a:pPr>
            <a:endParaRPr lang="de-DE" dirty="0">
              <a:solidFill>
                <a:prstClr val="black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de-DE" dirty="0">
                <a:solidFill>
                  <a:prstClr val="black"/>
                </a:solidFill>
              </a:rPr>
              <a:t>infas 360 GmbH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de-DE" dirty="0" err="1">
                <a:solidFill>
                  <a:prstClr val="black"/>
                </a:solidFill>
              </a:rPr>
              <a:t>Ollenhauerstraße</a:t>
            </a:r>
            <a:r>
              <a:rPr lang="de-DE" dirty="0">
                <a:solidFill>
                  <a:prstClr val="black"/>
                </a:solidFill>
              </a:rPr>
              <a:t> 1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de-DE" dirty="0">
                <a:solidFill>
                  <a:prstClr val="black"/>
                </a:solidFill>
              </a:rPr>
              <a:t>53113 Bonn</a:t>
            </a:r>
          </a:p>
          <a:p>
            <a:pPr marL="0" lvl="0" indent="0">
              <a:spcAft>
                <a:spcPts val="0"/>
              </a:spcAft>
              <a:buNone/>
            </a:pPr>
            <a:endParaRPr lang="de-DE" dirty="0">
              <a:solidFill>
                <a:prstClr val="black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de-DE" dirty="0">
                <a:solidFill>
                  <a:prstClr val="black"/>
                </a:solidFill>
              </a:rPr>
              <a:t>www.infas360.de</a:t>
            </a:r>
          </a:p>
        </p:txBody>
      </p:sp>
    </p:spTree>
    <p:extLst>
      <p:ext uri="{BB962C8B-B14F-4D97-AF65-F5344CB8AC3E}">
        <p14:creationId xmlns:p14="http://schemas.microsoft.com/office/powerpoint/2010/main" val="3170448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as 360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0"/>
            <a:ext cx="9144001" cy="5142399"/>
          </a:xfrm>
          <a:prstGeom prst="rect">
            <a:avLst/>
          </a:prstGeom>
        </p:spPr>
      </p:pic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6759575" y="486069"/>
            <a:ext cx="1484312" cy="415925"/>
            <a:chOff x="4305" y="318"/>
            <a:chExt cx="935" cy="262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305" y="318"/>
              <a:ext cx="935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4872" y="316"/>
              <a:ext cx="101" cy="266"/>
            </a:xfrm>
            <a:custGeom>
              <a:avLst/>
              <a:gdLst>
                <a:gd name="T0" fmla="*/ 34 w 43"/>
                <a:gd name="T1" fmla="*/ 52 h 113"/>
                <a:gd name="T2" fmla="*/ 42 w 43"/>
                <a:gd name="T3" fmla="*/ 37 h 113"/>
                <a:gd name="T4" fmla="*/ 42 w 43"/>
                <a:gd name="T5" fmla="*/ 19 h 113"/>
                <a:gd name="T6" fmla="*/ 22 w 43"/>
                <a:gd name="T7" fmla="*/ 0 h 113"/>
                <a:gd name="T8" fmla="*/ 3 w 43"/>
                <a:gd name="T9" fmla="*/ 19 h 113"/>
                <a:gd name="T10" fmla="*/ 3 w 43"/>
                <a:gd name="T11" fmla="*/ 24 h 113"/>
                <a:gd name="T12" fmla="*/ 6 w 43"/>
                <a:gd name="T13" fmla="*/ 26 h 113"/>
                <a:gd name="T14" fmla="*/ 9 w 43"/>
                <a:gd name="T15" fmla="*/ 26 h 113"/>
                <a:gd name="T16" fmla="*/ 9 w 43"/>
                <a:gd name="T17" fmla="*/ 19 h 113"/>
                <a:gd name="T18" fmla="*/ 22 w 43"/>
                <a:gd name="T19" fmla="*/ 6 h 113"/>
                <a:gd name="T20" fmla="*/ 35 w 43"/>
                <a:gd name="T21" fmla="*/ 19 h 113"/>
                <a:gd name="T22" fmla="*/ 35 w 43"/>
                <a:gd name="T23" fmla="*/ 36 h 113"/>
                <a:gd name="T24" fmla="*/ 29 w 43"/>
                <a:gd name="T25" fmla="*/ 49 h 113"/>
                <a:gd name="T26" fmla="*/ 18 w 43"/>
                <a:gd name="T27" fmla="*/ 49 h 113"/>
                <a:gd name="T28" fmla="*/ 16 w 43"/>
                <a:gd name="T29" fmla="*/ 51 h 113"/>
                <a:gd name="T30" fmla="*/ 16 w 43"/>
                <a:gd name="T31" fmla="*/ 52 h 113"/>
                <a:gd name="T32" fmla="*/ 19 w 43"/>
                <a:gd name="T33" fmla="*/ 55 h 113"/>
                <a:gd name="T34" fmla="*/ 29 w 43"/>
                <a:gd name="T35" fmla="*/ 55 h 113"/>
                <a:gd name="T36" fmla="*/ 35 w 43"/>
                <a:gd name="T37" fmla="*/ 68 h 113"/>
                <a:gd name="T38" fmla="*/ 35 w 43"/>
                <a:gd name="T39" fmla="*/ 91 h 113"/>
                <a:gd name="T40" fmla="*/ 22 w 43"/>
                <a:gd name="T41" fmla="*/ 106 h 113"/>
                <a:gd name="T42" fmla="*/ 8 w 43"/>
                <a:gd name="T43" fmla="*/ 91 h 113"/>
                <a:gd name="T44" fmla="*/ 8 w 43"/>
                <a:gd name="T45" fmla="*/ 79 h 113"/>
                <a:gd name="T46" fmla="*/ 4 w 43"/>
                <a:gd name="T47" fmla="*/ 79 h 113"/>
                <a:gd name="T48" fmla="*/ 1 w 43"/>
                <a:gd name="T49" fmla="*/ 81 h 113"/>
                <a:gd name="T50" fmla="*/ 1 w 43"/>
                <a:gd name="T51" fmla="*/ 91 h 113"/>
                <a:gd name="T52" fmla="*/ 22 w 43"/>
                <a:gd name="T53" fmla="*/ 113 h 113"/>
                <a:gd name="T54" fmla="*/ 42 w 43"/>
                <a:gd name="T55" fmla="*/ 91 h 113"/>
                <a:gd name="T56" fmla="*/ 42 w 43"/>
                <a:gd name="T57" fmla="*/ 65 h 113"/>
                <a:gd name="T58" fmla="*/ 34 w 43"/>
                <a:gd name="T59" fmla="*/ 5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113">
                  <a:moveTo>
                    <a:pt x="34" y="52"/>
                  </a:moveTo>
                  <a:cubicBezTo>
                    <a:pt x="41" y="48"/>
                    <a:pt x="42" y="38"/>
                    <a:pt x="42" y="37"/>
                  </a:cubicBezTo>
                  <a:cubicBezTo>
                    <a:pt x="42" y="36"/>
                    <a:pt x="42" y="19"/>
                    <a:pt x="42" y="19"/>
                  </a:cubicBezTo>
                  <a:cubicBezTo>
                    <a:pt x="42" y="19"/>
                    <a:pt x="43" y="0"/>
                    <a:pt x="22" y="0"/>
                  </a:cubicBezTo>
                  <a:cubicBezTo>
                    <a:pt x="3" y="0"/>
                    <a:pt x="3" y="17"/>
                    <a:pt x="3" y="19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6"/>
                    <a:pt x="4" y="26"/>
                    <a:pt x="6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6"/>
                    <a:pt x="22" y="6"/>
                  </a:cubicBezTo>
                  <a:cubicBezTo>
                    <a:pt x="35" y="6"/>
                    <a:pt x="35" y="19"/>
                    <a:pt x="35" y="19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47"/>
                    <a:pt x="30" y="49"/>
                    <a:pt x="29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9"/>
                    <a:pt x="16" y="49"/>
                    <a:pt x="16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4"/>
                    <a:pt x="17" y="55"/>
                    <a:pt x="19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35" y="55"/>
                    <a:pt x="35" y="67"/>
                    <a:pt x="35" y="68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6" y="107"/>
                    <a:pt x="22" y="106"/>
                  </a:cubicBezTo>
                  <a:cubicBezTo>
                    <a:pt x="7" y="106"/>
                    <a:pt x="8" y="91"/>
                    <a:pt x="8" y="9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2" y="79"/>
                    <a:pt x="1" y="79"/>
                    <a:pt x="1" y="8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0" y="113"/>
                    <a:pt x="22" y="113"/>
                  </a:cubicBezTo>
                  <a:cubicBezTo>
                    <a:pt x="43" y="113"/>
                    <a:pt x="42" y="91"/>
                    <a:pt x="42" y="91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56"/>
                    <a:pt x="34" y="52"/>
                    <a:pt x="34" y="5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138" y="316"/>
              <a:ext cx="104" cy="266"/>
            </a:xfrm>
            <a:custGeom>
              <a:avLst/>
              <a:gdLst>
                <a:gd name="T0" fmla="*/ 44 w 44"/>
                <a:gd name="T1" fmla="*/ 21 h 113"/>
                <a:gd name="T2" fmla="*/ 25 w 44"/>
                <a:gd name="T3" fmla="*/ 0 h 113"/>
                <a:gd name="T4" fmla="*/ 22 w 44"/>
                <a:gd name="T5" fmla="*/ 0 h 113"/>
                <a:gd name="T6" fmla="*/ 19 w 44"/>
                <a:gd name="T7" fmla="*/ 0 h 113"/>
                <a:gd name="T8" fmla="*/ 0 w 44"/>
                <a:gd name="T9" fmla="*/ 21 h 113"/>
                <a:gd name="T10" fmla="*/ 0 w 44"/>
                <a:gd name="T11" fmla="*/ 56 h 113"/>
                <a:gd name="T12" fmla="*/ 0 w 44"/>
                <a:gd name="T13" fmla="*/ 91 h 113"/>
                <a:gd name="T14" fmla="*/ 19 w 44"/>
                <a:gd name="T15" fmla="*/ 112 h 113"/>
                <a:gd name="T16" fmla="*/ 22 w 44"/>
                <a:gd name="T17" fmla="*/ 113 h 113"/>
                <a:gd name="T18" fmla="*/ 25 w 44"/>
                <a:gd name="T19" fmla="*/ 112 h 113"/>
                <a:gd name="T20" fmla="*/ 44 w 44"/>
                <a:gd name="T21" fmla="*/ 91 h 113"/>
                <a:gd name="T22" fmla="*/ 44 w 44"/>
                <a:gd name="T23" fmla="*/ 56 h 113"/>
                <a:gd name="T24" fmla="*/ 44 w 44"/>
                <a:gd name="T25" fmla="*/ 21 h 113"/>
                <a:gd name="T26" fmla="*/ 37 w 44"/>
                <a:gd name="T27" fmla="*/ 91 h 113"/>
                <a:gd name="T28" fmla="*/ 22 w 44"/>
                <a:gd name="T29" fmla="*/ 107 h 113"/>
                <a:gd name="T30" fmla="*/ 7 w 44"/>
                <a:gd name="T31" fmla="*/ 91 h 113"/>
                <a:gd name="T32" fmla="*/ 7 w 44"/>
                <a:gd name="T33" fmla="*/ 56 h 113"/>
                <a:gd name="T34" fmla="*/ 7 w 44"/>
                <a:gd name="T35" fmla="*/ 21 h 113"/>
                <a:gd name="T36" fmla="*/ 22 w 44"/>
                <a:gd name="T37" fmla="*/ 6 h 113"/>
                <a:gd name="T38" fmla="*/ 37 w 44"/>
                <a:gd name="T39" fmla="*/ 21 h 113"/>
                <a:gd name="T40" fmla="*/ 37 w 44"/>
                <a:gd name="T41" fmla="*/ 56 h 113"/>
                <a:gd name="T42" fmla="*/ 37 w 44"/>
                <a:gd name="T43" fmla="*/ 9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113">
                  <a:moveTo>
                    <a:pt x="44" y="21"/>
                  </a:moveTo>
                  <a:cubicBezTo>
                    <a:pt x="44" y="18"/>
                    <a:pt x="43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" y="2"/>
                    <a:pt x="0" y="18"/>
                    <a:pt x="0" y="21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5"/>
                    <a:pt x="1" y="111"/>
                    <a:pt x="19" y="112"/>
                  </a:cubicBezTo>
                  <a:cubicBezTo>
                    <a:pt x="20" y="113"/>
                    <a:pt x="21" y="113"/>
                    <a:pt x="22" y="113"/>
                  </a:cubicBezTo>
                  <a:cubicBezTo>
                    <a:pt x="23" y="113"/>
                    <a:pt x="24" y="113"/>
                    <a:pt x="25" y="112"/>
                  </a:cubicBezTo>
                  <a:cubicBezTo>
                    <a:pt x="43" y="111"/>
                    <a:pt x="44" y="95"/>
                    <a:pt x="44" y="91"/>
                  </a:cubicBezTo>
                  <a:cubicBezTo>
                    <a:pt x="44" y="56"/>
                    <a:pt x="44" y="56"/>
                    <a:pt x="44" y="56"/>
                  </a:cubicBezTo>
                  <a:lnTo>
                    <a:pt x="44" y="21"/>
                  </a:lnTo>
                  <a:close/>
                  <a:moveTo>
                    <a:pt x="37" y="91"/>
                  </a:moveTo>
                  <a:cubicBezTo>
                    <a:pt x="37" y="100"/>
                    <a:pt x="31" y="107"/>
                    <a:pt x="22" y="107"/>
                  </a:cubicBezTo>
                  <a:cubicBezTo>
                    <a:pt x="13" y="107"/>
                    <a:pt x="7" y="100"/>
                    <a:pt x="7" y="91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12"/>
                    <a:pt x="13" y="6"/>
                    <a:pt x="22" y="6"/>
                  </a:cubicBezTo>
                  <a:cubicBezTo>
                    <a:pt x="31" y="6"/>
                    <a:pt x="37" y="12"/>
                    <a:pt x="37" y="21"/>
                  </a:cubicBezTo>
                  <a:cubicBezTo>
                    <a:pt x="37" y="56"/>
                    <a:pt x="37" y="56"/>
                    <a:pt x="37" y="56"/>
                  </a:cubicBezTo>
                  <a:lnTo>
                    <a:pt x="37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5004" y="316"/>
              <a:ext cx="106" cy="266"/>
            </a:xfrm>
            <a:custGeom>
              <a:avLst/>
              <a:gdLst>
                <a:gd name="T0" fmla="*/ 42 w 45"/>
                <a:gd name="T1" fmla="*/ 20 h 113"/>
                <a:gd name="T2" fmla="*/ 22 w 45"/>
                <a:gd name="T3" fmla="*/ 0 h 113"/>
                <a:gd name="T4" fmla="*/ 1 w 45"/>
                <a:gd name="T5" fmla="*/ 19 h 113"/>
                <a:gd name="T6" fmla="*/ 1 w 45"/>
                <a:gd name="T7" fmla="*/ 91 h 113"/>
                <a:gd name="T8" fmla="*/ 19 w 45"/>
                <a:gd name="T9" fmla="*/ 112 h 113"/>
                <a:gd name="T10" fmla="*/ 23 w 45"/>
                <a:gd name="T11" fmla="*/ 113 h 113"/>
                <a:gd name="T12" fmla="*/ 44 w 45"/>
                <a:gd name="T13" fmla="*/ 95 h 113"/>
                <a:gd name="T14" fmla="*/ 44 w 45"/>
                <a:gd name="T15" fmla="*/ 89 h 113"/>
                <a:gd name="T16" fmla="*/ 44 w 45"/>
                <a:gd name="T17" fmla="*/ 69 h 113"/>
                <a:gd name="T18" fmla="*/ 23 w 45"/>
                <a:gd name="T19" fmla="*/ 44 h 113"/>
                <a:gd name="T20" fmla="*/ 8 w 45"/>
                <a:gd name="T21" fmla="*/ 52 h 113"/>
                <a:gd name="T22" fmla="*/ 8 w 45"/>
                <a:gd name="T23" fmla="*/ 19 h 113"/>
                <a:gd name="T24" fmla="*/ 22 w 45"/>
                <a:gd name="T25" fmla="*/ 6 h 113"/>
                <a:gd name="T26" fmla="*/ 35 w 45"/>
                <a:gd name="T27" fmla="*/ 19 h 113"/>
                <a:gd name="T28" fmla="*/ 35 w 45"/>
                <a:gd name="T29" fmla="*/ 26 h 113"/>
                <a:gd name="T30" fmla="*/ 39 w 45"/>
                <a:gd name="T31" fmla="*/ 26 h 113"/>
                <a:gd name="T32" fmla="*/ 42 w 45"/>
                <a:gd name="T33" fmla="*/ 23 h 113"/>
                <a:gd name="T34" fmla="*/ 8 w 45"/>
                <a:gd name="T35" fmla="*/ 66 h 113"/>
                <a:gd name="T36" fmla="*/ 25 w 45"/>
                <a:gd name="T37" fmla="*/ 50 h 113"/>
                <a:gd name="T38" fmla="*/ 37 w 45"/>
                <a:gd name="T39" fmla="*/ 67 h 113"/>
                <a:gd name="T40" fmla="*/ 38 w 45"/>
                <a:gd name="T41" fmla="*/ 83 h 113"/>
                <a:gd name="T42" fmla="*/ 37 w 45"/>
                <a:gd name="T43" fmla="*/ 92 h 113"/>
                <a:gd name="T44" fmla="*/ 23 w 45"/>
                <a:gd name="T45" fmla="*/ 107 h 113"/>
                <a:gd name="T46" fmla="*/ 8 w 45"/>
                <a:gd name="T47" fmla="*/ 91 h 113"/>
                <a:gd name="T48" fmla="*/ 8 w 45"/>
                <a:gd name="T49" fmla="*/ 6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113">
                  <a:moveTo>
                    <a:pt x="42" y="20"/>
                  </a:moveTo>
                  <a:cubicBezTo>
                    <a:pt x="42" y="20"/>
                    <a:pt x="43" y="0"/>
                    <a:pt x="22" y="0"/>
                  </a:cubicBezTo>
                  <a:cubicBezTo>
                    <a:pt x="1" y="0"/>
                    <a:pt x="1" y="19"/>
                    <a:pt x="1" y="19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5"/>
                    <a:pt x="0" y="111"/>
                    <a:pt x="19" y="112"/>
                  </a:cubicBezTo>
                  <a:cubicBezTo>
                    <a:pt x="20" y="113"/>
                    <a:pt x="21" y="113"/>
                    <a:pt x="23" y="113"/>
                  </a:cubicBezTo>
                  <a:cubicBezTo>
                    <a:pt x="39" y="113"/>
                    <a:pt x="43" y="102"/>
                    <a:pt x="44" y="95"/>
                  </a:cubicBezTo>
                  <a:cubicBezTo>
                    <a:pt x="44" y="93"/>
                    <a:pt x="44" y="90"/>
                    <a:pt x="44" y="8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0"/>
                    <a:pt x="45" y="44"/>
                    <a:pt x="23" y="44"/>
                  </a:cubicBezTo>
                  <a:cubicBezTo>
                    <a:pt x="13" y="44"/>
                    <a:pt x="8" y="52"/>
                    <a:pt x="8" y="52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9" y="6"/>
                    <a:pt x="22" y="6"/>
                  </a:cubicBezTo>
                  <a:cubicBezTo>
                    <a:pt x="36" y="7"/>
                    <a:pt x="35" y="19"/>
                    <a:pt x="35" y="19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41" y="26"/>
                    <a:pt x="42" y="26"/>
                    <a:pt x="42" y="23"/>
                  </a:cubicBezTo>
                  <a:moveTo>
                    <a:pt x="8" y="66"/>
                  </a:moveTo>
                  <a:cubicBezTo>
                    <a:pt x="8" y="60"/>
                    <a:pt x="9" y="49"/>
                    <a:pt x="25" y="50"/>
                  </a:cubicBezTo>
                  <a:cubicBezTo>
                    <a:pt x="35" y="50"/>
                    <a:pt x="37" y="58"/>
                    <a:pt x="37" y="67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101"/>
                    <a:pt x="32" y="107"/>
                    <a:pt x="23" y="107"/>
                  </a:cubicBezTo>
                  <a:cubicBezTo>
                    <a:pt x="13" y="107"/>
                    <a:pt x="8" y="100"/>
                    <a:pt x="8" y="91"/>
                  </a:cubicBezTo>
                  <a:lnTo>
                    <a:pt x="8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4307" y="325"/>
              <a:ext cx="36" cy="255"/>
            </a:xfrm>
            <a:custGeom>
              <a:avLst/>
              <a:gdLst>
                <a:gd name="T0" fmla="*/ 8 w 15"/>
                <a:gd name="T1" fmla="*/ 0 h 108"/>
                <a:gd name="T2" fmla="*/ 0 w 15"/>
                <a:gd name="T3" fmla="*/ 0 h 108"/>
                <a:gd name="T4" fmla="*/ 0 w 15"/>
                <a:gd name="T5" fmla="*/ 15 h 108"/>
                <a:gd name="T6" fmla="*/ 15 w 15"/>
                <a:gd name="T7" fmla="*/ 15 h 108"/>
                <a:gd name="T8" fmla="*/ 15 w 15"/>
                <a:gd name="T9" fmla="*/ 6 h 108"/>
                <a:gd name="T10" fmla="*/ 8 w 15"/>
                <a:gd name="T11" fmla="*/ 0 h 108"/>
                <a:gd name="T12" fmla="*/ 8 w 15"/>
                <a:gd name="T13" fmla="*/ 23 h 108"/>
                <a:gd name="T14" fmla="*/ 0 w 15"/>
                <a:gd name="T15" fmla="*/ 23 h 108"/>
                <a:gd name="T16" fmla="*/ 0 w 15"/>
                <a:gd name="T17" fmla="*/ 102 h 108"/>
                <a:gd name="T18" fmla="*/ 8 w 15"/>
                <a:gd name="T19" fmla="*/ 108 h 108"/>
                <a:gd name="T20" fmla="*/ 15 w 15"/>
                <a:gd name="T21" fmla="*/ 108 h 108"/>
                <a:gd name="T22" fmla="*/ 15 w 15"/>
                <a:gd name="T23" fmla="*/ 29 h 108"/>
                <a:gd name="T24" fmla="*/ 8 w 15"/>
                <a:gd name="T25" fmla="*/ 2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108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2"/>
                    <a:pt x="12" y="0"/>
                    <a:pt x="8" y="0"/>
                  </a:cubicBezTo>
                  <a:moveTo>
                    <a:pt x="8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6"/>
                    <a:pt x="4" y="108"/>
                    <a:pt x="8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5"/>
                    <a:pt x="12" y="23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4491" y="316"/>
              <a:ext cx="85" cy="264"/>
            </a:xfrm>
            <a:custGeom>
              <a:avLst/>
              <a:gdLst>
                <a:gd name="T0" fmla="*/ 26 w 36"/>
                <a:gd name="T1" fmla="*/ 12 h 112"/>
                <a:gd name="T2" fmla="*/ 29 w 36"/>
                <a:gd name="T3" fmla="*/ 12 h 112"/>
                <a:gd name="T4" fmla="*/ 32 w 36"/>
                <a:gd name="T5" fmla="*/ 12 h 112"/>
                <a:gd name="T6" fmla="*/ 36 w 36"/>
                <a:gd name="T7" fmla="*/ 6 h 112"/>
                <a:gd name="T8" fmla="*/ 36 w 36"/>
                <a:gd name="T9" fmla="*/ 1 h 112"/>
                <a:gd name="T10" fmla="*/ 34 w 36"/>
                <a:gd name="T11" fmla="*/ 1 h 112"/>
                <a:gd name="T12" fmla="*/ 29 w 36"/>
                <a:gd name="T13" fmla="*/ 0 h 112"/>
                <a:gd name="T14" fmla="*/ 26 w 36"/>
                <a:gd name="T15" fmla="*/ 0 h 112"/>
                <a:gd name="T16" fmla="*/ 5 w 36"/>
                <a:gd name="T17" fmla="*/ 20 h 112"/>
                <a:gd name="T18" fmla="*/ 5 w 36"/>
                <a:gd name="T19" fmla="*/ 27 h 112"/>
                <a:gd name="T20" fmla="*/ 4 w 36"/>
                <a:gd name="T21" fmla="*/ 27 h 112"/>
                <a:gd name="T22" fmla="*/ 0 w 36"/>
                <a:gd name="T23" fmla="*/ 32 h 112"/>
                <a:gd name="T24" fmla="*/ 0 w 36"/>
                <a:gd name="T25" fmla="*/ 37 h 112"/>
                <a:gd name="T26" fmla="*/ 5 w 36"/>
                <a:gd name="T27" fmla="*/ 37 h 112"/>
                <a:gd name="T28" fmla="*/ 5 w 36"/>
                <a:gd name="T29" fmla="*/ 106 h 112"/>
                <a:gd name="T30" fmla="*/ 5 w 36"/>
                <a:gd name="T31" fmla="*/ 106 h 112"/>
                <a:gd name="T32" fmla="*/ 13 w 36"/>
                <a:gd name="T33" fmla="*/ 112 h 112"/>
                <a:gd name="T34" fmla="*/ 20 w 36"/>
                <a:gd name="T35" fmla="*/ 112 h 112"/>
                <a:gd name="T36" fmla="*/ 20 w 36"/>
                <a:gd name="T37" fmla="*/ 37 h 112"/>
                <a:gd name="T38" fmla="*/ 26 w 36"/>
                <a:gd name="T39" fmla="*/ 37 h 112"/>
                <a:gd name="T40" fmla="*/ 30 w 36"/>
                <a:gd name="T41" fmla="*/ 32 h 112"/>
                <a:gd name="T42" fmla="*/ 30 w 36"/>
                <a:gd name="T43" fmla="*/ 27 h 112"/>
                <a:gd name="T44" fmla="*/ 20 w 36"/>
                <a:gd name="T45" fmla="*/ 27 h 112"/>
                <a:gd name="T46" fmla="*/ 20 w 36"/>
                <a:gd name="T47" fmla="*/ 19 h 112"/>
                <a:gd name="T48" fmla="*/ 26 w 36"/>
                <a:gd name="T49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112">
                  <a:moveTo>
                    <a:pt x="26" y="12"/>
                  </a:moveTo>
                  <a:cubicBezTo>
                    <a:pt x="27" y="12"/>
                    <a:pt x="29" y="12"/>
                    <a:pt x="29" y="12"/>
                  </a:cubicBezTo>
                  <a:cubicBezTo>
                    <a:pt x="29" y="12"/>
                    <a:pt x="32" y="12"/>
                    <a:pt x="32" y="12"/>
                  </a:cubicBezTo>
                  <a:cubicBezTo>
                    <a:pt x="35" y="12"/>
                    <a:pt x="36" y="9"/>
                    <a:pt x="36" y="6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5" y="1"/>
                    <a:pt x="34" y="1"/>
                  </a:cubicBezTo>
                  <a:cubicBezTo>
                    <a:pt x="34" y="1"/>
                    <a:pt x="30" y="0"/>
                    <a:pt x="29" y="0"/>
                  </a:cubicBezTo>
                  <a:cubicBezTo>
                    <a:pt x="28" y="0"/>
                    <a:pt x="26" y="0"/>
                    <a:pt x="26" y="0"/>
                  </a:cubicBezTo>
                  <a:cubicBezTo>
                    <a:pt x="6" y="0"/>
                    <a:pt x="5" y="17"/>
                    <a:pt x="5" y="2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1" y="27"/>
                    <a:pt x="0" y="29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10"/>
                    <a:pt x="9" y="112"/>
                    <a:pt x="13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9" y="37"/>
                    <a:pt x="30" y="35"/>
                    <a:pt x="30" y="32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2"/>
                    <a:pt x="25" y="12"/>
                    <a:pt x="2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4697" y="377"/>
              <a:ext cx="97" cy="205"/>
            </a:xfrm>
            <a:custGeom>
              <a:avLst/>
              <a:gdLst>
                <a:gd name="T0" fmla="*/ 41 w 41"/>
                <a:gd name="T1" fmla="*/ 62 h 87"/>
                <a:gd name="T2" fmla="*/ 14 w 41"/>
                <a:gd name="T3" fmla="*/ 20 h 87"/>
                <a:gd name="T4" fmla="*/ 14 w 41"/>
                <a:gd name="T5" fmla="*/ 18 h 87"/>
                <a:gd name="T6" fmla="*/ 21 w 41"/>
                <a:gd name="T7" fmla="*/ 11 h 87"/>
                <a:gd name="T8" fmla="*/ 27 w 41"/>
                <a:gd name="T9" fmla="*/ 18 h 87"/>
                <a:gd name="T10" fmla="*/ 27 w 41"/>
                <a:gd name="T11" fmla="*/ 21 h 87"/>
                <a:gd name="T12" fmla="*/ 34 w 41"/>
                <a:gd name="T13" fmla="*/ 26 h 87"/>
                <a:gd name="T14" fmla="*/ 41 w 41"/>
                <a:gd name="T15" fmla="*/ 26 h 87"/>
                <a:gd name="T16" fmla="*/ 41 w 41"/>
                <a:gd name="T17" fmla="*/ 20 h 87"/>
                <a:gd name="T18" fmla="*/ 20 w 41"/>
                <a:gd name="T19" fmla="*/ 0 h 87"/>
                <a:gd name="T20" fmla="*/ 0 w 41"/>
                <a:gd name="T21" fmla="*/ 20 h 87"/>
                <a:gd name="T22" fmla="*/ 0 w 41"/>
                <a:gd name="T23" fmla="*/ 22 h 87"/>
                <a:gd name="T24" fmla="*/ 27 w 41"/>
                <a:gd name="T25" fmla="*/ 64 h 87"/>
                <a:gd name="T26" fmla="*/ 27 w 41"/>
                <a:gd name="T27" fmla="*/ 69 h 87"/>
                <a:gd name="T28" fmla="*/ 26 w 41"/>
                <a:gd name="T29" fmla="*/ 73 h 87"/>
                <a:gd name="T30" fmla="*/ 26 w 41"/>
                <a:gd name="T31" fmla="*/ 73 h 87"/>
                <a:gd name="T32" fmla="*/ 26 w 41"/>
                <a:gd name="T33" fmla="*/ 73 h 87"/>
                <a:gd name="T34" fmla="*/ 20 w 41"/>
                <a:gd name="T35" fmla="*/ 76 h 87"/>
                <a:gd name="T36" fmla="*/ 14 w 41"/>
                <a:gd name="T37" fmla="*/ 69 h 87"/>
                <a:gd name="T38" fmla="*/ 14 w 41"/>
                <a:gd name="T39" fmla="*/ 58 h 87"/>
                <a:gd name="T40" fmla="*/ 14 w 41"/>
                <a:gd name="T41" fmla="*/ 58 h 87"/>
                <a:gd name="T42" fmla="*/ 14 w 41"/>
                <a:gd name="T43" fmla="*/ 58 h 87"/>
                <a:gd name="T44" fmla="*/ 7 w 41"/>
                <a:gd name="T45" fmla="*/ 53 h 87"/>
                <a:gd name="T46" fmla="*/ 0 w 41"/>
                <a:gd name="T47" fmla="*/ 53 h 87"/>
                <a:gd name="T48" fmla="*/ 0 w 41"/>
                <a:gd name="T49" fmla="*/ 67 h 87"/>
                <a:gd name="T50" fmla="*/ 0 w 41"/>
                <a:gd name="T51" fmla="*/ 71 h 87"/>
                <a:gd name="T52" fmla="*/ 20 w 41"/>
                <a:gd name="T53" fmla="*/ 87 h 87"/>
                <a:gd name="T54" fmla="*/ 41 w 41"/>
                <a:gd name="T55" fmla="*/ 67 h 87"/>
                <a:gd name="T56" fmla="*/ 41 w 41"/>
                <a:gd name="T57" fmla="*/ 6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" h="87">
                  <a:moveTo>
                    <a:pt x="41" y="62"/>
                  </a:moveTo>
                  <a:cubicBezTo>
                    <a:pt x="41" y="43"/>
                    <a:pt x="14" y="34"/>
                    <a:pt x="14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5"/>
                    <a:pt x="16" y="11"/>
                    <a:pt x="21" y="11"/>
                  </a:cubicBezTo>
                  <a:cubicBezTo>
                    <a:pt x="25" y="11"/>
                    <a:pt x="27" y="15"/>
                    <a:pt x="2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5"/>
                    <a:pt x="30" y="26"/>
                    <a:pt x="34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17"/>
                    <a:pt x="40" y="0"/>
                    <a:pt x="20" y="0"/>
                  </a:cubicBezTo>
                  <a:cubicBezTo>
                    <a:pt x="0" y="0"/>
                    <a:pt x="0" y="17"/>
                    <a:pt x="0" y="2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40"/>
                    <a:pt x="27" y="47"/>
                    <a:pt x="27" y="64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70"/>
                    <a:pt x="26" y="72"/>
                    <a:pt x="26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25" y="75"/>
                    <a:pt x="23" y="76"/>
                    <a:pt x="20" y="76"/>
                  </a:cubicBezTo>
                  <a:cubicBezTo>
                    <a:pt x="16" y="76"/>
                    <a:pt x="14" y="72"/>
                    <a:pt x="14" y="69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4"/>
                    <a:pt x="11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8"/>
                    <a:pt x="0" y="69"/>
                    <a:pt x="0" y="71"/>
                  </a:cubicBezTo>
                  <a:cubicBezTo>
                    <a:pt x="1" y="77"/>
                    <a:pt x="5" y="87"/>
                    <a:pt x="20" y="87"/>
                  </a:cubicBezTo>
                  <a:cubicBezTo>
                    <a:pt x="40" y="87"/>
                    <a:pt x="41" y="70"/>
                    <a:pt x="41" y="67"/>
                  </a:cubicBezTo>
                  <a:cubicBezTo>
                    <a:pt x="41" y="62"/>
                    <a:pt x="41" y="62"/>
                    <a:pt x="41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4373" y="377"/>
              <a:ext cx="97" cy="203"/>
            </a:xfrm>
            <a:custGeom>
              <a:avLst/>
              <a:gdLst>
                <a:gd name="T0" fmla="*/ 27 w 41"/>
                <a:gd name="T1" fmla="*/ 80 h 86"/>
                <a:gd name="T2" fmla="*/ 34 w 41"/>
                <a:gd name="T3" fmla="*/ 86 h 86"/>
                <a:gd name="T4" fmla="*/ 41 w 41"/>
                <a:gd name="T5" fmla="*/ 86 h 86"/>
                <a:gd name="T6" fmla="*/ 41 w 41"/>
                <a:gd name="T7" fmla="*/ 80 h 86"/>
                <a:gd name="T8" fmla="*/ 41 w 41"/>
                <a:gd name="T9" fmla="*/ 80 h 86"/>
                <a:gd name="T10" fmla="*/ 41 w 41"/>
                <a:gd name="T11" fmla="*/ 80 h 86"/>
                <a:gd name="T12" fmla="*/ 41 w 41"/>
                <a:gd name="T13" fmla="*/ 19 h 86"/>
                <a:gd name="T14" fmla="*/ 26 w 41"/>
                <a:gd name="T15" fmla="*/ 0 h 86"/>
                <a:gd name="T16" fmla="*/ 14 w 41"/>
                <a:gd name="T17" fmla="*/ 6 h 86"/>
                <a:gd name="T18" fmla="*/ 7 w 41"/>
                <a:gd name="T19" fmla="*/ 1 h 86"/>
                <a:gd name="T20" fmla="*/ 0 w 41"/>
                <a:gd name="T21" fmla="*/ 1 h 86"/>
                <a:gd name="T22" fmla="*/ 0 w 41"/>
                <a:gd name="T23" fmla="*/ 80 h 86"/>
                <a:gd name="T24" fmla="*/ 0 w 41"/>
                <a:gd name="T25" fmla="*/ 80 h 86"/>
                <a:gd name="T26" fmla="*/ 0 w 41"/>
                <a:gd name="T27" fmla="*/ 80 h 86"/>
                <a:gd name="T28" fmla="*/ 0 w 41"/>
                <a:gd name="T29" fmla="*/ 80 h 86"/>
                <a:gd name="T30" fmla="*/ 7 w 41"/>
                <a:gd name="T31" fmla="*/ 86 h 86"/>
                <a:gd name="T32" fmla="*/ 14 w 41"/>
                <a:gd name="T33" fmla="*/ 86 h 86"/>
                <a:gd name="T34" fmla="*/ 14 w 41"/>
                <a:gd name="T35" fmla="*/ 21 h 86"/>
                <a:gd name="T36" fmla="*/ 21 w 41"/>
                <a:gd name="T37" fmla="*/ 11 h 86"/>
                <a:gd name="T38" fmla="*/ 27 w 41"/>
                <a:gd name="T39" fmla="*/ 18 h 86"/>
                <a:gd name="T40" fmla="*/ 27 w 41"/>
                <a:gd name="T41" fmla="*/ 8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86">
                  <a:moveTo>
                    <a:pt x="27" y="80"/>
                  </a:moveTo>
                  <a:cubicBezTo>
                    <a:pt x="27" y="84"/>
                    <a:pt x="30" y="86"/>
                    <a:pt x="34" y="86"/>
                  </a:cubicBezTo>
                  <a:cubicBezTo>
                    <a:pt x="41" y="86"/>
                    <a:pt x="41" y="86"/>
                    <a:pt x="41" y="8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21"/>
                    <a:pt x="41" y="19"/>
                  </a:cubicBezTo>
                  <a:cubicBezTo>
                    <a:pt x="41" y="15"/>
                    <a:pt x="41" y="0"/>
                    <a:pt x="26" y="0"/>
                  </a:cubicBezTo>
                  <a:cubicBezTo>
                    <a:pt x="19" y="0"/>
                    <a:pt x="14" y="6"/>
                    <a:pt x="14" y="6"/>
                  </a:cubicBezTo>
                  <a:cubicBezTo>
                    <a:pt x="14" y="6"/>
                    <a:pt x="14" y="1"/>
                    <a:pt x="7" y="1"/>
                  </a:cubicBezTo>
                  <a:cubicBezTo>
                    <a:pt x="5" y="1"/>
                    <a:pt x="0" y="1"/>
                    <a:pt x="0" y="1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4"/>
                    <a:pt x="3" y="86"/>
                    <a:pt x="7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4"/>
                    <a:pt x="16" y="11"/>
                    <a:pt x="21" y="11"/>
                  </a:cubicBezTo>
                  <a:cubicBezTo>
                    <a:pt x="25" y="11"/>
                    <a:pt x="27" y="15"/>
                    <a:pt x="27" y="18"/>
                  </a:cubicBezTo>
                  <a:cubicBezTo>
                    <a:pt x="27" y="80"/>
                    <a:pt x="27" y="80"/>
                    <a:pt x="27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4572" y="377"/>
              <a:ext cx="99" cy="205"/>
            </a:xfrm>
            <a:custGeom>
              <a:avLst/>
              <a:gdLst>
                <a:gd name="T0" fmla="*/ 21 w 42"/>
                <a:gd name="T1" fmla="*/ 0 h 87"/>
                <a:gd name="T2" fmla="*/ 2 w 42"/>
                <a:gd name="T3" fmla="*/ 18 h 87"/>
                <a:gd name="T4" fmla="*/ 2 w 42"/>
                <a:gd name="T5" fmla="*/ 20 h 87"/>
                <a:gd name="T6" fmla="*/ 9 w 42"/>
                <a:gd name="T7" fmla="*/ 26 h 87"/>
                <a:gd name="T8" fmla="*/ 15 w 42"/>
                <a:gd name="T9" fmla="*/ 26 h 87"/>
                <a:gd name="T10" fmla="*/ 15 w 42"/>
                <a:gd name="T11" fmla="*/ 18 h 87"/>
                <a:gd name="T12" fmla="*/ 21 w 42"/>
                <a:gd name="T13" fmla="*/ 11 h 87"/>
                <a:gd name="T14" fmla="*/ 27 w 42"/>
                <a:gd name="T15" fmla="*/ 18 h 87"/>
                <a:gd name="T16" fmla="*/ 27 w 42"/>
                <a:gd name="T17" fmla="*/ 20 h 87"/>
                <a:gd name="T18" fmla="*/ 27 w 42"/>
                <a:gd name="T19" fmla="*/ 20 h 87"/>
                <a:gd name="T20" fmla="*/ 27 w 42"/>
                <a:gd name="T21" fmla="*/ 39 h 87"/>
                <a:gd name="T22" fmla="*/ 16 w 42"/>
                <a:gd name="T23" fmla="*/ 34 h 87"/>
                <a:gd name="T24" fmla="*/ 0 w 42"/>
                <a:gd name="T25" fmla="*/ 53 h 87"/>
                <a:gd name="T26" fmla="*/ 0 w 42"/>
                <a:gd name="T27" fmla="*/ 67 h 87"/>
                <a:gd name="T28" fmla="*/ 16 w 42"/>
                <a:gd name="T29" fmla="*/ 87 h 87"/>
                <a:gd name="T30" fmla="*/ 27 w 42"/>
                <a:gd name="T31" fmla="*/ 81 h 87"/>
                <a:gd name="T32" fmla="*/ 34 w 42"/>
                <a:gd name="T33" fmla="*/ 86 h 87"/>
                <a:gd name="T34" fmla="*/ 42 w 42"/>
                <a:gd name="T35" fmla="*/ 86 h 87"/>
                <a:gd name="T36" fmla="*/ 42 w 42"/>
                <a:gd name="T37" fmla="*/ 20 h 87"/>
                <a:gd name="T38" fmla="*/ 21 w 42"/>
                <a:gd name="T39" fmla="*/ 0 h 87"/>
                <a:gd name="T40" fmla="*/ 27 w 42"/>
                <a:gd name="T41" fmla="*/ 70 h 87"/>
                <a:gd name="T42" fmla="*/ 21 w 42"/>
                <a:gd name="T43" fmla="*/ 77 h 87"/>
                <a:gd name="T44" fmla="*/ 15 w 42"/>
                <a:gd name="T45" fmla="*/ 70 h 87"/>
                <a:gd name="T46" fmla="*/ 15 w 42"/>
                <a:gd name="T47" fmla="*/ 63 h 87"/>
                <a:gd name="T48" fmla="*/ 15 w 42"/>
                <a:gd name="T49" fmla="*/ 57 h 87"/>
                <a:gd name="T50" fmla="*/ 15 w 42"/>
                <a:gd name="T51" fmla="*/ 50 h 87"/>
                <a:gd name="T52" fmla="*/ 21 w 42"/>
                <a:gd name="T53" fmla="*/ 43 h 87"/>
                <a:gd name="T54" fmla="*/ 27 w 42"/>
                <a:gd name="T55" fmla="*/ 50 h 87"/>
                <a:gd name="T56" fmla="*/ 27 w 42"/>
                <a:gd name="T57" fmla="*/ 57 h 87"/>
                <a:gd name="T58" fmla="*/ 27 w 42"/>
                <a:gd name="T59" fmla="*/ 63 h 87"/>
                <a:gd name="T60" fmla="*/ 27 w 42"/>
                <a:gd name="T61" fmla="*/ 7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2" h="87">
                  <a:moveTo>
                    <a:pt x="21" y="0"/>
                  </a:moveTo>
                  <a:cubicBezTo>
                    <a:pt x="1" y="0"/>
                    <a:pt x="2" y="15"/>
                    <a:pt x="2" y="18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4"/>
                    <a:pt x="5" y="26"/>
                    <a:pt x="9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4"/>
                    <a:pt x="17" y="11"/>
                    <a:pt x="21" y="11"/>
                  </a:cubicBezTo>
                  <a:cubicBezTo>
                    <a:pt x="25" y="11"/>
                    <a:pt x="27" y="14"/>
                    <a:pt x="27" y="18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1" y="34"/>
                    <a:pt x="16" y="34"/>
                  </a:cubicBezTo>
                  <a:cubicBezTo>
                    <a:pt x="5" y="34"/>
                    <a:pt x="0" y="40"/>
                    <a:pt x="0" y="5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80"/>
                    <a:pt x="5" y="87"/>
                    <a:pt x="16" y="87"/>
                  </a:cubicBezTo>
                  <a:cubicBezTo>
                    <a:pt x="20" y="87"/>
                    <a:pt x="24" y="85"/>
                    <a:pt x="27" y="81"/>
                  </a:cubicBezTo>
                  <a:cubicBezTo>
                    <a:pt x="27" y="81"/>
                    <a:pt x="27" y="86"/>
                    <a:pt x="34" y="86"/>
                  </a:cubicBezTo>
                  <a:cubicBezTo>
                    <a:pt x="42" y="86"/>
                    <a:pt x="42" y="86"/>
                    <a:pt x="42" y="86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17"/>
                    <a:pt x="41" y="0"/>
                    <a:pt x="21" y="0"/>
                  </a:cubicBezTo>
                  <a:close/>
                  <a:moveTo>
                    <a:pt x="27" y="70"/>
                  </a:moveTo>
                  <a:cubicBezTo>
                    <a:pt x="27" y="73"/>
                    <a:pt x="25" y="77"/>
                    <a:pt x="21" y="77"/>
                  </a:cubicBezTo>
                  <a:cubicBezTo>
                    <a:pt x="17" y="77"/>
                    <a:pt x="15" y="73"/>
                    <a:pt x="15" y="70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47"/>
                    <a:pt x="17" y="43"/>
                    <a:pt x="21" y="43"/>
                  </a:cubicBezTo>
                  <a:cubicBezTo>
                    <a:pt x="25" y="43"/>
                    <a:pt x="27" y="47"/>
                    <a:pt x="27" y="50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70"/>
                    <a:pt x="27" y="70"/>
                    <a:pt x="27" y="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992187" y="2880000"/>
            <a:ext cx="5767388" cy="1014487"/>
          </a:xfrm>
          <a:prstGeom prst="rect">
            <a:avLst/>
          </a:prstGeom>
          <a:ln>
            <a:noFill/>
          </a:ln>
        </p:spPr>
        <p:txBody>
          <a:bodyPr wrap="square" lIns="92038" rIns="92038" anchor="t" anchorCtr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lang="de-DE" sz="3600" b="1" u="heavy" kern="1200" baseline="0" dirty="0">
                <a:solidFill>
                  <a:schemeClr val="bg1"/>
                </a:solidFill>
                <a:uFill>
                  <a:solidFill>
                    <a:schemeClr val="bg2"/>
                  </a:solidFill>
                </a:u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lnSpc>
                <a:spcPts val="2386"/>
              </a:lnSpc>
              <a:spcBef>
                <a:spcPct val="20000"/>
              </a:spcBef>
              <a:buFont typeface="Arial" pitchFamily="34" charset="0"/>
            </a:pPr>
            <a:r>
              <a:rPr lang="de-DE" dirty="0"/>
              <a:t>Titelmasterformat durch Klicken bearbeiten </a:t>
            </a:r>
          </a:p>
        </p:txBody>
      </p:sp>
      <p:sp>
        <p:nvSpPr>
          <p:cNvPr id="18" name="Textplatzhalter 26"/>
          <p:cNvSpPr>
            <a:spLocks noGrp="1"/>
          </p:cNvSpPr>
          <p:nvPr>
            <p:ph type="body" sz="quarter" idx="12" hasCustomPrompt="1"/>
          </p:nvPr>
        </p:nvSpPr>
        <p:spPr>
          <a:xfrm>
            <a:off x="992187" y="4165600"/>
            <a:ext cx="5296855" cy="209625"/>
          </a:xfrm>
          <a:prstGeom prst="rect">
            <a:avLst/>
          </a:prstGeom>
        </p:spPr>
        <p:txBody>
          <a:bodyPr lIns="92038" rIns="92038">
            <a:noAutofit/>
          </a:bodyPr>
          <a:lstStyle>
            <a:lvl1pPr marL="0" indent="0" algn="l">
              <a:lnSpc>
                <a:spcPts val="1278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  <a:lvl2pPr marL="5411" indent="0" algn="l">
              <a:lnSpc>
                <a:spcPts val="1278"/>
              </a:lnSpc>
              <a:spcBef>
                <a:spcPts val="0"/>
              </a:spcBef>
              <a:buNone/>
              <a:tabLst/>
              <a:defRPr sz="1000"/>
            </a:lvl2pPr>
          </a:lstStyle>
          <a:p>
            <a:pPr lvl="0"/>
            <a:r>
              <a:rPr lang="de-DE" dirty="0"/>
              <a:t>Bonn || xx.xx.2021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998538" y="2520000"/>
            <a:ext cx="3012745" cy="310072"/>
          </a:xfrm>
        </p:spPr>
        <p:txBody>
          <a:bodyPr/>
          <a:lstStyle>
            <a:lvl1pPr marL="0" indent="0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Subheadline hier</a:t>
            </a:r>
          </a:p>
        </p:txBody>
      </p:sp>
    </p:spTree>
    <p:extLst>
      <p:ext uri="{BB962C8B-B14F-4D97-AF65-F5344CB8AC3E}">
        <p14:creationId xmlns:p14="http://schemas.microsoft.com/office/powerpoint/2010/main" val="816849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as 360_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992187" y="2880000"/>
            <a:ext cx="5767388" cy="1014487"/>
          </a:xfrm>
          <a:prstGeom prst="rect">
            <a:avLst/>
          </a:prstGeom>
          <a:ln>
            <a:noFill/>
          </a:ln>
        </p:spPr>
        <p:txBody>
          <a:bodyPr wrap="square" lIns="92038" rIns="92038" anchor="t" anchorCtr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lang="de-DE" sz="3600" b="1" u="heavy" kern="1200" baseline="0" dirty="0">
                <a:solidFill>
                  <a:schemeClr val="tx1"/>
                </a:solidFill>
                <a:uFill>
                  <a:solidFill>
                    <a:schemeClr val="bg2"/>
                  </a:solidFill>
                </a:u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lnSpc>
                <a:spcPts val="2386"/>
              </a:lnSpc>
              <a:spcBef>
                <a:spcPct val="20000"/>
              </a:spcBef>
              <a:buFont typeface="Arial" pitchFamily="34" charset="0"/>
            </a:pPr>
            <a:r>
              <a:rPr lang="de-DE" dirty="0"/>
              <a:t>Titel für Zwischenfolie</a:t>
            </a:r>
          </a:p>
        </p:txBody>
      </p:sp>
      <p:pic>
        <p:nvPicPr>
          <p:cNvPr id="6" name="Picture 4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486000"/>
            <a:ext cx="1484313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550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as 360_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272630" y="1331913"/>
            <a:ext cx="6486946" cy="2833687"/>
          </a:xfrm>
        </p:spPr>
        <p:txBody>
          <a:bodyPr/>
          <a:lstStyle>
            <a:lvl1pPr marL="152874" indent="-152874">
              <a:spcAft>
                <a:spcPts val="300"/>
              </a:spcAft>
              <a:buFont typeface="Symbol" panose="05050102010706020507" pitchFamily="18" charset="2"/>
              <a:buChar char="-"/>
              <a:defRPr sz="1600"/>
            </a:lvl1pPr>
            <a:lvl2pPr marL="533030" indent="-143404">
              <a:spcAft>
                <a:spcPts val="300"/>
              </a:spcAft>
              <a:buFont typeface="Symbol" panose="05050102010706020507" pitchFamily="18" charset="2"/>
              <a:buChar char="-"/>
              <a:defRPr sz="1600"/>
            </a:lvl2pPr>
            <a:lvl3pPr marL="914538" indent="-135287">
              <a:spcAft>
                <a:spcPts val="300"/>
              </a:spcAft>
              <a:buFont typeface="Symbol" panose="05050102010706020507" pitchFamily="18" charset="2"/>
              <a:buChar char="-"/>
              <a:defRPr sz="1600"/>
            </a:lvl3pPr>
            <a:lvl4pPr marL="1296047" indent="-127170">
              <a:spcAft>
                <a:spcPts val="300"/>
              </a:spcAft>
              <a:buFont typeface="Symbol" panose="05050102010706020507" pitchFamily="18" charset="2"/>
              <a:buChar char="-"/>
              <a:defRPr sz="1600"/>
            </a:lvl4pPr>
            <a:lvl5pPr marL="1685673" indent="-127170">
              <a:spcAft>
                <a:spcPts val="300"/>
              </a:spcAft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272629" y="375913"/>
            <a:ext cx="6486946" cy="533725"/>
          </a:xfrm>
          <a:prstGeom prst="rect">
            <a:avLst/>
          </a:prstGeom>
          <a:ln>
            <a:noFill/>
          </a:ln>
        </p:spPr>
        <p:txBody>
          <a:bodyPr wrap="square" lIns="92038" rIns="92038" anchor="t" anchorCtr="0">
            <a:noAutofit/>
          </a:bodyPr>
          <a:lstStyle>
            <a:lvl1pPr>
              <a:defRPr lang="de-DE" sz="1800" b="1" u="heavy" cap="all" baseline="0">
                <a:uFill>
                  <a:solidFill>
                    <a:schemeClr val="bg2"/>
                  </a:solidFill>
                </a:u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lnSpc>
                <a:spcPts val="2386"/>
              </a:lnSpc>
              <a:spcBef>
                <a:spcPct val="20000"/>
              </a:spcBef>
              <a:buFont typeface="Arial" pitchFamily="34" charset="0"/>
            </a:pPr>
            <a:r>
              <a:rPr lang="de-DE" dirty="0"/>
              <a:t>Inhaltsverzeichnis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600" y="4767262"/>
            <a:ext cx="5534025" cy="1571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38" tIns="0" rIns="92038" bIns="39883">
            <a:noAutofit/>
          </a:bodyPr>
          <a:lstStyle>
            <a:lvl1pPr>
              <a:defRPr kumimoji="0" lang="de-DE" sz="10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defRPr>
            </a:lvl1pPr>
          </a:lstStyle>
          <a:p>
            <a:pPr>
              <a:lnSpc>
                <a:spcPts val="1108"/>
              </a:lnSpc>
            </a:pPr>
            <a:r>
              <a:rPr lang="de-DE"/>
              <a:t>Die neue 360 || Bonn, 21.04.2021</a:t>
            </a:r>
            <a:endParaRPr lang="de-DE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72629" y="4767078"/>
            <a:ext cx="315851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fld id="{EC394455-EBE5-457D-B188-43FCED0FE3B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9" name="Picture 4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367" y="4610100"/>
            <a:ext cx="1121733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Gerade Verbindung 3"/>
          <p:cNvCxnSpPr/>
          <p:nvPr userDrawn="1"/>
        </p:nvCxnSpPr>
        <p:spPr>
          <a:xfrm>
            <a:off x="581025" y="4767262"/>
            <a:ext cx="0" cy="157163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874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as 360_normal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72630" y="1331913"/>
            <a:ext cx="6486946" cy="2833687"/>
          </a:xfrm>
        </p:spPr>
        <p:txBody>
          <a:bodyPr/>
          <a:lstStyle>
            <a:lvl1pPr marL="0" indent="0">
              <a:spcAft>
                <a:spcPts val="300"/>
              </a:spcAft>
              <a:buFont typeface="Symbol" panose="05050102010706020507" pitchFamily="18" charset="2"/>
              <a:buNone/>
              <a:defRPr sz="1600" baseline="0"/>
            </a:lvl1pPr>
            <a:lvl2pPr marL="533030" indent="-143404">
              <a:spcAft>
                <a:spcPts val="300"/>
              </a:spcAft>
              <a:buFont typeface="Symbol" panose="05050102010706020507" pitchFamily="18" charset="2"/>
              <a:buChar char="-"/>
              <a:defRPr sz="1600"/>
            </a:lvl2pPr>
            <a:lvl3pPr marL="914538" indent="-135287">
              <a:spcAft>
                <a:spcPts val="300"/>
              </a:spcAft>
              <a:buFont typeface="Symbol" panose="05050102010706020507" pitchFamily="18" charset="2"/>
              <a:buChar char="-"/>
              <a:defRPr sz="1600"/>
            </a:lvl3pPr>
            <a:lvl4pPr marL="1296047" indent="-127170">
              <a:spcAft>
                <a:spcPts val="300"/>
              </a:spcAft>
              <a:buFont typeface="Symbol" panose="05050102010706020507" pitchFamily="18" charset="2"/>
              <a:buChar char="-"/>
              <a:defRPr sz="1600"/>
            </a:lvl4pPr>
            <a:lvl5pPr marL="1685673" indent="-127170">
              <a:spcAft>
                <a:spcPts val="300"/>
              </a:spcAft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 dirty="0"/>
              <a:t>Fließtext eingeben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272629" y="375913"/>
            <a:ext cx="6486946" cy="301511"/>
          </a:xfrm>
          <a:prstGeom prst="rect">
            <a:avLst/>
          </a:prstGeom>
          <a:ln>
            <a:noFill/>
          </a:ln>
        </p:spPr>
        <p:txBody>
          <a:bodyPr wrap="square" lIns="92038" rIns="92038" anchor="t" anchorCtr="0">
            <a:noAutofit/>
          </a:bodyPr>
          <a:lstStyle>
            <a:lvl1pPr>
              <a:defRPr lang="de-DE" sz="1800" b="1" u="heavy" cap="all" baseline="0">
                <a:uFill>
                  <a:solidFill>
                    <a:schemeClr val="bg2"/>
                  </a:solidFill>
                </a:u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lnSpc>
                <a:spcPts val="2386"/>
              </a:lnSpc>
              <a:spcBef>
                <a:spcPct val="20000"/>
              </a:spcBef>
              <a:buFont typeface="Arial" pitchFamily="34" charset="0"/>
            </a:pPr>
            <a:r>
              <a:rPr lang="de-DE" dirty="0"/>
              <a:t>Titel dieser Folie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600" y="4767262"/>
            <a:ext cx="5534025" cy="1571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38" tIns="0" rIns="92038" bIns="39883">
            <a:noAutofit/>
          </a:bodyPr>
          <a:lstStyle>
            <a:lvl1pPr>
              <a:defRPr kumimoji="0" lang="de-DE" sz="10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defRPr>
            </a:lvl1pPr>
          </a:lstStyle>
          <a:p>
            <a:pPr>
              <a:lnSpc>
                <a:spcPts val="1108"/>
              </a:lnSpc>
            </a:pPr>
            <a:r>
              <a:rPr lang="de-DE"/>
              <a:t>Die neue 360 || Bonn, 21.04.2021</a:t>
            </a:r>
            <a:endParaRPr lang="de-DE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72629" y="4767078"/>
            <a:ext cx="315851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fld id="{EC394455-EBE5-457D-B188-43FCED0FE3B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9" name="Picture 4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367" y="4610100"/>
            <a:ext cx="1121733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Gerade Verbindung 3"/>
          <p:cNvCxnSpPr/>
          <p:nvPr userDrawn="1"/>
        </p:nvCxnSpPr>
        <p:spPr>
          <a:xfrm>
            <a:off x="581025" y="4767262"/>
            <a:ext cx="0" cy="157163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73049" y="702291"/>
            <a:ext cx="3815871" cy="362938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e-DE" dirty="0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2680792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as 360_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600" y="4767262"/>
            <a:ext cx="5534025" cy="1571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38" tIns="0" rIns="92038" bIns="39883">
            <a:noAutofit/>
          </a:bodyPr>
          <a:lstStyle>
            <a:lvl1pPr>
              <a:defRPr kumimoji="0" lang="de-DE" sz="10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defRPr>
            </a:lvl1pPr>
          </a:lstStyle>
          <a:p>
            <a:pPr>
              <a:lnSpc>
                <a:spcPts val="1108"/>
              </a:lnSpc>
            </a:pPr>
            <a:r>
              <a:rPr lang="de-DE"/>
              <a:t>Die neue 360 || Bonn, 21.04.2021</a:t>
            </a:r>
            <a:endParaRPr lang="de-DE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38125" y="4767078"/>
            <a:ext cx="315851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fld id="{EC394455-EBE5-457D-B188-43FCED0FE3B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9" name="Picture 4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367" y="4610100"/>
            <a:ext cx="1121733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Gerade Verbindung 3"/>
          <p:cNvCxnSpPr/>
          <p:nvPr userDrawn="1"/>
        </p:nvCxnSpPr>
        <p:spPr>
          <a:xfrm>
            <a:off x="581025" y="4767262"/>
            <a:ext cx="0" cy="157163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272629" y="375913"/>
            <a:ext cx="6486946" cy="533725"/>
          </a:xfrm>
          <a:prstGeom prst="rect">
            <a:avLst/>
          </a:prstGeom>
          <a:ln>
            <a:noFill/>
          </a:ln>
        </p:spPr>
        <p:txBody>
          <a:bodyPr wrap="square" lIns="92038" rIns="92038" anchor="t" anchorCtr="0">
            <a:noAutofit/>
          </a:bodyPr>
          <a:lstStyle>
            <a:lvl1pPr>
              <a:defRPr lang="de-DE" sz="1800" b="1" u="heavy" cap="all" baseline="0">
                <a:uFill>
                  <a:solidFill>
                    <a:schemeClr val="bg2"/>
                  </a:solidFill>
                </a:u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lnSpc>
                <a:spcPts val="2386"/>
              </a:lnSpc>
              <a:spcBef>
                <a:spcPct val="20000"/>
              </a:spcBef>
              <a:buFont typeface="Arial" pitchFamily="34" charset="0"/>
            </a:pPr>
            <a:r>
              <a:rPr lang="de-DE" dirty="0"/>
              <a:t>Kontakt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73050" y="1331913"/>
            <a:ext cx="3173412" cy="2833687"/>
          </a:xfrm>
        </p:spPr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de-DE" b="1" dirty="0">
                <a:solidFill>
                  <a:prstClr val="black"/>
                </a:solidFill>
              </a:rPr>
              <a:t>Name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de-DE" dirty="0">
                <a:solidFill>
                  <a:prstClr val="black"/>
                </a:solidFill>
              </a:rPr>
              <a:t>Position</a:t>
            </a:r>
          </a:p>
          <a:p>
            <a:pPr marL="0" lvl="0" indent="0">
              <a:spcAft>
                <a:spcPts val="0"/>
              </a:spcAft>
              <a:buNone/>
            </a:pPr>
            <a:endParaRPr lang="de-DE" dirty="0">
              <a:solidFill>
                <a:prstClr val="black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de-DE" dirty="0">
                <a:solidFill>
                  <a:prstClr val="black"/>
                </a:solidFill>
              </a:rPr>
              <a:t>Tel. 0228/</a:t>
            </a:r>
            <a:r>
              <a:rPr lang="de-DE" dirty="0"/>
              <a:t>74887</a:t>
            </a:r>
            <a:r>
              <a:rPr lang="de-DE" dirty="0">
                <a:solidFill>
                  <a:prstClr val="black"/>
                </a:solidFill>
              </a:rPr>
              <a:t>-Durchwahl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de-DE" dirty="0">
                <a:solidFill>
                  <a:prstClr val="black"/>
                </a:solidFill>
              </a:rPr>
              <a:t>E-Mail name@infas.de</a:t>
            </a:r>
          </a:p>
          <a:p>
            <a:pPr marL="0" lvl="0" indent="0">
              <a:spcAft>
                <a:spcPts val="0"/>
              </a:spcAft>
              <a:buNone/>
            </a:pPr>
            <a:endParaRPr lang="de-DE" dirty="0">
              <a:solidFill>
                <a:prstClr val="black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de-DE" dirty="0">
                <a:solidFill>
                  <a:prstClr val="black"/>
                </a:solidFill>
              </a:rPr>
              <a:t>infas 360 GmbH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de-DE" dirty="0" err="1">
                <a:solidFill>
                  <a:prstClr val="black"/>
                </a:solidFill>
              </a:rPr>
              <a:t>Ollenhauerstraße</a:t>
            </a:r>
            <a:r>
              <a:rPr lang="de-DE" dirty="0">
                <a:solidFill>
                  <a:prstClr val="black"/>
                </a:solidFill>
              </a:rPr>
              <a:t> 1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de-DE" dirty="0">
                <a:solidFill>
                  <a:prstClr val="black"/>
                </a:solidFill>
              </a:rPr>
              <a:t>53113 Bonn</a:t>
            </a:r>
          </a:p>
          <a:p>
            <a:pPr marL="0" lvl="0" indent="0">
              <a:spcAft>
                <a:spcPts val="0"/>
              </a:spcAft>
              <a:buNone/>
            </a:pPr>
            <a:endParaRPr lang="de-DE" dirty="0">
              <a:solidFill>
                <a:prstClr val="black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de-DE" dirty="0">
                <a:solidFill>
                  <a:prstClr val="black"/>
                </a:solidFill>
              </a:rPr>
              <a:t>www.infas360.de</a:t>
            </a:r>
          </a:p>
        </p:txBody>
      </p:sp>
    </p:spTree>
    <p:extLst>
      <p:ext uri="{BB962C8B-B14F-4D97-AF65-F5344CB8AC3E}">
        <p14:creationId xmlns:p14="http://schemas.microsoft.com/office/powerpoint/2010/main" val="9596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as 360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92187" y="2880000"/>
            <a:ext cx="5767388" cy="1014487"/>
          </a:xfrm>
          <a:prstGeom prst="rect">
            <a:avLst/>
          </a:prstGeom>
          <a:ln>
            <a:noFill/>
          </a:ln>
        </p:spPr>
        <p:txBody>
          <a:bodyPr wrap="square" lIns="92038" rIns="92038" anchor="t" anchorCtr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lang="de-DE" sz="3600" b="1" u="heavy" kern="1200" baseline="0" dirty="0">
                <a:solidFill>
                  <a:schemeClr val="tx1"/>
                </a:solidFill>
                <a:uFill>
                  <a:solidFill>
                    <a:schemeClr val="bg2"/>
                  </a:solidFill>
                </a:u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lnSpc>
                <a:spcPts val="2386"/>
              </a:lnSpc>
              <a:spcBef>
                <a:spcPct val="20000"/>
              </a:spcBef>
              <a:buFont typeface="Arial" pitchFamily="34" charset="0"/>
            </a:pPr>
            <a:r>
              <a:rPr lang="de-DE" dirty="0"/>
              <a:t>Titelmasterformat durch Klicken bearbeiten </a:t>
            </a:r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2" hasCustomPrompt="1"/>
          </p:nvPr>
        </p:nvSpPr>
        <p:spPr>
          <a:xfrm>
            <a:off x="992187" y="4165600"/>
            <a:ext cx="5296855" cy="209625"/>
          </a:xfrm>
          <a:prstGeom prst="rect">
            <a:avLst/>
          </a:prstGeom>
        </p:spPr>
        <p:txBody>
          <a:bodyPr lIns="92038" rIns="92038">
            <a:noAutofit/>
          </a:bodyPr>
          <a:lstStyle>
            <a:lvl1pPr marL="0" indent="0" algn="l">
              <a:lnSpc>
                <a:spcPts val="1278"/>
              </a:lnSpc>
              <a:spcBef>
                <a:spcPts val="0"/>
              </a:spcBef>
              <a:buNone/>
              <a:defRPr sz="1200" baseline="0"/>
            </a:lvl1pPr>
            <a:lvl2pPr marL="5411" indent="0" algn="l">
              <a:lnSpc>
                <a:spcPts val="1278"/>
              </a:lnSpc>
              <a:spcBef>
                <a:spcPts val="0"/>
              </a:spcBef>
              <a:buNone/>
              <a:tabLst/>
              <a:defRPr sz="1000"/>
            </a:lvl2pPr>
          </a:lstStyle>
          <a:p>
            <a:pPr lvl="0"/>
            <a:r>
              <a:rPr lang="de-DE" dirty="0"/>
              <a:t>Bonn || xx.xx.2021</a:t>
            </a:r>
          </a:p>
        </p:txBody>
      </p:sp>
      <p:pic>
        <p:nvPicPr>
          <p:cNvPr id="13" name="Picture 4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486000"/>
            <a:ext cx="1484313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992187" y="2520000"/>
            <a:ext cx="3579813" cy="355959"/>
          </a:xfrm>
        </p:spPr>
        <p:txBody>
          <a:bodyPr/>
          <a:lstStyle>
            <a:lvl1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/>
            </a:lvl1pPr>
          </a:lstStyle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0" u="none" strike="noStrike" kern="1200" cap="all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Dimensions in Data Science</a:t>
            </a:r>
          </a:p>
        </p:txBody>
      </p:sp>
    </p:spTree>
    <p:extLst>
      <p:ext uri="{BB962C8B-B14F-4D97-AF65-F5344CB8AC3E}">
        <p14:creationId xmlns:p14="http://schemas.microsoft.com/office/powerpoint/2010/main" val="3101228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as 360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0"/>
            <a:ext cx="9144001" cy="5142399"/>
          </a:xfrm>
          <a:prstGeom prst="rect">
            <a:avLst/>
          </a:prstGeom>
        </p:spPr>
      </p:pic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6759575" y="486069"/>
            <a:ext cx="1484312" cy="415925"/>
            <a:chOff x="4305" y="318"/>
            <a:chExt cx="935" cy="262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305" y="318"/>
              <a:ext cx="935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4872" y="316"/>
              <a:ext cx="101" cy="266"/>
            </a:xfrm>
            <a:custGeom>
              <a:avLst/>
              <a:gdLst>
                <a:gd name="T0" fmla="*/ 34 w 43"/>
                <a:gd name="T1" fmla="*/ 52 h 113"/>
                <a:gd name="T2" fmla="*/ 42 w 43"/>
                <a:gd name="T3" fmla="*/ 37 h 113"/>
                <a:gd name="T4" fmla="*/ 42 w 43"/>
                <a:gd name="T5" fmla="*/ 19 h 113"/>
                <a:gd name="T6" fmla="*/ 22 w 43"/>
                <a:gd name="T7" fmla="*/ 0 h 113"/>
                <a:gd name="T8" fmla="*/ 3 w 43"/>
                <a:gd name="T9" fmla="*/ 19 h 113"/>
                <a:gd name="T10" fmla="*/ 3 w 43"/>
                <a:gd name="T11" fmla="*/ 24 h 113"/>
                <a:gd name="T12" fmla="*/ 6 w 43"/>
                <a:gd name="T13" fmla="*/ 26 h 113"/>
                <a:gd name="T14" fmla="*/ 9 w 43"/>
                <a:gd name="T15" fmla="*/ 26 h 113"/>
                <a:gd name="T16" fmla="*/ 9 w 43"/>
                <a:gd name="T17" fmla="*/ 19 h 113"/>
                <a:gd name="T18" fmla="*/ 22 w 43"/>
                <a:gd name="T19" fmla="*/ 6 h 113"/>
                <a:gd name="T20" fmla="*/ 35 w 43"/>
                <a:gd name="T21" fmla="*/ 19 h 113"/>
                <a:gd name="T22" fmla="*/ 35 w 43"/>
                <a:gd name="T23" fmla="*/ 36 h 113"/>
                <a:gd name="T24" fmla="*/ 29 w 43"/>
                <a:gd name="T25" fmla="*/ 49 h 113"/>
                <a:gd name="T26" fmla="*/ 18 w 43"/>
                <a:gd name="T27" fmla="*/ 49 h 113"/>
                <a:gd name="T28" fmla="*/ 16 w 43"/>
                <a:gd name="T29" fmla="*/ 51 h 113"/>
                <a:gd name="T30" fmla="*/ 16 w 43"/>
                <a:gd name="T31" fmla="*/ 52 h 113"/>
                <a:gd name="T32" fmla="*/ 19 w 43"/>
                <a:gd name="T33" fmla="*/ 55 h 113"/>
                <a:gd name="T34" fmla="*/ 29 w 43"/>
                <a:gd name="T35" fmla="*/ 55 h 113"/>
                <a:gd name="T36" fmla="*/ 35 w 43"/>
                <a:gd name="T37" fmla="*/ 68 h 113"/>
                <a:gd name="T38" fmla="*/ 35 w 43"/>
                <a:gd name="T39" fmla="*/ 91 h 113"/>
                <a:gd name="T40" fmla="*/ 22 w 43"/>
                <a:gd name="T41" fmla="*/ 106 h 113"/>
                <a:gd name="T42" fmla="*/ 8 w 43"/>
                <a:gd name="T43" fmla="*/ 91 h 113"/>
                <a:gd name="T44" fmla="*/ 8 w 43"/>
                <a:gd name="T45" fmla="*/ 79 h 113"/>
                <a:gd name="T46" fmla="*/ 4 w 43"/>
                <a:gd name="T47" fmla="*/ 79 h 113"/>
                <a:gd name="T48" fmla="*/ 1 w 43"/>
                <a:gd name="T49" fmla="*/ 81 h 113"/>
                <a:gd name="T50" fmla="*/ 1 w 43"/>
                <a:gd name="T51" fmla="*/ 91 h 113"/>
                <a:gd name="T52" fmla="*/ 22 w 43"/>
                <a:gd name="T53" fmla="*/ 113 h 113"/>
                <a:gd name="T54" fmla="*/ 42 w 43"/>
                <a:gd name="T55" fmla="*/ 91 h 113"/>
                <a:gd name="T56" fmla="*/ 42 w 43"/>
                <a:gd name="T57" fmla="*/ 65 h 113"/>
                <a:gd name="T58" fmla="*/ 34 w 43"/>
                <a:gd name="T59" fmla="*/ 5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113">
                  <a:moveTo>
                    <a:pt x="34" y="52"/>
                  </a:moveTo>
                  <a:cubicBezTo>
                    <a:pt x="41" y="48"/>
                    <a:pt x="42" y="38"/>
                    <a:pt x="42" y="37"/>
                  </a:cubicBezTo>
                  <a:cubicBezTo>
                    <a:pt x="42" y="36"/>
                    <a:pt x="42" y="19"/>
                    <a:pt x="42" y="19"/>
                  </a:cubicBezTo>
                  <a:cubicBezTo>
                    <a:pt x="42" y="19"/>
                    <a:pt x="43" y="0"/>
                    <a:pt x="22" y="0"/>
                  </a:cubicBezTo>
                  <a:cubicBezTo>
                    <a:pt x="3" y="0"/>
                    <a:pt x="3" y="17"/>
                    <a:pt x="3" y="19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6"/>
                    <a:pt x="4" y="26"/>
                    <a:pt x="6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6"/>
                    <a:pt x="22" y="6"/>
                  </a:cubicBezTo>
                  <a:cubicBezTo>
                    <a:pt x="35" y="6"/>
                    <a:pt x="35" y="19"/>
                    <a:pt x="35" y="19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47"/>
                    <a:pt x="30" y="49"/>
                    <a:pt x="29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9"/>
                    <a:pt x="16" y="49"/>
                    <a:pt x="16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4"/>
                    <a:pt x="17" y="55"/>
                    <a:pt x="19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35" y="55"/>
                    <a:pt x="35" y="67"/>
                    <a:pt x="35" y="68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6" y="107"/>
                    <a:pt x="22" y="106"/>
                  </a:cubicBezTo>
                  <a:cubicBezTo>
                    <a:pt x="7" y="106"/>
                    <a:pt x="8" y="91"/>
                    <a:pt x="8" y="9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2" y="79"/>
                    <a:pt x="1" y="79"/>
                    <a:pt x="1" y="8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0" y="113"/>
                    <a:pt x="22" y="113"/>
                  </a:cubicBezTo>
                  <a:cubicBezTo>
                    <a:pt x="43" y="113"/>
                    <a:pt x="42" y="91"/>
                    <a:pt x="42" y="91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56"/>
                    <a:pt x="34" y="52"/>
                    <a:pt x="34" y="5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138" y="316"/>
              <a:ext cx="104" cy="266"/>
            </a:xfrm>
            <a:custGeom>
              <a:avLst/>
              <a:gdLst>
                <a:gd name="T0" fmla="*/ 44 w 44"/>
                <a:gd name="T1" fmla="*/ 21 h 113"/>
                <a:gd name="T2" fmla="*/ 25 w 44"/>
                <a:gd name="T3" fmla="*/ 0 h 113"/>
                <a:gd name="T4" fmla="*/ 22 w 44"/>
                <a:gd name="T5" fmla="*/ 0 h 113"/>
                <a:gd name="T6" fmla="*/ 19 w 44"/>
                <a:gd name="T7" fmla="*/ 0 h 113"/>
                <a:gd name="T8" fmla="*/ 0 w 44"/>
                <a:gd name="T9" fmla="*/ 21 h 113"/>
                <a:gd name="T10" fmla="*/ 0 w 44"/>
                <a:gd name="T11" fmla="*/ 56 h 113"/>
                <a:gd name="T12" fmla="*/ 0 w 44"/>
                <a:gd name="T13" fmla="*/ 91 h 113"/>
                <a:gd name="T14" fmla="*/ 19 w 44"/>
                <a:gd name="T15" fmla="*/ 112 h 113"/>
                <a:gd name="T16" fmla="*/ 22 w 44"/>
                <a:gd name="T17" fmla="*/ 113 h 113"/>
                <a:gd name="T18" fmla="*/ 25 w 44"/>
                <a:gd name="T19" fmla="*/ 112 h 113"/>
                <a:gd name="T20" fmla="*/ 44 w 44"/>
                <a:gd name="T21" fmla="*/ 91 h 113"/>
                <a:gd name="T22" fmla="*/ 44 w 44"/>
                <a:gd name="T23" fmla="*/ 56 h 113"/>
                <a:gd name="T24" fmla="*/ 44 w 44"/>
                <a:gd name="T25" fmla="*/ 21 h 113"/>
                <a:gd name="T26" fmla="*/ 37 w 44"/>
                <a:gd name="T27" fmla="*/ 91 h 113"/>
                <a:gd name="T28" fmla="*/ 22 w 44"/>
                <a:gd name="T29" fmla="*/ 107 h 113"/>
                <a:gd name="T30" fmla="*/ 7 w 44"/>
                <a:gd name="T31" fmla="*/ 91 h 113"/>
                <a:gd name="T32" fmla="*/ 7 w 44"/>
                <a:gd name="T33" fmla="*/ 56 h 113"/>
                <a:gd name="T34" fmla="*/ 7 w 44"/>
                <a:gd name="T35" fmla="*/ 21 h 113"/>
                <a:gd name="T36" fmla="*/ 22 w 44"/>
                <a:gd name="T37" fmla="*/ 6 h 113"/>
                <a:gd name="T38" fmla="*/ 37 w 44"/>
                <a:gd name="T39" fmla="*/ 21 h 113"/>
                <a:gd name="T40" fmla="*/ 37 w 44"/>
                <a:gd name="T41" fmla="*/ 56 h 113"/>
                <a:gd name="T42" fmla="*/ 37 w 44"/>
                <a:gd name="T43" fmla="*/ 9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113">
                  <a:moveTo>
                    <a:pt x="44" y="21"/>
                  </a:moveTo>
                  <a:cubicBezTo>
                    <a:pt x="44" y="18"/>
                    <a:pt x="43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" y="2"/>
                    <a:pt x="0" y="18"/>
                    <a:pt x="0" y="21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5"/>
                    <a:pt x="1" y="111"/>
                    <a:pt x="19" y="112"/>
                  </a:cubicBezTo>
                  <a:cubicBezTo>
                    <a:pt x="20" y="113"/>
                    <a:pt x="21" y="113"/>
                    <a:pt x="22" y="113"/>
                  </a:cubicBezTo>
                  <a:cubicBezTo>
                    <a:pt x="23" y="113"/>
                    <a:pt x="24" y="113"/>
                    <a:pt x="25" y="112"/>
                  </a:cubicBezTo>
                  <a:cubicBezTo>
                    <a:pt x="43" y="111"/>
                    <a:pt x="44" y="95"/>
                    <a:pt x="44" y="91"/>
                  </a:cubicBezTo>
                  <a:cubicBezTo>
                    <a:pt x="44" y="56"/>
                    <a:pt x="44" y="56"/>
                    <a:pt x="44" y="56"/>
                  </a:cubicBezTo>
                  <a:lnTo>
                    <a:pt x="44" y="21"/>
                  </a:lnTo>
                  <a:close/>
                  <a:moveTo>
                    <a:pt x="37" y="91"/>
                  </a:moveTo>
                  <a:cubicBezTo>
                    <a:pt x="37" y="100"/>
                    <a:pt x="31" y="107"/>
                    <a:pt x="22" y="107"/>
                  </a:cubicBezTo>
                  <a:cubicBezTo>
                    <a:pt x="13" y="107"/>
                    <a:pt x="7" y="100"/>
                    <a:pt x="7" y="91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12"/>
                    <a:pt x="13" y="6"/>
                    <a:pt x="22" y="6"/>
                  </a:cubicBezTo>
                  <a:cubicBezTo>
                    <a:pt x="31" y="6"/>
                    <a:pt x="37" y="12"/>
                    <a:pt x="37" y="21"/>
                  </a:cubicBezTo>
                  <a:cubicBezTo>
                    <a:pt x="37" y="56"/>
                    <a:pt x="37" y="56"/>
                    <a:pt x="37" y="56"/>
                  </a:cubicBezTo>
                  <a:lnTo>
                    <a:pt x="37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5004" y="316"/>
              <a:ext cx="106" cy="266"/>
            </a:xfrm>
            <a:custGeom>
              <a:avLst/>
              <a:gdLst>
                <a:gd name="T0" fmla="*/ 42 w 45"/>
                <a:gd name="T1" fmla="*/ 20 h 113"/>
                <a:gd name="T2" fmla="*/ 22 w 45"/>
                <a:gd name="T3" fmla="*/ 0 h 113"/>
                <a:gd name="T4" fmla="*/ 1 w 45"/>
                <a:gd name="T5" fmla="*/ 19 h 113"/>
                <a:gd name="T6" fmla="*/ 1 w 45"/>
                <a:gd name="T7" fmla="*/ 91 h 113"/>
                <a:gd name="T8" fmla="*/ 19 w 45"/>
                <a:gd name="T9" fmla="*/ 112 h 113"/>
                <a:gd name="T10" fmla="*/ 23 w 45"/>
                <a:gd name="T11" fmla="*/ 113 h 113"/>
                <a:gd name="T12" fmla="*/ 44 w 45"/>
                <a:gd name="T13" fmla="*/ 95 h 113"/>
                <a:gd name="T14" fmla="*/ 44 w 45"/>
                <a:gd name="T15" fmla="*/ 89 h 113"/>
                <a:gd name="T16" fmla="*/ 44 w 45"/>
                <a:gd name="T17" fmla="*/ 69 h 113"/>
                <a:gd name="T18" fmla="*/ 23 w 45"/>
                <a:gd name="T19" fmla="*/ 44 h 113"/>
                <a:gd name="T20" fmla="*/ 8 w 45"/>
                <a:gd name="T21" fmla="*/ 52 h 113"/>
                <a:gd name="T22" fmla="*/ 8 w 45"/>
                <a:gd name="T23" fmla="*/ 19 h 113"/>
                <a:gd name="T24" fmla="*/ 22 w 45"/>
                <a:gd name="T25" fmla="*/ 6 h 113"/>
                <a:gd name="T26" fmla="*/ 35 w 45"/>
                <a:gd name="T27" fmla="*/ 19 h 113"/>
                <a:gd name="T28" fmla="*/ 35 w 45"/>
                <a:gd name="T29" fmla="*/ 26 h 113"/>
                <a:gd name="T30" fmla="*/ 39 w 45"/>
                <a:gd name="T31" fmla="*/ 26 h 113"/>
                <a:gd name="T32" fmla="*/ 42 w 45"/>
                <a:gd name="T33" fmla="*/ 23 h 113"/>
                <a:gd name="T34" fmla="*/ 8 w 45"/>
                <a:gd name="T35" fmla="*/ 66 h 113"/>
                <a:gd name="T36" fmla="*/ 25 w 45"/>
                <a:gd name="T37" fmla="*/ 50 h 113"/>
                <a:gd name="T38" fmla="*/ 37 w 45"/>
                <a:gd name="T39" fmla="*/ 67 h 113"/>
                <a:gd name="T40" fmla="*/ 38 w 45"/>
                <a:gd name="T41" fmla="*/ 83 h 113"/>
                <a:gd name="T42" fmla="*/ 37 w 45"/>
                <a:gd name="T43" fmla="*/ 92 h 113"/>
                <a:gd name="T44" fmla="*/ 23 w 45"/>
                <a:gd name="T45" fmla="*/ 107 h 113"/>
                <a:gd name="T46" fmla="*/ 8 w 45"/>
                <a:gd name="T47" fmla="*/ 91 h 113"/>
                <a:gd name="T48" fmla="*/ 8 w 45"/>
                <a:gd name="T49" fmla="*/ 6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113">
                  <a:moveTo>
                    <a:pt x="42" y="20"/>
                  </a:moveTo>
                  <a:cubicBezTo>
                    <a:pt x="42" y="20"/>
                    <a:pt x="43" y="0"/>
                    <a:pt x="22" y="0"/>
                  </a:cubicBezTo>
                  <a:cubicBezTo>
                    <a:pt x="1" y="0"/>
                    <a:pt x="1" y="19"/>
                    <a:pt x="1" y="19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5"/>
                    <a:pt x="0" y="111"/>
                    <a:pt x="19" y="112"/>
                  </a:cubicBezTo>
                  <a:cubicBezTo>
                    <a:pt x="20" y="113"/>
                    <a:pt x="21" y="113"/>
                    <a:pt x="23" y="113"/>
                  </a:cubicBezTo>
                  <a:cubicBezTo>
                    <a:pt x="39" y="113"/>
                    <a:pt x="43" y="102"/>
                    <a:pt x="44" y="95"/>
                  </a:cubicBezTo>
                  <a:cubicBezTo>
                    <a:pt x="44" y="93"/>
                    <a:pt x="44" y="90"/>
                    <a:pt x="44" y="8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0"/>
                    <a:pt x="45" y="44"/>
                    <a:pt x="23" y="44"/>
                  </a:cubicBezTo>
                  <a:cubicBezTo>
                    <a:pt x="13" y="44"/>
                    <a:pt x="8" y="52"/>
                    <a:pt x="8" y="52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9" y="6"/>
                    <a:pt x="22" y="6"/>
                  </a:cubicBezTo>
                  <a:cubicBezTo>
                    <a:pt x="36" y="7"/>
                    <a:pt x="35" y="19"/>
                    <a:pt x="35" y="19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41" y="26"/>
                    <a:pt x="42" y="26"/>
                    <a:pt x="42" y="23"/>
                  </a:cubicBezTo>
                  <a:moveTo>
                    <a:pt x="8" y="66"/>
                  </a:moveTo>
                  <a:cubicBezTo>
                    <a:pt x="8" y="60"/>
                    <a:pt x="9" y="49"/>
                    <a:pt x="25" y="50"/>
                  </a:cubicBezTo>
                  <a:cubicBezTo>
                    <a:pt x="35" y="50"/>
                    <a:pt x="37" y="58"/>
                    <a:pt x="37" y="67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101"/>
                    <a:pt x="32" y="107"/>
                    <a:pt x="23" y="107"/>
                  </a:cubicBezTo>
                  <a:cubicBezTo>
                    <a:pt x="13" y="107"/>
                    <a:pt x="8" y="100"/>
                    <a:pt x="8" y="91"/>
                  </a:cubicBezTo>
                  <a:lnTo>
                    <a:pt x="8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4307" y="325"/>
              <a:ext cx="36" cy="255"/>
            </a:xfrm>
            <a:custGeom>
              <a:avLst/>
              <a:gdLst>
                <a:gd name="T0" fmla="*/ 8 w 15"/>
                <a:gd name="T1" fmla="*/ 0 h 108"/>
                <a:gd name="T2" fmla="*/ 0 w 15"/>
                <a:gd name="T3" fmla="*/ 0 h 108"/>
                <a:gd name="T4" fmla="*/ 0 w 15"/>
                <a:gd name="T5" fmla="*/ 15 h 108"/>
                <a:gd name="T6" fmla="*/ 15 w 15"/>
                <a:gd name="T7" fmla="*/ 15 h 108"/>
                <a:gd name="T8" fmla="*/ 15 w 15"/>
                <a:gd name="T9" fmla="*/ 6 h 108"/>
                <a:gd name="T10" fmla="*/ 8 w 15"/>
                <a:gd name="T11" fmla="*/ 0 h 108"/>
                <a:gd name="T12" fmla="*/ 8 w 15"/>
                <a:gd name="T13" fmla="*/ 23 h 108"/>
                <a:gd name="T14" fmla="*/ 0 w 15"/>
                <a:gd name="T15" fmla="*/ 23 h 108"/>
                <a:gd name="T16" fmla="*/ 0 w 15"/>
                <a:gd name="T17" fmla="*/ 102 h 108"/>
                <a:gd name="T18" fmla="*/ 8 w 15"/>
                <a:gd name="T19" fmla="*/ 108 h 108"/>
                <a:gd name="T20" fmla="*/ 15 w 15"/>
                <a:gd name="T21" fmla="*/ 108 h 108"/>
                <a:gd name="T22" fmla="*/ 15 w 15"/>
                <a:gd name="T23" fmla="*/ 29 h 108"/>
                <a:gd name="T24" fmla="*/ 8 w 15"/>
                <a:gd name="T25" fmla="*/ 2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108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2"/>
                    <a:pt x="12" y="0"/>
                    <a:pt x="8" y="0"/>
                  </a:cubicBezTo>
                  <a:moveTo>
                    <a:pt x="8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6"/>
                    <a:pt x="4" y="108"/>
                    <a:pt x="8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5"/>
                    <a:pt x="12" y="23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4491" y="316"/>
              <a:ext cx="85" cy="264"/>
            </a:xfrm>
            <a:custGeom>
              <a:avLst/>
              <a:gdLst>
                <a:gd name="T0" fmla="*/ 26 w 36"/>
                <a:gd name="T1" fmla="*/ 12 h 112"/>
                <a:gd name="T2" fmla="*/ 29 w 36"/>
                <a:gd name="T3" fmla="*/ 12 h 112"/>
                <a:gd name="T4" fmla="*/ 32 w 36"/>
                <a:gd name="T5" fmla="*/ 12 h 112"/>
                <a:gd name="T6" fmla="*/ 36 w 36"/>
                <a:gd name="T7" fmla="*/ 6 h 112"/>
                <a:gd name="T8" fmla="*/ 36 w 36"/>
                <a:gd name="T9" fmla="*/ 1 h 112"/>
                <a:gd name="T10" fmla="*/ 34 w 36"/>
                <a:gd name="T11" fmla="*/ 1 h 112"/>
                <a:gd name="T12" fmla="*/ 29 w 36"/>
                <a:gd name="T13" fmla="*/ 0 h 112"/>
                <a:gd name="T14" fmla="*/ 26 w 36"/>
                <a:gd name="T15" fmla="*/ 0 h 112"/>
                <a:gd name="T16" fmla="*/ 5 w 36"/>
                <a:gd name="T17" fmla="*/ 20 h 112"/>
                <a:gd name="T18" fmla="*/ 5 w 36"/>
                <a:gd name="T19" fmla="*/ 27 h 112"/>
                <a:gd name="T20" fmla="*/ 4 w 36"/>
                <a:gd name="T21" fmla="*/ 27 h 112"/>
                <a:gd name="T22" fmla="*/ 0 w 36"/>
                <a:gd name="T23" fmla="*/ 32 h 112"/>
                <a:gd name="T24" fmla="*/ 0 w 36"/>
                <a:gd name="T25" fmla="*/ 37 h 112"/>
                <a:gd name="T26" fmla="*/ 5 w 36"/>
                <a:gd name="T27" fmla="*/ 37 h 112"/>
                <a:gd name="T28" fmla="*/ 5 w 36"/>
                <a:gd name="T29" fmla="*/ 106 h 112"/>
                <a:gd name="T30" fmla="*/ 5 w 36"/>
                <a:gd name="T31" fmla="*/ 106 h 112"/>
                <a:gd name="T32" fmla="*/ 13 w 36"/>
                <a:gd name="T33" fmla="*/ 112 h 112"/>
                <a:gd name="T34" fmla="*/ 20 w 36"/>
                <a:gd name="T35" fmla="*/ 112 h 112"/>
                <a:gd name="T36" fmla="*/ 20 w 36"/>
                <a:gd name="T37" fmla="*/ 37 h 112"/>
                <a:gd name="T38" fmla="*/ 26 w 36"/>
                <a:gd name="T39" fmla="*/ 37 h 112"/>
                <a:gd name="T40" fmla="*/ 30 w 36"/>
                <a:gd name="T41" fmla="*/ 32 h 112"/>
                <a:gd name="T42" fmla="*/ 30 w 36"/>
                <a:gd name="T43" fmla="*/ 27 h 112"/>
                <a:gd name="T44" fmla="*/ 20 w 36"/>
                <a:gd name="T45" fmla="*/ 27 h 112"/>
                <a:gd name="T46" fmla="*/ 20 w 36"/>
                <a:gd name="T47" fmla="*/ 19 h 112"/>
                <a:gd name="T48" fmla="*/ 26 w 36"/>
                <a:gd name="T49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112">
                  <a:moveTo>
                    <a:pt x="26" y="12"/>
                  </a:moveTo>
                  <a:cubicBezTo>
                    <a:pt x="27" y="12"/>
                    <a:pt x="29" y="12"/>
                    <a:pt x="29" y="12"/>
                  </a:cubicBezTo>
                  <a:cubicBezTo>
                    <a:pt x="29" y="12"/>
                    <a:pt x="32" y="12"/>
                    <a:pt x="32" y="12"/>
                  </a:cubicBezTo>
                  <a:cubicBezTo>
                    <a:pt x="35" y="12"/>
                    <a:pt x="36" y="9"/>
                    <a:pt x="36" y="6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5" y="1"/>
                    <a:pt x="34" y="1"/>
                  </a:cubicBezTo>
                  <a:cubicBezTo>
                    <a:pt x="34" y="1"/>
                    <a:pt x="30" y="0"/>
                    <a:pt x="29" y="0"/>
                  </a:cubicBezTo>
                  <a:cubicBezTo>
                    <a:pt x="28" y="0"/>
                    <a:pt x="26" y="0"/>
                    <a:pt x="26" y="0"/>
                  </a:cubicBezTo>
                  <a:cubicBezTo>
                    <a:pt x="6" y="0"/>
                    <a:pt x="5" y="17"/>
                    <a:pt x="5" y="2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1" y="27"/>
                    <a:pt x="0" y="29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10"/>
                    <a:pt x="9" y="112"/>
                    <a:pt x="13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9" y="37"/>
                    <a:pt x="30" y="35"/>
                    <a:pt x="30" y="32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2"/>
                    <a:pt x="25" y="12"/>
                    <a:pt x="2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4697" y="377"/>
              <a:ext cx="97" cy="205"/>
            </a:xfrm>
            <a:custGeom>
              <a:avLst/>
              <a:gdLst>
                <a:gd name="T0" fmla="*/ 41 w 41"/>
                <a:gd name="T1" fmla="*/ 62 h 87"/>
                <a:gd name="T2" fmla="*/ 14 w 41"/>
                <a:gd name="T3" fmla="*/ 20 h 87"/>
                <a:gd name="T4" fmla="*/ 14 w 41"/>
                <a:gd name="T5" fmla="*/ 18 h 87"/>
                <a:gd name="T6" fmla="*/ 21 w 41"/>
                <a:gd name="T7" fmla="*/ 11 h 87"/>
                <a:gd name="T8" fmla="*/ 27 w 41"/>
                <a:gd name="T9" fmla="*/ 18 h 87"/>
                <a:gd name="T10" fmla="*/ 27 w 41"/>
                <a:gd name="T11" fmla="*/ 21 h 87"/>
                <a:gd name="T12" fmla="*/ 34 w 41"/>
                <a:gd name="T13" fmla="*/ 26 h 87"/>
                <a:gd name="T14" fmla="*/ 41 w 41"/>
                <a:gd name="T15" fmla="*/ 26 h 87"/>
                <a:gd name="T16" fmla="*/ 41 w 41"/>
                <a:gd name="T17" fmla="*/ 20 h 87"/>
                <a:gd name="T18" fmla="*/ 20 w 41"/>
                <a:gd name="T19" fmla="*/ 0 h 87"/>
                <a:gd name="T20" fmla="*/ 0 w 41"/>
                <a:gd name="T21" fmla="*/ 20 h 87"/>
                <a:gd name="T22" fmla="*/ 0 w 41"/>
                <a:gd name="T23" fmla="*/ 22 h 87"/>
                <a:gd name="T24" fmla="*/ 27 w 41"/>
                <a:gd name="T25" fmla="*/ 64 h 87"/>
                <a:gd name="T26" fmla="*/ 27 w 41"/>
                <a:gd name="T27" fmla="*/ 69 h 87"/>
                <a:gd name="T28" fmla="*/ 26 w 41"/>
                <a:gd name="T29" fmla="*/ 73 h 87"/>
                <a:gd name="T30" fmla="*/ 26 w 41"/>
                <a:gd name="T31" fmla="*/ 73 h 87"/>
                <a:gd name="T32" fmla="*/ 26 w 41"/>
                <a:gd name="T33" fmla="*/ 73 h 87"/>
                <a:gd name="T34" fmla="*/ 20 w 41"/>
                <a:gd name="T35" fmla="*/ 76 h 87"/>
                <a:gd name="T36" fmla="*/ 14 w 41"/>
                <a:gd name="T37" fmla="*/ 69 h 87"/>
                <a:gd name="T38" fmla="*/ 14 w 41"/>
                <a:gd name="T39" fmla="*/ 58 h 87"/>
                <a:gd name="T40" fmla="*/ 14 w 41"/>
                <a:gd name="T41" fmla="*/ 58 h 87"/>
                <a:gd name="T42" fmla="*/ 14 w 41"/>
                <a:gd name="T43" fmla="*/ 58 h 87"/>
                <a:gd name="T44" fmla="*/ 7 w 41"/>
                <a:gd name="T45" fmla="*/ 53 h 87"/>
                <a:gd name="T46" fmla="*/ 0 w 41"/>
                <a:gd name="T47" fmla="*/ 53 h 87"/>
                <a:gd name="T48" fmla="*/ 0 w 41"/>
                <a:gd name="T49" fmla="*/ 67 h 87"/>
                <a:gd name="T50" fmla="*/ 0 w 41"/>
                <a:gd name="T51" fmla="*/ 71 h 87"/>
                <a:gd name="T52" fmla="*/ 20 w 41"/>
                <a:gd name="T53" fmla="*/ 87 h 87"/>
                <a:gd name="T54" fmla="*/ 41 w 41"/>
                <a:gd name="T55" fmla="*/ 67 h 87"/>
                <a:gd name="T56" fmla="*/ 41 w 41"/>
                <a:gd name="T57" fmla="*/ 6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" h="87">
                  <a:moveTo>
                    <a:pt x="41" y="62"/>
                  </a:moveTo>
                  <a:cubicBezTo>
                    <a:pt x="41" y="43"/>
                    <a:pt x="14" y="34"/>
                    <a:pt x="14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5"/>
                    <a:pt x="16" y="11"/>
                    <a:pt x="21" y="11"/>
                  </a:cubicBezTo>
                  <a:cubicBezTo>
                    <a:pt x="25" y="11"/>
                    <a:pt x="27" y="15"/>
                    <a:pt x="2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5"/>
                    <a:pt x="30" y="26"/>
                    <a:pt x="34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17"/>
                    <a:pt x="40" y="0"/>
                    <a:pt x="20" y="0"/>
                  </a:cubicBezTo>
                  <a:cubicBezTo>
                    <a:pt x="0" y="0"/>
                    <a:pt x="0" y="17"/>
                    <a:pt x="0" y="2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40"/>
                    <a:pt x="27" y="47"/>
                    <a:pt x="27" y="64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70"/>
                    <a:pt x="26" y="72"/>
                    <a:pt x="26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25" y="75"/>
                    <a:pt x="23" y="76"/>
                    <a:pt x="20" y="76"/>
                  </a:cubicBezTo>
                  <a:cubicBezTo>
                    <a:pt x="16" y="76"/>
                    <a:pt x="14" y="72"/>
                    <a:pt x="14" y="69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4"/>
                    <a:pt x="11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8"/>
                    <a:pt x="0" y="69"/>
                    <a:pt x="0" y="71"/>
                  </a:cubicBezTo>
                  <a:cubicBezTo>
                    <a:pt x="1" y="77"/>
                    <a:pt x="5" y="87"/>
                    <a:pt x="20" y="87"/>
                  </a:cubicBezTo>
                  <a:cubicBezTo>
                    <a:pt x="40" y="87"/>
                    <a:pt x="41" y="70"/>
                    <a:pt x="41" y="67"/>
                  </a:cubicBezTo>
                  <a:cubicBezTo>
                    <a:pt x="41" y="62"/>
                    <a:pt x="41" y="62"/>
                    <a:pt x="41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4373" y="377"/>
              <a:ext cx="97" cy="203"/>
            </a:xfrm>
            <a:custGeom>
              <a:avLst/>
              <a:gdLst>
                <a:gd name="T0" fmla="*/ 27 w 41"/>
                <a:gd name="T1" fmla="*/ 80 h 86"/>
                <a:gd name="T2" fmla="*/ 34 w 41"/>
                <a:gd name="T3" fmla="*/ 86 h 86"/>
                <a:gd name="T4" fmla="*/ 41 w 41"/>
                <a:gd name="T5" fmla="*/ 86 h 86"/>
                <a:gd name="T6" fmla="*/ 41 w 41"/>
                <a:gd name="T7" fmla="*/ 80 h 86"/>
                <a:gd name="T8" fmla="*/ 41 w 41"/>
                <a:gd name="T9" fmla="*/ 80 h 86"/>
                <a:gd name="T10" fmla="*/ 41 w 41"/>
                <a:gd name="T11" fmla="*/ 80 h 86"/>
                <a:gd name="T12" fmla="*/ 41 w 41"/>
                <a:gd name="T13" fmla="*/ 19 h 86"/>
                <a:gd name="T14" fmla="*/ 26 w 41"/>
                <a:gd name="T15" fmla="*/ 0 h 86"/>
                <a:gd name="T16" fmla="*/ 14 w 41"/>
                <a:gd name="T17" fmla="*/ 6 h 86"/>
                <a:gd name="T18" fmla="*/ 7 w 41"/>
                <a:gd name="T19" fmla="*/ 1 h 86"/>
                <a:gd name="T20" fmla="*/ 0 w 41"/>
                <a:gd name="T21" fmla="*/ 1 h 86"/>
                <a:gd name="T22" fmla="*/ 0 w 41"/>
                <a:gd name="T23" fmla="*/ 80 h 86"/>
                <a:gd name="T24" fmla="*/ 0 w 41"/>
                <a:gd name="T25" fmla="*/ 80 h 86"/>
                <a:gd name="T26" fmla="*/ 0 w 41"/>
                <a:gd name="T27" fmla="*/ 80 h 86"/>
                <a:gd name="T28" fmla="*/ 0 w 41"/>
                <a:gd name="T29" fmla="*/ 80 h 86"/>
                <a:gd name="T30" fmla="*/ 7 w 41"/>
                <a:gd name="T31" fmla="*/ 86 h 86"/>
                <a:gd name="T32" fmla="*/ 14 w 41"/>
                <a:gd name="T33" fmla="*/ 86 h 86"/>
                <a:gd name="T34" fmla="*/ 14 w 41"/>
                <a:gd name="T35" fmla="*/ 21 h 86"/>
                <a:gd name="T36" fmla="*/ 21 w 41"/>
                <a:gd name="T37" fmla="*/ 11 h 86"/>
                <a:gd name="T38" fmla="*/ 27 w 41"/>
                <a:gd name="T39" fmla="*/ 18 h 86"/>
                <a:gd name="T40" fmla="*/ 27 w 41"/>
                <a:gd name="T41" fmla="*/ 8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86">
                  <a:moveTo>
                    <a:pt x="27" y="80"/>
                  </a:moveTo>
                  <a:cubicBezTo>
                    <a:pt x="27" y="84"/>
                    <a:pt x="30" y="86"/>
                    <a:pt x="34" y="86"/>
                  </a:cubicBezTo>
                  <a:cubicBezTo>
                    <a:pt x="41" y="86"/>
                    <a:pt x="41" y="86"/>
                    <a:pt x="41" y="8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21"/>
                    <a:pt x="41" y="19"/>
                  </a:cubicBezTo>
                  <a:cubicBezTo>
                    <a:pt x="41" y="15"/>
                    <a:pt x="41" y="0"/>
                    <a:pt x="26" y="0"/>
                  </a:cubicBezTo>
                  <a:cubicBezTo>
                    <a:pt x="19" y="0"/>
                    <a:pt x="14" y="6"/>
                    <a:pt x="14" y="6"/>
                  </a:cubicBezTo>
                  <a:cubicBezTo>
                    <a:pt x="14" y="6"/>
                    <a:pt x="14" y="1"/>
                    <a:pt x="7" y="1"/>
                  </a:cubicBezTo>
                  <a:cubicBezTo>
                    <a:pt x="5" y="1"/>
                    <a:pt x="0" y="1"/>
                    <a:pt x="0" y="1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4"/>
                    <a:pt x="3" y="86"/>
                    <a:pt x="7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4"/>
                    <a:pt x="16" y="11"/>
                    <a:pt x="21" y="11"/>
                  </a:cubicBezTo>
                  <a:cubicBezTo>
                    <a:pt x="25" y="11"/>
                    <a:pt x="27" y="15"/>
                    <a:pt x="27" y="18"/>
                  </a:cubicBezTo>
                  <a:cubicBezTo>
                    <a:pt x="27" y="80"/>
                    <a:pt x="27" y="80"/>
                    <a:pt x="27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4572" y="377"/>
              <a:ext cx="99" cy="205"/>
            </a:xfrm>
            <a:custGeom>
              <a:avLst/>
              <a:gdLst>
                <a:gd name="T0" fmla="*/ 21 w 42"/>
                <a:gd name="T1" fmla="*/ 0 h 87"/>
                <a:gd name="T2" fmla="*/ 2 w 42"/>
                <a:gd name="T3" fmla="*/ 18 h 87"/>
                <a:gd name="T4" fmla="*/ 2 w 42"/>
                <a:gd name="T5" fmla="*/ 20 h 87"/>
                <a:gd name="T6" fmla="*/ 9 w 42"/>
                <a:gd name="T7" fmla="*/ 26 h 87"/>
                <a:gd name="T8" fmla="*/ 15 w 42"/>
                <a:gd name="T9" fmla="*/ 26 h 87"/>
                <a:gd name="T10" fmla="*/ 15 w 42"/>
                <a:gd name="T11" fmla="*/ 18 h 87"/>
                <a:gd name="T12" fmla="*/ 21 w 42"/>
                <a:gd name="T13" fmla="*/ 11 h 87"/>
                <a:gd name="T14" fmla="*/ 27 w 42"/>
                <a:gd name="T15" fmla="*/ 18 h 87"/>
                <a:gd name="T16" fmla="*/ 27 w 42"/>
                <a:gd name="T17" fmla="*/ 20 h 87"/>
                <a:gd name="T18" fmla="*/ 27 w 42"/>
                <a:gd name="T19" fmla="*/ 20 h 87"/>
                <a:gd name="T20" fmla="*/ 27 w 42"/>
                <a:gd name="T21" fmla="*/ 39 h 87"/>
                <a:gd name="T22" fmla="*/ 16 w 42"/>
                <a:gd name="T23" fmla="*/ 34 h 87"/>
                <a:gd name="T24" fmla="*/ 0 w 42"/>
                <a:gd name="T25" fmla="*/ 53 h 87"/>
                <a:gd name="T26" fmla="*/ 0 w 42"/>
                <a:gd name="T27" fmla="*/ 67 h 87"/>
                <a:gd name="T28" fmla="*/ 16 w 42"/>
                <a:gd name="T29" fmla="*/ 87 h 87"/>
                <a:gd name="T30" fmla="*/ 27 w 42"/>
                <a:gd name="T31" fmla="*/ 81 h 87"/>
                <a:gd name="T32" fmla="*/ 34 w 42"/>
                <a:gd name="T33" fmla="*/ 86 h 87"/>
                <a:gd name="T34" fmla="*/ 42 w 42"/>
                <a:gd name="T35" fmla="*/ 86 h 87"/>
                <a:gd name="T36" fmla="*/ 42 w 42"/>
                <a:gd name="T37" fmla="*/ 20 h 87"/>
                <a:gd name="T38" fmla="*/ 21 w 42"/>
                <a:gd name="T39" fmla="*/ 0 h 87"/>
                <a:gd name="T40" fmla="*/ 27 w 42"/>
                <a:gd name="T41" fmla="*/ 70 h 87"/>
                <a:gd name="T42" fmla="*/ 21 w 42"/>
                <a:gd name="T43" fmla="*/ 77 h 87"/>
                <a:gd name="T44" fmla="*/ 15 w 42"/>
                <a:gd name="T45" fmla="*/ 70 h 87"/>
                <a:gd name="T46" fmla="*/ 15 w 42"/>
                <a:gd name="T47" fmla="*/ 63 h 87"/>
                <a:gd name="T48" fmla="*/ 15 w 42"/>
                <a:gd name="T49" fmla="*/ 57 h 87"/>
                <a:gd name="T50" fmla="*/ 15 w 42"/>
                <a:gd name="T51" fmla="*/ 50 h 87"/>
                <a:gd name="T52" fmla="*/ 21 w 42"/>
                <a:gd name="T53" fmla="*/ 43 h 87"/>
                <a:gd name="T54" fmla="*/ 27 w 42"/>
                <a:gd name="T55" fmla="*/ 50 h 87"/>
                <a:gd name="T56" fmla="*/ 27 w 42"/>
                <a:gd name="T57" fmla="*/ 57 h 87"/>
                <a:gd name="T58" fmla="*/ 27 w 42"/>
                <a:gd name="T59" fmla="*/ 63 h 87"/>
                <a:gd name="T60" fmla="*/ 27 w 42"/>
                <a:gd name="T61" fmla="*/ 7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2" h="87">
                  <a:moveTo>
                    <a:pt x="21" y="0"/>
                  </a:moveTo>
                  <a:cubicBezTo>
                    <a:pt x="1" y="0"/>
                    <a:pt x="2" y="15"/>
                    <a:pt x="2" y="18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4"/>
                    <a:pt x="5" y="26"/>
                    <a:pt x="9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4"/>
                    <a:pt x="17" y="11"/>
                    <a:pt x="21" y="11"/>
                  </a:cubicBezTo>
                  <a:cubicBezTo>
                    <a:pt x="25" y="11"/>
                    <a:pt x="27" y="14"/>
                    <a:pt x="27" y="18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1" y="34"/>
                    <a:pt x="16" y="34"/>
                  </a:cubicBezTo>
                  <a:cubicBezTo>
                    <a:pt x="5" y="34"/>
                    <a:pt x="0" y="40"/>
                    <a:pt x="0" y="5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80"/>
                    <a:pt x="5" y="87"/>
                    <a:pt x="16" y="87"/>
                  </a:cubicBezTo>
                  <a:cubicBezTo>
                    <a:pt x="20" y="87"/>
                    <a:pt x="24" y="85"/>
                    <a:pt x="27" y="81"/>
                  </a:cubicBezTo>
                  <a:cubicBezTo>
                    <a:pt x="27" y="81"/>
                    <a:pt x="27" y="86"/>
                    <a:pt x="34" y="86"/>
                  </a:cubicBezTo>
                  <a:cubicBezTo>
                    <a:pt x="42" y="86"/>
                    <a:pt x="42" y="86"/>
                    <a:pt x="42" y="86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17"/>
                    <a:pt x="41" y="0"/>
                    <a:pt x="21" y="0"/>
                  </a:cubicBezTo>
                  <a:close/>
                  <a:moveTo>
                    <a:pt x="27" y="70"/>
                  </a:moveTo>
                  <a:cubicBezTo>
                    <a:pt x="27" y="73"/>
                    <a:pt x="25" y="77"/>
                    <a:pt x="21" y="77"/>
                  </a:cubicBezTo>
                  <a:cubicBezTo>
                    <a:pt x="17" y="77"/>
                    <a:pt x="15" y="73"/>
                    <a:pt x="15" y="70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47"/>
                    <a:pt x="17" y="43"/>
                    <a:pt x="21" y="43"/>
                  </a:cubicBezTo>
                  <a:cubicBezTo>
                    <a:pt x="25" y="43"/>
                    <a:pt x="27" y="47"/>
                    <a:pt x="27" y="50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70"/>
                    <a:pt x="27" y="70"/>
                    <a:pt x="27" y="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992187" y="2880000"/>
            <a:ext cx="5767388" cy="1014487"/>
          </a:xfrm>
          <a:prstGeom prst="rect">
            <a:avLst/>
          </a:prstGeom>
          <a:ln>
            <a:noFill/>
          </a:ln>
        </p:spPr>
        <p:txBody>
          <a:bodyPr wrap="square" lIns="92038" rIns="92038" anchor="t" anchorCtr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lang="de-DE" sz="3600" b="1" u="heavy" kern="1200" baseline="0" dirty="0">
                <a:solidFill>
                  <a:schemeClr val="bg1"/>
                </a:solidFill>
                <a:uFill>
                  <a:solidFill>
                    <a:schemeClr val="bg2"/>
                  </a:solidFill>
                </a:u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lnSpc>
                <a:spcPts val="2386"/>
              </a:lnSpc>
              <a:spcBef>
                <a:spcPct val="20000"/>
              </a:spcBef>
              <a:buFont typeface="Arial" pitchFamily="34" charset="0"/>
            </a:pPr>
            <a:r>
              <a:rPr lang="de-DE" dirty="0"/>
              <a:t>Titelmasterformat durch Klicken bearbeiten </a:t>
            </a:r>
          </a:p>
        </p:txBody>
      </p:sp>
      <p:sp>
        <p:nvSpPr>
          <p:cNvPr id="18" name="Textplatzhalter 26"/>
          <p:cNvSpPr>
            <a:spLocks noGrp="1"/>
          </p:cNvSpPr>
          <p:nvPr>
            <p:ph type="body" sz="quarter" idx="12" hasCustomPrompt="1"/>
          </p:nvPr>
        </p:nvSpPr>
        <p:spPr>
          <a:xfrm>
            <a:off x="992187" y="4165600"/>
            <a:ext cx="5296855" cy="209625"/>
          </a:xfrm>
          <a:prstGeom prst="rect">
            <a:avLst/>
          </a:prstGeom>
        </p:spPr>
        <p:txBody>
          <a:bodyPr lIns="92038" rIns="92038">
            <a:noAutofit/>
          </a:bodyPr>
          <a:lstStyle>
            <a:lvl1pPr marL="0" indent="0" algn="l">
              <a:lnSpc>
                <a:spcPts val="1278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  <a:lvl2pPr marL="5411" indent="0" algn="l">
              <a:lnSpc>
                <a:spcPts val="1278"/>
              </a:lnSpc>
              <a:spcBef>
                <a:spcPts val="0"/>
              </a:spcBef>
              <a:buNone/>
              <a:tabLst/>
              <a:defRPr sz="1000"/>
            </a:lvl2pPr>
          </a:lstStyle>
          <a:p>
            <a:pPr lvl="0"/>
            <a:r>
              <a:rPr lang="de-DE" dirty="0"/>
              <a:t>Bonn || xx.xx.2021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998538" y="2520000"/>
            <a:ext cx="3012745" cy="310072"/>
          </a:xfrm>
        </p:spPr>
        <p:txBody>
          <a:bodyPr/>
          <a:lstStyle>
            <a:lvl1pPr marL="0" indent="0"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Subheadline hier</a:t>
            </a:r>
          </a:p>
        </p:txBody>
      </p:sp>
    </p:spTree>
    <p:extLst>
      <p:ext uri="{BB962C8B-B14F-4D97-AF65-F5344CB8AC3E}">
        <p14:creationId xmlns:p14="http://schemas.microsoft.com/office/powerpoint/2010/main" val="1675277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fas 360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3" b="3676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992187" y="2880000"/>
            <a:ext cx="5767388" cy="1014487"/>
          </a:xfrm>
          <a:prstGeom prst="rect">
            <a:avLst/>
          </a:prstGeom>
          <a:ln>
            <a:noFill/>
          </a:ln>
        </p:spPr>
        <p:txBody>
          <a:bodyPr wrap="square" lIns="92038" rIns="92038" anchor="t" anchorCtr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lang="de-DE" sz="3600" b="1" u="heavy" kern="1200" baseline="0" dirty="0">
                <a:solidFill>
                  <a:schemeClr val="tx1"/>
                </a:solidFill>
                <a:uFill>
                  <a:solidFill>
                    <a:schemeClr val="bg2"/>
                  </a:solidFill>
                </a:u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lnSpc>
                <a:spcPts val="2386"/>
              </a:lnSpc>
              <a:spcBef>
                <a:spcPct val="20000"/>
              </a:spcBef>
              <a:buFont typeface="Arial" pitchFamily="34" charset="0"/>
            </a:pPr>
            <a:r>
              <a:rPr lang="de-DE" dirty="0"/>
              <a:t>Titelmasterformat durch Klicken bearbeiten </a:t>
            </a:r>
          </a:p>
        </p:txBody>
      </p:sp>
      <p:sp>
        <p:nvSpPr>
          <p:cNvPr id="18" name="Textplatzhalter 26"/>
          <p:cNvSpPr>
            <a:spLocks noGrp="1"/>
          </p:cNvSpPr>
          <p:nvPr>
            <p:ph type="body" sz="quarter" idx="12" hasCustomPrompt="1"/>
          </p:nvPr>
        </p:nvSpPr>
        <p:spPr>
          <a:xfrm>
            <a:off x="992187" y="4165600"/>
            <a:ext cx="5296855" cy="209625"/>
          </a:xfrm>
          <a:prstGeom prst="rect">
            <a:avLst/>
          </a:prstGeom>
        </p:spPr>
        <p:txBody>
          <a:bodyPr lIns="92038" rIns="92038">
            <a:noAutofit/>
          </a:bodyPr>
          <a:lstStyle>
            <a:lvl1pPr marL="0" indent="0" algn="l">
              <a:lnSpc>
                <a:spcPts val="1278"/>
              </a:lnSpc>
              <a:spcBef>
                <a:spcPts val="0"/>
              </a:spcBef>
              <a:buNone/>
              <a:defRPr sz="1200" baseline="0">
                <a:solidFill>
                  <a:schemeClr val="tx1"/>
                </a:solidFill>
              </a:defRPr>
            </a:lvl1pPr>
            <a:lvl2pPr marL="5411" indent="0" algn="l">
              <a:lnSpc>
                <a:spcPts val="1278"/>
              </a:lnSpc>
              <a:spcBef>
                <a:spcPts val="0"/>
              </a:spcBef>
              <a:buNone/>
              <a:tabLst/>
              <a:defRPr sz="1000"/>
            </a:lvl2pPr>
          </a:lstStyle>
          <a:p>
            <a:pPr lvl="0"/>
            <a:r>
              <a:rPr lang="de-DE" dirty="0"/>
              <a:t>Bonn || xx.xx.2021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998538" y="2520000"/>
            <a:ext cx="3012745" cy="310072"/>
          </a:xfrm>
        </p:spPr>
        <p:txBody>
          <a:bodyPr/>
          <a:lstStyle>
            <a:lvl1pPr marL="0" indent="0">
              <a:buNone/>
              <a:defRPr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Subheadline hier</a:t>
            </a:r>
          </a:p>
        </p:txBody>
      </p:sp>
      <p:pic>
        <p:nvPicPr>
          <p:cNvPr id="19" name="Picture 4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486000"/>
            <a:ext cx="1484313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351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318738" cy="857250"/>
          </a:xfrm>
          <a:prstGeom prst="rect">
            <a:avLst/>
          </a:prstGeom>
        </p:spPr>
        <p:txBody>
          <a:bodyPr vert="horz" lIns="92038" tIns="38963" rIns="92038" bIns="38963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6318738" cy="3394472"/>
          </a:xfrm>
          <a:prstGeom prst="rect">
            <a:avLst/>
          </a:prstGeom>
        </p:spPr>
        <p:txBody>
          <a:bodyPr vert="horz" lIns="77925" tIns="38963" rIns="77925" bIns="38963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35774" y="4748028"/>
            <a:ext cx="315851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C394455-EBE5-457D-B188-43FCED0FE3B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57200" y="4767263"/>
            <a:ext cx="6318738" cy="2700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38" tIns="0" rIns="92038" bIns="39883">
            <a:noAutofit/>
          </a:bodyPr>
          <a:lstStyle>
            <a:lvl1pPr>
              <a:defRPr kumimoji="0" lang="de-DE" sz="10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defRPr>
            </a:lvl1pPr>
          </a:lstStyle>
          <a:p>
            <a:pPr>
              <a:lnSpc>
                <a:spcPts val="1108"/>
              </a:lnSpc>
            </a:pPr>
            <a:r>
              <a:rPr lang="de-DE"/>
              <a:t>Die neue 360 || Bonn, 21.04.2021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335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0" r:id="rId2"/>
    <p:sldLayoutId id="2147483709" r:id="rId3"/>
    <p:sldLayoutId id="2147483708" r:id="rId4"/>
    <p:sldLayoutId id="2147483712" r:id="rId5"/>
    <p:sldLayoutId id="2147483711" r:id="rId6"/>
  </p:sldLayoutIdLst>
  <p:hf hdr="0" dt="0"/>
  <p:txStyles>
    <p:titleStyle>
      <a:lvl1pPr algn="l" defTabSz="779252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874" indent="-152874" algn="l" defTabSz="779252" rtl="0" eaLnBrk="1" latinLnBrk="0" hangingPunct="1">
        <a:spcBef>
          <a:spcPts val="0"/>
        </a:spcBef>
        <a:spcAft>
          <a:spcPts val="511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3030" indent="-143404" algn="l" defTabSz="779252" rtl="0" eaLnBrk="1" latinLnBrk="0" hangingPunct="1">
        <a:spcBef>
          <a:spcPts val="0"/>
        </a:spcBef>
        <a:spcAft>
          <a:spcPts val="511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38" indent="-135287" algn="l" defTabSz="779252" rtl="0" eaLnBrk="1" latinLnBrk="0" hangingPunct="1">
        <a:spcBef>
          <a:spcPts val="0"/>
        </a:spcBef>
        <a:spcAft>
          <a:spcPts val="511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47" indent="-127170" algn="l" defTabSz="779252" rtl="0" eaLnBrk="1" latinLnBrk="0" hangingPunct="1">
        <a:spcBef>
          <a:spcPts val="0"/>
        </a:spcBef>
        <a:spcAft>
          <a:spcPts val="511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85673" indent="-127170" algn="l" defTabSz="779252" rtl="0" eaLnBrk="1" latinLnBrk="0" hangingPunct="1">
        <a:spcBef>
          <a:spcPts val="0"/>
        </a:spcBef>
        <a:spcAft>
          <a:spcPts val="511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318738" cy="857250"/>
          </a:xfrm>
          <a:prstGeom prst="rect">
            <a:avLst/>
          </a:prstGeom>
        </p:spPr>
        <p:txBody>
          <a:bodyPr vert="horz" lIns="92038" tIns="38963" rIns="92038" bIns="38963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6318738" cy="3394472"/>
          </a:xfrm>
          <a:prstGeom prst="rect">
            <a:avLst/>
          </a:prstGeom>
        </p:spPr>
        <p:txBody>
          <a:bodyPr vert="horz" lIns="77925" tIns="38963" rIns="77925" bIns="38963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35774" y="4748028"/>
            <a:ext cx="315851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C394455-EBE5-457D-B188-43FCED0FE3B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57200" y="4767263"/>
            <a:ext cx="6318738" cy="2700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38" tIns="0" rIns="92038" bIns="39883">
            <a:noAutofit/>
          </a:bodyPr>
          <a:lstStyle>
            <a:lvl1pPr>
              <a:defRPr kumimoji="0" lang="de-DE" sz="10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defRPr>
            </a:lvl1pPr>
          </a:lstStyle>
          <a:p>
            <a:pPr>
              <a:lnSpc>
                <a:spcPts val="1108"/>
              </a:lnSpc>
            </a:pPr>
            <a:r>
              <a:rPr lang="de-DE"/>
              <a:t>Die neue 360 || Bonn, 21.04.2021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459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hf hdr="0" dt="0"/>
  <p:txStyles>
    <p:titleStyle>
      <a:lvl1pPr algn="l" defTabSz="779252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874" indent="-152874" algn="l" defTabSz="779252" rtl="0" eaLnBrk="1" latinLnBrk="0" hangingPunct="1">
        <a:spcBef>
          <a:spcPts val="0"/>
        </a:spcBef>
        <a:spcAft>
          <a:spcPts val="511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3030" indent="-143404" algn="l" defTabSz="779252" rtl="0" eaLnBrk="1" latinLnBrk="0" hangingPunct="1">
        <a:spcBef>
          <a:spcPts val="0"/>
        </a:spcBef>
        <a:spcAft>
          <a:spcPts val="511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38" indent="-135287" algn="l" defTabSz="779252" rtl="0" eaLnBrk="1" latinLnBrk="0" hangingPunct="1">
        <a:spcBef>
          <a:spcPts val="0"/>
        </a:spcBef>
        <a:spcAft>
          <a:spcPts val="511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47" indent="-127170" algn="l" defTabSz="779252" rtl="0" eaLnBrk="1" latinLnBrk="0" hangingPunct="1">
        <a:spcBef>
          <a:spcPts val="0"/>
        </a:spcBef>
        <a:spcAft>
          <a:spcPts val="511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85673" indent="-127170" algn="l" defTabSz="779252" rtl="0" eaLnBrk="1" latinLnBrk="0" hangingPunct="1">
        <a:spcBef>
          <a:spcPts val="0"/>
        </a:spcBef>
        <a:spcAft>
          <a:spcPts val="511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884" y="2071926"/>
            <a:ext cx="6780214" cy="1014487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How to identify consumers with high environmental awareness on a precise regional basis</a:t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573235" y="1711926"/>
            <a:ext cx="5264039" cy="310072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Innovative segmentation using </a:t>
            </a:r>
            <a:r>
              <a:rPr lang="en-GB" dirty="0" err="1">
                <a:solidFill>
                  <a:schemeClr val="tx1"/>
                </a:solidFill>
              </a:rPr>
              <a:t>microgeography</a:t>
            </a:r>
            <a:r>
              <a:rPr lang="en-GB" dirty="0">
                <a:solidFill>
                  <a:schemeClr val="tx1"/>
                </a:solidFill>
              </a:rPr>
              <a:t>: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406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>
          <a:xfrm>
            <a:off x="272630" y="1331913"/>
            <a:ext cx="4479570" cy="28336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 </a:t>
            </a:r>
            <a:r>
              <a:rPr lang="de-DE" b="1" dirty="0" err="1"/>
              <a:t>survey</a:t>
            </a:r>
            <a:r>
              <a:rPr lang="de-DE" dirty="0"/>
              <a:t> </a:t>
            </a:r>
            <a:r>
              <a:rPr lang="de-DE" dirty="0" err="1"/>
              <a:t>allows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b="1" dirty="0" err="1"/>
              <a:t>topic-specific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questions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/>
              <a:t>Microgeographic</a:t>
            </a:r>
            <a:r>
              <a:rPr lang="de-DE" b="1" dirty="0"/>
              <a:t> </a:t>
            </a:r>
            <a:r>
              <a:rPr lang="de-DE" b="1" dirty="0" err="1"/>
              <a:t>data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combined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answers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survey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Multidimensional </a:t>
            </a:r>
            <a:r>
              <a:rPr lang="de-DE" b="1" dirty="0" err="1"/>
              <a:t>segments</a:t>
            </a:r>
            <a:r>
              <a:rPr lang="de-DE" b="1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built</a:t>
            </a:r>
            <a:r>
              <a:rPr lang="de-DE" dirty="0"/>
              <a:t> and </a:t>
            </a:r>
            <a:r>
              <a:rPr lang="de-DE" dirty="0" err="1"/>
              <a:t>localized</a:t>
            </a:r>
            <a:r>
              <a:rPr lang="de-DE" dirty="0"/>
              <a:t> -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b="1" dirty="0" err="1"/>
              <a:t>address</a:t>
            </a:r>
            <a:r>
              <a:rPr lang="de-DE" b="1" dirty="0"/>
              <a:t>-level</a:t>
            </a:r>
            <a:r>
              <a:rPr lang="de-DE" dirty="0"/>
              <a:t>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72628" y="375913"/>
            <a:ext cx="8725321" cy="313689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idea</a:t>
            </a:r>
            <a:r>
              <a:rPr lang="de-DE" dirty="0"/>
              <a:t>: Innovative </a:t>
            </a:r>
            <a:r>
              <a:rPr lang="de-DE" dirty="0" err="1"/>
              <a:t>segmentation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multiple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394455-EBE5-457D-B188-43FCED0FE3BE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66CB3051-FA76-4498-A4D7-D9DA0468D5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4767262"/>
            <a:ext cx="5534025" cy="157163"/>
          </a:xfrm>
        </p:spPr>
        <p:txBody>
          <a:bodyPr/>
          <a:lstStyle/>
          <a:p>
            <a:pPr>
              <a:lnSpc>
                <a:spcPts val="1108"/>
              </a:lnSpc>
            </a:pPr>
            <a:r>
              <a:rPr lang="de-DE" dirty="0"/>
              <a:t>IMA 2021 || </a:t>
            </a:r>
            <a:r>
              <a:rPr lang="en-GB" dirty="0">
                <a:solidFill>
                  <a:schemeClr val="tx1"/>
                </a:solidFill>
              </a:rPr>
              <a:t>Innovative segmentation using </a:t>
            </a:r>
            <a:r>
              <a:rPr lang="en-GB" dirty="0" err="1">
                <a:solidFill>
                  <a:schemeClr val="tx1"/>
                </a:solidFill>
              </a:rPr>
              <a:t>microgeography</a:t>
            </a:r>
            <a:endParaRPr lang="de-DE" dirty="0"/>
          </a:p>
        </p:txBody>
      </p:sp>
      <p:sp>
        <p:nvSpPr>
          <p:cNvPr id="10" name="Flussdiagramm: Magnetplattenspeicher 9">
            <a:extLst>
              <a:ext uri="{FF2B5EF4-FFF2-40B4-BE49-F238E27FC236}">
                <a16:creationId xmlns:a16="http://schemas.microsoft.com/office/drawing/2014/main" id="{B0DAB493-BB5B-4597-AEED-1DCD77CA6BC1}"/>
              </a:ext>
            </a:extLst>
          </p:cNvPr>
          <p:cNvSpPr/>
          <p:nvPr/>
        </p:nvSpPr>
        <p:spPr>
          <a:xfrm>
            <a:off x="5116354" y="2124812"/>
            <a:ext cx="932241" cy="625438"/>
          </a:xfrm>
          <a:prstGeom prst="flowChartMagneticDisk">
            <a:avLst/>
          </a:prstGeom>
          <a:solidFill>
            <a:srgbClr val="1BBBE9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25"/>
          </a:p>
        </p:txBody>
      </p:sp>
      <p:sp>
        <p:nvSpPr>
          <p:cNvPr id="11" name="Flussdiagramm: Magnetplattenspeicher 10">
            <a:extLst>
              <a:ext uri="{FF2B5EF4-FFF2-40B4-BE49-F238E27FC236}">
                <a16:creationId xmlns:a16="http://schemas.microsoft.com/office/drawing/2014/main" id="{02A059FC-F347-437A-AED4-40C93CE55466}"/>
              </a:ext>
            </a:extLst>
          </p:cNvPr>
          <p:cNvSpPr/>
          <p:nvPr/>
        </p:nvSpPr>
        <p:spPr>
          <a:xfrm>
            <a:off x="6147191" y="2124812"/>
            <a:ext cx="932241" cy="625438"/>
          </a:xfrm>
          <a:prstGeom prst="flowChartMagneticDisk">
            <a:avLst/>
          </a:prstGeom>
          <a:solidFill>
            <a:srgbClr val="7EB13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25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64A72E8-644D-45C1-B0F8-9F8C5FAF00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33" y="2355753"/>
            <a:ext cx="307196" cy="30632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D6DC347-74FD-4DCB-BF71-08DCE9A52756}"/>
              </a:ext>
            </a:extLst>
          </p:cNvPr>
          <p:cNvSpPr txBox="1"/>
          <p:nvPr/>
        </p:nvSpPr>
        <p:spPr>
          <a:xfrm>
            <a:off x="5203440" y="2109812"/>
            <a:ext cx="7647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de-DE" sz="1050" dirty="0" err="1">
                <a:solidFill>
                  <a:schemeClr val="bg1"/>
                </a:solidFill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Geodata</a:t>
            </a:r>
            <a:endParaRPr lang="de-DE" sz="1050" dirty="0">
              <a:solidFill>
                <a:schemeClr val="bg1"/>
              </a:solidFill>
              <a:latin typeface="TheSansOfficeLF" panose="020B05020601010201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7E6FC91-06F9-4850-AFC4-3408522ADD0B}"/>
              </a:ext>
            </a:extLst>
          </p:cNvPr>
          <p:cNvSpPr txBox="1"/>
          <p:nvPr/>
        </p:nvSpPr>
        <p:spPr>
          <a:xfrm>
            <a:off x="6118218" y="2095298"/>
            <a:ext cx="9865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de-DE" sz="1050" dirty="0">
                <a:solidFill>
                  <a:schemeClr val="bg1"/>
                </a:solidFill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 </a:t>
            </a:r>
            <a:r>
              <a:rPr lang="de-DE" sz="1050" dirty="0" err="1">
                <a:solidFill>
                  <a:schemeClr val="bg1"/>
                </a:solidFill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  <a:endParaRPr lang="de-DE" sz="1050" dirty="0">
              <a:solidFill>
                <a:schemeClr val="bg1"/>
              </a:solidFill>
              <a:latin typeface="TheSansOfficeLF" panose="020B05020601010201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B196FA6-1208-4C97-B8B0-F889AA6C2D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213" y="2388447"/>
            <a:ext cx="307196" cy="301753"/>
          </a:xfrm>
          <a:prstGeom prst="rect">
            <a:avLst/>
          </a:prstGeom>
        </p:spPr>
      </p:pic>
      <p:sp>
        <p:nvSpPr>
          <p:cNvPr id="16" name="Flussdiagramm: Magnetplattenspeicher 15">
            <a:extLst>
              <a:ext uri="{FF2B5EF4-FFF2-40B4-BE49-F238E27FC236}">
                <a16:creationId xmlns:a16="http://schemas.microsoft.com/office/drawing/2014/main" id="{45C7F163-9BCC-40F0-AF05-CFAE25330136}"/>
              </a:ext>
            </a:extLst>
          </p:cNvPr>
          <p:cNvSpPr/>
          <p:nvPr/>
        </p:nvSpPr>
        <p:spPr>
          <a:xfrm>
            <a:off x="5670686" y="1314092"/>
            <a:ext cx="932241" cy="625438"/>
          </a:xfrm>
          <a:prstGeom prst="flowChartMagneticDisk">
            <a:avLst/>
          </a:prstGeom>
          <a:solidFill>
            <a:srgbClr val="F1C8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25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D6EF425-FF95-44DC-AFBC-E01CFC6F64A6}"/>
              </a:ext>
            </a:extLst>
          </p:cNvPr>
          <p:cNvSpPr txBox="1"/>
          <p:nvPr/>
        </p:nvSpPr>
        <p:spPr>
          <a:xfrm>
            <a:off x="5755650" y="1288892"/>
            <a:ext cx="8125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de-DE" sz="1050" dirty="0">
                <a:solidFill>
                  <a:schemeClr val="bg1"/>
                </a:solidFill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Survey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2EE2075-7196-4920-84BD-5055A33CB6FC}"/>
              </a:ext>
            </a:extLst>
          </p:cNvPr>
          <p:cNvSpPr txBox="1"/>
          <p:nvPr/>
        </p:nvSpPr>
        <p:spPr>
          <a:xfrm>
            <a:off x="5905061" y="1783592"/>
            <a:ext cx="2558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de-DE" sz="3000" b="1" dirty="0"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39C13FEE-D341-4456-9360-933C1B27FD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179" y="1574977"/>
            <a:ext cx="309524" cy="301753"/>
          </a:xfrm>
          <a:prstGeom prst="rect">
            <a:avLst/>
          </a:prstGeom>
        </p:spPr>
      </p:pic>
      <p:sp>
        <p:nvSpPr>
          <p:cNvPr id="20" name="Flussdiagramm: Magnetplattenspeicher 19">
            <a:extLst>
              <a:ext uri="{FF2B5EF4-FFF2-40B4-BE49-F238E27FC236}">
                <a16:creationId xmlns:a16="http://schemas.microsoft.com/office/drawing/2014/main" id="{C60BE768-B715-4BDF-84A2-179177084D27}"/>
              </a:ext>
            </a:extLst>
          </p:cNvPr>
          <p:cNvSpPr/>
          <p:nvPr/>
        </p:nvSpPr>
        <p:spPr>
          <a:xfrm>
            <a:off x="4668806" y="3171482"/>
            <a:ext cx="932241" cy="625438"/>
          </a:xfrm>
          <a:prstGeom prst="flowChartMagneticDisk">
            <a:avLst/>
          </a:prstGeom>
          <a:solidFill>
            <a:srgbClr val="20806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25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5EFF0A6D-D9D3-481E-8360-F6B2315507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910" y="3415202"/>
            <a:ext cx="309524" cy="304039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ADA4E1E7-0ECC-4A62-B741-78C131D721E5}"/>
              </a:ext>
            </a:extLst>
          </p:cNvPr>
          <p:cNvSpPr txBox="1"/>
          <p:nvPr/>
        </p:nvSpPr>
        <p:spPr>
          <a:xfrm>
            <a:off x="4690578" y="3156482"/>
            <a:ext cx="919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de-DE" sz="1050" dirty="0">
                <a:solidFill>
                  <a:schemeClr val="bg1"/>
                </a:solidFill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Segment 1</a:t>
            </a:r>
          </a:p>
        </p:txBody>
      </p:sp>
      <p:sp>
        <p:nvSpPr>
          <p:cNvPr id="23" name="Flussdiagramm: Magnetplattenspeicher 22">
            <a:extLst>
              <a:ext uri="{FF2B5EF4-FFF2-40B4-BE49-F238E27FC236}">
                <a16:creationId xmlns:a16="http://schemas.microsoft.com/office/drawing/2014/main" id="{54E359EF-9A3A-4134-86BF-E46D36C84424}"/>
              </a:ext>
            </a:extLst>
          </p:cNvPr>
          <p:cNvSpPr/>
          <p:nvPr/>
        </p:nvSpPr>
        <p:spPr>
          <a:xfrm>
            <a:off x="5681861" y="3171482"/>
            <a:ext cx="932241" cy="625438"/>
          </a:xfrm>
          <a:prstGeom prst="flowChartMagneticDisk">
            <a:avLst/>
          </a:prstGeom>
          <a:solidFill>
            <a:srgbClr val="20806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25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105E00C0-F0E8-4200-8634-79605A7B4DB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65" y="3415202"/>
            <a:ext cx="309524" cy="304039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4C79EA59-FB6D-457E-8B35-4377A82CDBD4}"/>
              </a:ext>
            </a:extLst>
          </p:cNvPr>
          <p:cNvSpPr txBox="1"/>
          <p:nvPr/>
        </p:nvSpPr>
        <p:spPr>
          <a:xfrm>
            <a:off x="5725403" y="3156482"/>
            <a:ext cx="8586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de-DE" sz="1050" dirty="0">
                <a:solidFill>
                  <a:schemeClr val="bg1"/>
                </a:solidFill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Segment 2</a:t>
            </a:r>
          </a:p>
        </p:txBody>
      </p:sp>
      <p:sp>
        <p:nvSpPr>
          <p:cNvPr id="26" name="Flussdiagramm: Magnetplattenspeicher 25">
            <a:extLst>
              <a:ext uri="{FF2B5EF4-FFF2-40B4-BE49-F238E27FC236}">
                <a16:creationId xmlns:a16="http://schemas.microsoft.com/office/drawing/2014/main" id="{3480AF14-F282-4084-8610-0D6E3863D89A}"/>
              </a:ext>
            </a:extLst>
          </p:cNvPr>
          <p:cNvSpPr/>
          <p:nvPr/>
        </p:nvSpPr>
        <p:spPr>
          <a:xfrm>
            <a:off x="6707975" y="3179117"/>
            <a:ext cx="932241" cy="625438"/>
          </a:xfrm>
          <a:prstGeom prst="flowChartMagneticDisk">
            <a:avLst/>
          </a:prstGeom>
          <a:solidFill>
            <a:srgbClr val="20806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25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AA1A5A4E-0DF9-402F-A8D4-9C4FAA68FB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079" y="3422837"/>
            <a:ext cx="309524" cy="304039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2F640E5D-C5BC-469E-B705-DC95EE6241B8}"/>
              </a:ext>
            </a:extLst>
          </p:cNvPr>
          <p:cNvSpPr txBox="1"/>
          <p:nvPr/>
        </p:nvSpPr>
        <p:spPr>
          <a:xfrm>
            <a:off x="6715233" y="3164116"/>
            <a:ext cx="932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de-DE" sz="1050" dirty="0">
                <a:solidFill>
                  <a:schemeClr val="bg1"/>
                </a:solidFill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Segment 3</a:t>
            </a: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1EF5175D-270A-4A3E-A1F1-A9364485CE94}"/>
              </a:ext>
            </a:extLst>
          </p:cNvPr>
          <p:cNvCxnSpPr>
            <a:cxnSpLocks/>
          </p:cNvCxnSpPr>
          <p:nvPr/>
        </p:nvCxnSpPr>
        <p:spPr>
          <a:xfrm>
            <a:off x="6157143" y="3848324"/>
            <a:ext cx="6929" cy="31946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2C70B406-D0A5-4C65-AD8B-883A97F0749C}"/>
              </a:ext>
            </a:extLst>
          </p:cNvPr>
          <p:cNvCxnSpPr>
            <a:cxnSpLocks/>
          </p:cNvCxnSpPr>
          <p:nvPr/>
        </p:nvCxnSpPr>
        <p:spPr>
          <a:xfrm>
            <a:off x="6128115" y="2772254"/>
            <a:ext cx="6929" cy="31946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6BA965BF-74DA-4D2A-B9CE-8004A1F8C9F2}"/>
              </a:ext>
            </a:extLst>
          </p:cNvPr>
          <p:cNvSpPr txBox="1"/>
          <p:nvPr/>
        </p:nvSpPr>
        <p:spPr>
          <a:xfrm>
            <a:off x="4752200" y="4223528"/>
            <a:ext cx="2911265" cy="338554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numCol="1" rtlCol="0">
            <a:spAutoFit/>
          </a:bodyPr>
          <a:lstStyle/>
          <a:p>
            <a:pPr algn="ctr"/>
            <a:r>
              <a:rPr lang="de-DE" sz="1600" dirty="0" err="1"/>
              <a:t>local</a:t>
            </a:r>
            <a:r>
              <a:rPr lang="de-DE" sz="1600" dirty="0"/>
              <a:t> </a:t>
            </a:r>
            <a:r>
              <a:rPr lang="de-DE" sz="1600" dirty="0" err="1"/>
              <a:t>determination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segments</a:t>
            </a:r>
            <a:endParaRPr lang="de-DE" sz="1600" dirty="0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1B45C954-8220-4B12-92B5-15924B6F29C7}"/>
              </a:ext>
            </a:extLst>
          </p:cNvPr>
          <p:cNvCxnSpPr/>
          <p:nvPr/>
        </p:nvCxnSpPr>
        <p:spPr>
          <a:xfrm>
            <a:off x="4286250" y="1542808"/>
            <a:ext cx="1314797" cy="0"/>
          </a:xfrm>
          <a:prstGeom prst="straightConnector1">
            <a:avLst/>
          </a:prstGeom>
          <a:ln w="38100">
            <a:solidFill>
              <a:srgbClr val="F1C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E8CE6089-E351-4A85-8A70-EFA5E3A9A383}"/>
              </a:ext>
            </a:extLst>
          </p:cNvPr>
          <p:cNvCxnSpPr>
            <a:cxnSpLocks/>
          </p:cNvCxnSpPr>
          <p:nvPr/>
        </p:nvCxnSpPr>
        <p:spPr>
          <a:xfrm>
            <a:off x="4210050" y="2260358"/>
            <a:ext cx="906304" cy="0"/>
          </a:xfrm>
          <a:prstGeom prst="straightConnector1">
            <a:avLst/>
          </a:prstGeom>
          <a:ln w="38100">
            <a:solidFill>
              <a:srgbClr val="1BBB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487F10C7-7349-4256-A1AF-2E962CED92C7}"/>
              </a:ext>
            </a:extLst>
          </p:cNvPr>
          <p:cNvCxnSpPr>
            <a:cxnSpLocks/>
          </p:cNvCxnSpPr>
          <p:nvPr/>
        </p:nvCxnSpPr>
        <p:spPr>
          <a:xfrm>
            <a:off x="4210050" y="2413605"/>
            <a:ext cx="906304" cy="0"/>
          </a:xfrm>
          <a:prstGeom prst="straightConnector1">
            <a:avLst/>
          </a:prstGeom>
          <a:ln w="38100">
            <a:solidFill>
              <a:srgbClr val="7EB1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686D1E31-26A6-4DC1-BD6A-AAAE492C5564}"/>
              </a:ext>
            </a:extLst>
          </p:cNvPr>
          <p:cNvCxnSpPr>
            <a:cxnSpLocks/>
          </p:cNvCxnSpPr>
          <p:nvPr/>
        </p:nvCxnSpPr>
        <p:spPr>
          <a:xfrm>
            <a:off x="3665696" y="3340705"/>
            <a:ext cx="906304" cy="0"/>
          </a:xfrm>
          <a:prstGeom prst="straightConnector1">
            <a:avLst/>
          </a:prstGeom>
          <a:ln w="38100">
            <a:solidFill>
              <a:srgbClr val="2080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947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hteck 47"/>
          <p:cNvSpPr/>
          <p:nvPr/>
        </p:nvSpPr>
        <p:spPr>
          <a:xfrm>
            <a:off x="4665712" y="1717157"/>
            <a:ext cx="2830855" cy="2958359"/>
          </a:xfrm>
          <a:prstGeom prst="rect">
            <a:avLst/>
          </a:prstGeom>
          <a:pattFill prst="pct5">
            <a:fgClr>
              <a:schemeClr val="accent3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72628" y="375913"/>
            <a:ext cx="6795829" cy="301511"/>
          </a:xfrm>
        </p:spPr>
        <p:txBody>
          <a:bodyPr/>
          <a:lstStyle/>
          <a:p>
            <a:pPr algn="l"/>
            <a:r>
              <a:rPr lang="en-US" sz="1800" b="1" dirty="0"/>
              <a:t>Survey of over 10,000 people on sustainability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394455-EBE5-457D-B188-43FCED0FE3BE}" type="slidenum">
              <a:rPr lang="de-DE" smtClean="0"/>
              <a:pPr/>
              <a:t>11</a:t>
            </a:fld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27D08F6-1DF6-4E82-94C5-B5470CE5AC7E}"/>
              </a:ext>
            </a:extLst>
          </p:cNvPr>
          <p:cNvGrpSpPr/>
          <p:nvPr/>
        </p:nvGrpSpPr>
        <p:grpSpPr>
          <a:xfrm>
            <a:off x="4343338" y="1717157"/>
            <a:ext cx="3106858" cy="1789776"/>
            <a:chOff x="122361" y="767739"/>
            <a:chExt cx="4064284" cy="2591118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569427C-7B79-43D0-B0A7-06608EB2FA78}"/>
                </a:ext>
              </a:extLst>
            </p:cNvPr>
            <p:cNvSpPr txBox="1"/>
            <p:nvPr/>
          </p:nvSpPr>
          <p:spPr>
            <a:xfrm>
              <a:off x="2766362" y="767739"/>
              <a:ext cx="1420283" cy="2584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100" b="1" dirty="0">
                  <a:solidFill>
                    <a:prstClr val="black"/>
                  </a:solidFill>
                  <a:latin typeface="TheSansOfficeLF" pitchFamily="34" charset="0"/>
                </a:rPr>
                <a:t>38 years</a:t>
              </a:r>
            </a:p>
            <a:p>
              <a:pPr lvl="0"/>
              <a:r>
                <a:rPr lang="en-US" sz="1100" b="1" dirty="0">
                  <a:solidFill>
                    <a:prstClr val="black"/>
                  </a:solidFill>
                  <a:latin typeface="TheSansOfficeLF" pitchFamily="34" charset="0"/>
                </a:rPr>
                <a:t>Female</a:t>
              </a:r>
            </a:p>
            <a:p>
              <a:pPr lvl="0"/>
              <a:r>
                <a:rPr lang="en-US" sz="1100" b="1" dirty="0">
                  <a:solidFill>
                    <a:prstClr val="black"/>
                  </a:solidFill>
                  <a:latin typeface="TheSansOfficeLF" pitchFamily="34" charset="0"/>
                </a:rPr>
                <a:t>4 pers. </a:t>
              </a:r>
            </a:p>
            <a:p>
              <a:pPr lvl="0"/>
              <a:r>
                <a:rPr lang="en-US" sz="1100" b="1" dirty="0">
                  <a:solidFill>
                    <a:prstClr val="black"/>
                  </a:solidFill>
                  <a:latin typeface="TheSansOfficeLF" pitchFamily="34" charset="0"/>
                </a:rPr>
                <a:t>7 and 10</a:t>
              </a:r>
            </a:p>
            <a:p>
              <a:pPr lvl="0"/>
              <a:r>
                <a:rPr lang="en-US" sz="1100" b="1" dirty="0">
                  <a:solidFill>
                    <a:prstClr val="black"/>
                  </a:solidFill>
                  <a:latin typeface="TheSansOfficeLF" pitchFamily="34" charset="0"/>
                </a:rPr>
                <a:t>3,900 € (net)</a:t>
              </a:r>
            </a:p>
            <a:p>
              <a:pPr lvl="0"/>
              <a:endParaRPr lang="en-US" sz="1100" b="1" dirty="0">
                <a:latin typeface="TheSansOfficeLF" pitchFamily="34" charset="0"/>
              </a:endParaRPr>
            </a:p>
            <a:p>
              <a:pPr lvl="0"/>
              <a:r>
                <a:rPr lang="en-US" sz="1100" b="1" dirty="0">
                  <a:latin typeface="TheSansOfficeLF" pitchFamily="34" charset="0"/>
                </a:rPr>
                <a:t>Very high</a:t>
              </a:r>
            </a:p>
            <a:p>
              <a:pPr lvl="0"/>
              <a:r>
                <a:rPr lang="en-US" sz="1100" b="1" dirty="0">
                  <a:latin typeface="TheSansOfficeLF" pitchFamily="34" charset="0"/>
                </a:rPr>
                <a:t>Often</a:t>
              </a:r>
            </a:p>
            <a:p>
              <a:pPr lvl="0"/>
              <a:endParaRPr lang="en-US" sz="1100" b="1" dirty="0">
                <a:latin typeface="TheSansOfficeLF" pitchFamily="34" charset="0"/>
              </a:endParaRPr>
            </a:p>
            <a:p>
              <a:pPr lvl="0"/>
              <a:r>
                <a:rPr lang="en-US" sz="1100" b="1" dirty="0">
                  <a:latin typeface="TheSansOfficeLF" pitchFamily="34" charset="0"/>
                </a:rPr>
                <a:t>High</a:t>
              </a:r>
              <a:endParaRPr lang="de-DE" sz="1100" b="1" dirty="0">
                <a:latin typeface="TheSansOfficeLF" pitchFamily="34" charset="0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18DD780D-4AAC-45DA-B47C-5134E16AD34E}"/>
                </a:ext>
              </a:extLst>
            </p:cNvPr>
            <p:cNvSpPr txBox="1"/>
            <p:nvPr/>
          </p:nvSpPr>
          <p:spPr>
            <a:xfrm>
              <a:off x="122361" y="774503"/>
              <a:ext cx="2710454" cy="2584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/>
              <a:r>
                <a:rPr lang="en-US" sz="1100" i="1" dirty="0">
                  <a:solidFill>
                    <a:prstClr val="black"/>
                  </a:solidFill>
                  <a:latin typeface="+mj-lt"/>
                </a:rPr>
                <a:t>Age:</a:t>
              </a:r>
            </a:p>
            <a:p>
              <a:pPr lvl="0" algn="r"/>
              <a:r>
                <a:rPr lang="en-US" sz="1100" i="1" dirty="0">
                  <a:solidFill>
                    <a:prstClr val="black"/>
                  </a:solidFill>
                  <a:latin typeface="+mj-lt"/>
                </a:rPr>
                <a:t>Gender Respondent(s):</a:t>
              </a:r>
            </a:p>
            <a:p>
              <a:pPr lvl="0" algn="r"/>
              <a:r>
                <a:rPr lang="en-US" sz="1100" i="1" dirty="0">
                  <a:solidFill>
                    <a:prstClr val="black"/>
                  </a:solidFill>
                  <a:latin typeface="+mj-lt"/>
                </a:rPr>
                <a:t>Household size:</a:t>
              </a:r>
            </a:p>
            <a:p>
              <a:pPr lvl="0" algn="r"/>
              <a:r>
                <a:rPr lang="en-US" sz="1100" i="1" dirty="0">
                  <a:solidFill>
                    <a:prstClr val="black"/>
                  </a:solidFill>
                  <a:latin typeface="+mj-lt"/>
                </a:rPr>
                <a:t>Age of children:</a:t>
              </a:r>
            </a:p>
            <a:p>
              <a:pPr lvl="0" algn="r"/>
              <a:r>
                <a:rPr lang="en-US" sz="1100" i="1" dirty="0">
                  <a:solidFill>
                    <a:prstClr val="black"/>
                  </a:solidFill>
                  <a:latin typeface="+mj-lt"/>
                </a:rPr>
                <a:t>HH income:</a:t>
              </a:r>
            </a:p>
            <a:p>
              <a:pPr lvl="0" algn="r"/>
              <a:r>
                <a:rPr lang="en-US" sz="1100" i="1" dirty="0">
                  <a:latin typeface="+mj-lt"/>
                </a:rPr>
                <a:t>Need to buy </a:t>
              </a:r>
            </a:p>
            <a:p>
              <a:pPr lvl="0" algn="r"/>
              <a:r>
                <a:rPr lang="en-US" sz="1100" i="1" dirty="0">
                  <a:latin typeface="+mj-lt"/>
                </a:rPr>
                <a:t>sustainable products:</a:t>
              </a:r>
            </a:p>
            <a:p>
              <a:pPr lvl="0" algn="r"/>
              <a:r>
                <a:rPr lang="en-US" sz="1100" i="1" dirty="0">
                  <a:latin typeface="+mj-lt"/>
                </a:rPr>
                <a:t>Turn off technical devices:</a:t>
              </a:r>
            </a:p>
            <a:p>
              <a:pPr lvl="0" algn="r"/>
              <a:r>
                <a:rPr lang="en-US" sz="1100" i="1" dirty="0">
                  <a:latin typeface="+mj-lt"/>
                </a:rPr>
                <a:t>Willingness not to use </a:t>
              </a:r>
            </a:p>
            <a:p>
              <a:pPr lvl="0" algn="r"/>
              <a:r>
                <a:rPr lang="en-US" sz="1100" i="1" dirty="0">
                  <a:latin typeface="+mj-lt"/>
                </a:rPr>
                <a:t>a car for short journeys: </a:t>
              </a:r>
              <a:endParaRPr lang="de-DE" sz="1100" dirty="0">
                <a:latin typeface="+mj-lt"/>
              </a:endParaRPr>
            </a:p>
          </p:txBody>
        </p:sp>
      </p:grpSp>
      <p:sp>
        <p:nvSpPr>
          <p:cNvPr id="49" name="Textplatzhalter 1"/>
          <p:cNvSpPr txBox="1">
            <a:spLocks/>
          </p:cNvSpPr>
          <p:nvPr/>
        </p:nvSpPr>
        <p:spPr>
          <a:xfrm>
            <a:off x="4947146" y="1245764"/>
            <a:ext cx="2055973" cy="438827"/>
          </a:xfrm>
          <a:prstGeom prst="rect">
            <a:avLst/>
          </a:prstGeom>
        </p:spPr>
        <p:txBody>
          <a:bodyPr vert="horz" lIns="77925" tIns="38963" rIns="77925" bIns="38963" rtlCol="0">
            <a:noAutofit/>
          </a:bodyPr>
          <a:lstStyle>
            <a:lvl1pPr marL="152874" indent="-152874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030" indent="-143404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38" indent="-135287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47" indent="-127170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5673" indent="-127170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2942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568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2194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1820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buFont typeface="Symbol" panose="05050102010706020507" pitchFamily="18" charset="2"/>
              <a:buNone/>
            </a:pPr>
            <a:r>
              <a:rPr lang="de-DE" sz="1000" b="1" cap="all" dirty="0"/>
              <a:t>Data </a:t>
            </a:r>
            <a:r>
              <a:rPr lang="de-DE" sz="1000" b="1" cap="all" dirty="0" err="1"/>
              <a:t>from</a:t>
            </a:r>
            <a:r>
              <a:rPr lang="de-DE" sz="1000" b="1" cap="all" dirty="0"/>
              <a:t> </a:t>
            </a:r>
            <a:r>
              <a:rPr lang="de-DE" sz="1000" b="1" cap="all" dirty="0" err="1"/>
              <a:t>survey</a:t>
            </a:r>
            <a:endParaRPr lang="de-DE" sz="1000" b="1" cap="all" dirty="0"/>
          </a:p>
          <a:p>
            <a:pPr marL="0" indent="0" algn="ctr">
              <a:lnSpc>
                <a:spcPts val="1100"/>
              </a:lnSpc>
              <a:buFont typeface="Symbol" panose="05050102010706020507" pitchFamily="18" charset="2"/>
              <a:buNone/>
            </a:pPr>
            <a:r>
              <a:rPr lang="de-DE" sz="1000" dirty="0"/>
              <a:t>(Sample </a:t>
            </a:r>
            <a:r>
              <a:rPr lang="de-DE" sz="1000" dirty="0" err="1"/>
              <a:t>respondent</a:t>
            </a:r>
            <a:r>
              <a:rPr lang="de-DE" sz="1000" dirty="0"/>
              <a:t>)</a:t>
            </a:r>
          </a:p>
        </p:txBody>
      </p:sp>
      <p:grpSp>
        <p:nvGrpSpPr>
          <p:cNvPr id="65" name="Gruppieren 64"/>
          <p:cNvGrpSpPr/>
          <p:nvPr/>
        </p:nvGrpSpPr>
        <p:grpSpPr>
          <a:xfrm>
            <a:off x="7138768" y="1717157"/>
            <a:ext cx="360000" cy="2958360"/>
            <a:chOff x="4562986" y="1382937"/>
            <a:chExt cx="360000" cy="2362513"/>
          </a:xfrm>
        </p:grpSpPr>
        <p:cxnSp>
          <p:nvCxnSpPr>
            <p:cNvPr id="66" name="Gerade Verbindung 65"/>
            <p:cNvCxnSpPr/>
            <p:nvPr/>
          </p:nvCxnSpPr>
          <p:spPr>
            <a:xfrm flipH="1">
              <a:off x="4562986" y="1382937"/>
              <a:ext cx="36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/>
          </p:nvCxnSpPr>
          <p:spPr>
            <a:xfrm flipH="1">
              <a:off x="4562986" y="3745450"/>
              <a:ext cx="36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/>
          </p:nvCxnSpPr>
          <p:spPr>
            <a:xfrm>
              <a:off x="4922593" y="1382937"/>
              <a:ext cx="0" cy="23625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uppieren 68"/>
          <p:cNvGrpSpPr/>
          <p:nvPr/>
        </p:nvGrpSpPr>
        <p:grpSpPr>
          <a:xfrm>
            <a:off x="4648460" y="1717157"/>
            <a:ext cx="338100" cy="2958360"/>
            <a:chOff x="2325635" y="1382937"/>
            <a:chExt cx="338100" cy="2362513"/>
          </a:xfrm>
        </p:grpSpPr>
        <p:cxnSp>
          <p:nvCxnSpPr>
            <p:cNvPr id="70" name="Gerade Verbindung 69"/>
            <p:cNvCxnSpPr/>
            <p:nvPr/>
          </p:nvCxnSpPr>
          <p:spPr>
            <a:xfrm flipH="1">
              <a:off x="2336462" y="1382937"/>
              <a:ext cx="32727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/>
          </p:nvCxnSpPr>
          <p:spPr>
            <a:xfrm flipH="1">
              <a:off x="2336462" y="3745450"/>
              <a:ext cx="32727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/>
          </p:nvCxnSpPr>
          <p:spPr>
            <a:xfrm>
              <a:off x="2325635" y="1382937"/>
              <a:ext cx="0" cy="23625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platzhalter 1"/>
          <p:cNvSpPr txBox="1">
            <a:spLocks/>
          </p:cNvSpPr>
          <p:nvPr/>
        </p:nvSpPr>
        <p:spPr>
          <a:xfrm>
            <a:off x="7434753" y="3015236"/>
            <a:ext cx="619791" cy="332126"/>
          </a:xfrm>
          <a:prstGeom prst="rect">
            <a:avLst/>
          </a:prstGeom>
        </p:spPr>
        <p:txBody>
          <a:bodyPr vert="horz" lIns="77925" tIns="38963" rIns="77925" bIns="38963" rtlCol="0">
            <a:noAutofit/>
          </a:bodyPr>
          <a:lstStyle>
            <a:lvl1pPr marL="152874" indent="-152874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030" indent="-143404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38" indent="-135287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47" indent="-127170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5673" indent="-127170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2942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568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2194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1820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buFont typeface="Symbol" panose="05050102010706020507" pitchFamily="18" charset="2"/>
              <a:buNone/>
            </a:pPr>
            <a:endParaRPr lang="de-DE" sz="4000" b="1" cap="all" dirty="0"/>
          </a:p>
        </p:txBody>
      </p:sp>
      <p:sp>
        <p:nvSpPr>
          <p:cNvPr id="45" name="Fußzeilenplatzhalter 3">
            <a:extLst>
              <a:ext uri="{FF2B5EF4-FFF2-40B4-BE49-F238E27FC236}">
                <a16:creationId xmlns:a16="http://schemas.microsoft.com/office/drawing/2014/main" id="{4A78BBD6-A26F-4B90-842A-CEB3B6585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4767262"/>
            <a:ext cx="5534025" cy="157163"/>
          </a:xfrm>
        </p:spPr>
        <p:txBody>
          <a:bodyPr/>
          <a:lstStyle/>
          <a:p>
            <a:pPr>
              <a:lnSpc>
                <a:spcPts val="1108"/>
              </a:lnSpc>
            </a:pPr>
            <a:r>
              <a:rPr lang="de-DE" dirty="0"/>
              <a:t>IMA 2021 || </a:t>
            </a:r>
            <a:r>
              <a:rPr lang="en-GB" dirty="0">
                <a:solidFill>
                  <a:schemeClr val="tx1"/>
                </a:solidFill>
              </a:rPr>
              <a:t>Innovative segmentation using </a:t>
            </a:r>
            <a:r>
              <a:rPr lang="en-GB" dirty="0" err="1">
                <a:solidFill>
                  <a:schemeClr val="tx1"/>
                </a:solidFill>
              </a:rPr>
              <a:t>microgeography</a:t>
            </a:r>
            <a:endParaRPr lang="de-DE" dirty="0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CF215D6B-E9F5-4561-89B7-C5B169493B0E}"/>
              </a:ext>
            </a:extLst>
          </p:cNvPr>
          <p:cNvSpPr/>
          <p:nvPr/>
        </p:nvSpPr>
        <p:spPr>
          <a:xfrm>
            <a:off x="645278" y="1717160"/>
            <a:ext cx="2830855" cy="2958359"/>
          </a:xfrm>
          <a:prstGeom prst="rect">
            <a:avLst/>
          </a:prstGeom>
          <a:pattFill prst="pct5">
            <a:fgClr>
              <a:schemeClr val="accent3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72EC3C63-D63B-4B06-B922-99D6ECAA59ED}"/>
              </a:ext>
            </a:extLst>
          </p:cNvPr>
          <p:cNvGrpSpPr/>
          <p:nvPr/>
        </p:nvGrpSpPr>
        <p:grpSpPr>
          <a:xfrm>
            <a:off x="322905" y="1717160"/>
            <a:ext cx="3296955" cy="1785104"/>
            <a:chOff x="122362" y="767739"/>
            <a:chExt cx="4312961" cy="2584355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7843898A-0F64-416A-8C3E-FCC1DEBDAFBD}"/>
                </a:ext>
              </a:extLst>
            </p:cNvPr>
            <p:cNvSpPr txBox="1"/>
            <p:nvPr/>
          </p:nvSpPr>
          <p:spPr>
            <a:xfrm>
              <a:off x="2324073" y="767739"/>
              <a:ext cx="2111250" cy="2584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100" b="1" dirty="0">
                  <a:solidFill>
                    <a:prstClr val="black"/>
                  </a:solidFill>
                  <a:latin typeface="TheSansOfficeLF" pitchFamily="34" charset="0"/>
                </a:rPr>
                <a:t>Online access panel</a:t>
              </a:r>
            </a:p>
            <a:p>
              <a:pPr lvl="0"/>
              <a:r>
                <a:rPr lang="en-US" sz="1100" b="1" dirty="0">
                  <a:solidFill>
                    <a:prstClr val="black"/>
                  </a:solidFill>
                  <a:latin typeface="TheSansOfficeLF" pitchFamily="34" charset="0"/>
                </a:rPr>
                <a:t>10,303</a:t>
              </a:r>
            </a:p>
            <a:p>
              <a:pPr lvl="0"/>
              <a:r>
                <a:rPr lang="en-US" sz="1100" b="1" dirty="0">
                  <a:solidFill>
                    <a:prstClr val="black"/>
                  </a:solidFill>
                  <a:latin typeface="TheSansOfficeLF" pitchFamily="34" charset="0"/>
                </a:rPr>
                <a:t>Approx. 15 min.</a:t>
              </a:r>
            </a:p>
            <a:p>
              <a:pPr lvl="0"/>
              <a:r>
                <a:rPr lang="en-US" sz="1100" b="1" dirty="0">
                  <a:solidFill>
                    <a:prstClr val="black"/>
                  </a:solidFill>
                  <a:latin typeface="TheSansOfficeLF" pitchFamily="34" charset="0"/>
                </a:rPr>
                <a:t>Summer 2019</a:t>
              </a:r>
            </a:p>
            <a:p>
              <a:pPr lvl="0"/>
              <a:r>
                <a:rPr lang="en-US" sz="1100" b="1" dirty="0">
                  <a:solidFill>
                    <a:prstClr val="black"/>
                  </a:solidFill>
                  <a:latin typeface="TheSansOfficeLF" pitchFamily="34" charset="0"/>
                </a:rPr>
                <a:t>Panel: </a:t>
              </a:r>
              <a:r>
                <a:rPr lang="en-US" sz="1100" b="1" dirty="0" err="1">
                  <a:solidFill>
                    <a:prstClr val="black"/>
                  </a:solidFill>
                  <a:latin typeface="TheSansOfficeLF" pitchFamily="34" charset="0"/>
                </a:rPr>
                <a:t>respondi</a:t>
              </a:r>
              <a:r>
                <a:rPr lang="en-US" sz="1100" b="1" dirty="0">
                  <a:solidFill>
                    <a:prstClr val="black"/>
                  </a:solidFill>
                  <a:latin typeface="TheSansOfficeLF" pitchFamily="34" charset="0"/>
                </a:rPr>
                <a:t> (ISO 26262 certified)</a:t>
              </a:r>
            </a:p>
            <a:p>
              <a:pPr lvl="0"/>
              <a:r>
                <a:rPr lang="en-US" sz="1100" b="1" dirty="0">
                  <a:solidFill>
                    <a:prstClr val="black"/>
                  </a:solidFill>
                  <a:latin typeface="TheSansOfficeLF" pitchFamily="34" charset="0"/>
                </a:rPr>
                <a:t>Age, gender and postcode</a:t>
              </a:r>
              <a:endParaRPr lang="de-DE" sz="1100" b="1" dirty="0">
                <a:solidFill>
                  <a:prstClr val="black"/>
                </a:solidFill>
                <a:latin typeface="TheSansOfficeLF" pitchFamily="34" charset="0"/>
              </a:endParaRPr>
            </a:p>
            <a:p>
              <a:pPr lvl="0"/>
              <a:r>
                <a:rPr lang="en-US" sz="1100" b="1" dirty="0">
                  <a:solidFill>
                    <a:prstClr val="black"/>
                  </a:solidFill>
                  <a:latin typeface="TheSansOfficeLF" pitchFamily="34" charset="0"/>
                </a:rPr>
                <a:t>Voluntary indication </a:t>
              </a:r>
            </a:p>
            <a:p>
              <a:pPr lvl="0"/>
              <a:r>
                <a:rPr lang="en-US" sz="1100" b="1" dirty="0">
                  <a:solidFill>
                    <a:prstClr val="black"/>
                  </a:solidFill>
                  <a:latin typeface="TheSansOfficeLF" pitchFamily="34" charset="0"/>
                </a:rPr>
                <a:t>of address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A9CA353D-FEF2-4B6D-84B6-C5FF468C17B0}"/>
                </a:ext>
              </a:extLst>
            </p:cNvPr>
            <p:cNvSpPr txBox="1"/>
            <p:nvPr/>
          </p:nvSpPr>
          <p:spPr>
            <a:xfrm>
              <a:off x="122362" y="774503"/>
              <a:ext cx="2241518" cy="2339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/>
              <a:r>
                <a:rPr lang="en-US" sz="1100" i="1" dirty="0">
                  <a:solidFill>
                    <a:prstClr val="black"/>
                  </a:solidFill>
                  <a:latin typeface="+mj-lt"/>
                </a:rPr>
                <a:t>Survey method:</a:t>
              </a:r>
            </a:p>
            <a:p>
              <a:pPr lvl="0" algn="r"/>
              <a:r>
                <a:rPr lang="en-US" sz="1100" i="1" dirty="0">
                  <a:solidFill>
                    <a:prstClr val="black"/>
                  </a:solidFill>
                  <a:latin typeface="+mj-lt"/>
                </a:rPr>
                <a:t>Sample size:</a:t>
              </a:r>
            </a:p>
            <a:p>
              <a:pPr lvl="0" algn="r"/>
              <a:r>
                <a:rPr lang="en-US" sz="1100" i="1" dirty="0">
                  <a:solidFill>
                    <a:prstClr val="black"/>
                  </a:solidFill>
                  <a:latin typeface="+mj-lt"/>
                </a:rPr>
                <a:t>Survey duration:</a:t>
              </a:r>
            </a:p>
            <a:p>
              <a:pPr lvl="0" algn="r"/>
              <a:r>
                <a:rPr lang="en-US" sz="1100" i="1" dirty="0">
                  <a:solidFill>
                    <a:prstClr val="black"/>
                  </a:solidFill>
                  <a:latin typeface="+mj-lt"/>
                </a:rPr>
                <a:t>Survey period:</a:t>
              </a:r>
            </a:p>
            <a:p>
              <a:pPr lvl="0" algn="r"/>
              <a:r>
                <a:rPr lang="en-US" sz="1100" i="1" dirty="0">
                  <a:solidFill>
                    <a:prstClr val="black"/>
                  </a:solidFill>
                  <a:latin typeface="+mj-lt"/>
                </a:rPr>
                <a:t>Service provider:</a:t>
              </a:r>
            </a:p>
            <a:p>
              <a:pPr lvl="0" algn="r"/>
              <a:endParaRPr lang="en-US" sz="1100" i="1" dirty="0">
                <a:solidFill>
                  <a:prstClr val="black"/>
                </a:solidFill>
                <a:latin typeface="+mj-lt"/>
              </a:endParaRPr>
            </a:p>
            <a:p>
              <a:pPr lvl="0" algn="r"/>
              <a:r>
                <a:rPr lang="en-US" sz="1100" i="1" dirty="0">
                  <a:solidFill>
                    <a:prstClr val="black"/>
                  </a:solidFill>
                  <a:latin typeface="+mj-lt"/>
                </a:rPr>
                <a:t>Quotes:</a:t>
              </a:r>
            </a:p>
            <a:p>
              <a:pPr lvl="0" algn="r"/>
              <a:endParaRPr lang="en-US" sz="1100" i="1" dirty="0">
                <a:solidFill>
                  <a:prstClr val="black"/>
                </a:solidFill>
                <a:latin typeface="+mj-lt"/>
              </a:endParaRPr>
            </a:p>
            <a:p>
              <a:pPr lvl="0" algn="r"/>
              <a:r>
                <a:rPr lang="en-US" sz="1100" i="1" dirty="0">
                  <a:solidFill>
                    <a:prstClr val="black"/>
                  </a:solidFill>
                  <a:latin typeface="+mj-lt"/>
                </a:rPr>
                <a:t>Special feature:  </a:t>
              </a:r>
            </a:p>
          </p:txBody>
        </p:sp>
      </p:grpSp>
      <p:sp>
        <p:nvSpPr>
          <p:cNvPr id="37" name="Textplatzhalter 1">
            <a:extLst>
              <a:ext uri="{FF2B5EF4-FFF2-40B4-BE49-F238E27FC236}">
                <a16:creationId xmlns:a16="http://schemas.microsoft.com/office/drawing/2014/main" id="{26CF0009-906C-43C6-A4D3-43AE69EC453D}"/>
              </a:ext>
            </a:extLst>
          </p:cNvPr>
          <p:cNvSpPr txBox="1">
            <a:spLocks/>
          </p:cNvSpPr>
          <p:nvPr/>
        </p:nvSpPr>
        <p:spPr>
          <a:xfrm>
            <a:off x="926712" y="1245767"/>
            <a:ext cx="2055973" cy="438827"/>
          </a:xfrm>
          <a:prstGeom prst="rect">
            <a:avLst/>
          </a:prstGeom>
        </p:spPr>
        <p:txBody>
          <a:bodyPr vert="horz" lIns="77925" tIns="38963" rIns="77925" bIns="38963" rtlCol="0">
            <a:noAutofit/>
          </a:bodyPr>
          <a:lstStyle>
            <a:lvl1pPr marL="152874" indent="-152874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030" indent="-143404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38" indent="-135287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47" indent="-127170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5673" indent="-127170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2942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568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2194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1820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buFont typeface="Symbol" panose="05050102010706020507" pitchFamily="18" charset="2"/>
              <a:buNone/>
            </a:pPr>
            <a:r>
              <a:rPr lang="de-DE" sz="1000" b="1" cap="all" dirty="0"/>
              <a:t>The CASA Monitor</a:t>
            </a:r>
          </a:p>
          <a:p>
            <a:pPr marL="0" indent="0" algn="ctr">
              <a:lnSpc>
                <a:spcPts val="1100"/>
              </a:lnSpc>
              <a:buFont typeface="Symbol" panose="05050102010706020507" pitchFamily="18" charset="2"/>
              <a:buNone/>
            </a:pPr>
            <a:r>
              <a:rPr lang="de-DE" sz="1000" dirty="0"/>
              <a:t>(Online Survey)</a:t>
            </a: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9E98789C-3DF6-4936-8B84-72CFDB381D1F}"/>
              </a:ext>
            </a:extLst>
          </p:cNvPr>
          <p:cNvGrpSpPr/>
          <p:nvPr/>
        </p:nvGrpSpPr>
        <p:grpSpPr>
          <a:xfrm>
            <a:off x="3118334" y="1717160"/>
            <a:ext cx="360000" cy="2958360"/>
            <a:chOff x="4562986" y="1382937"/>
            <a:chExt cx="360000" cy="2362513"/>
          </a:xfrm>
        </p:grpSpPr>
        <p:cxnSp>
          <p:nvCxnSpPr>
            <p:cNvPr id="39" name="Gerade Verbindung 65">
              <a:extLst>
                <a:ext uri="{FF2B5EF4-FFF2-40B4-BE49-F238E27FC236}">
                  <a16:creationId xmlns:a16="http://schemas.microsoft.com/office/drawing/2014/main" id="{1C5038B8-25AD-4541-8269-F57E61B8A1C5}"/>
                </a:ext>
              </a:extLst>
            </p:cNvPr>
            <p:cNvCxnSpPr/>
            <p:nvPr/>
          </p:nvCxnSpPr>
          <p:spPr>
            <a:xfrm flipH="1">
              <a:off x="4562986" y="1382937"/>
              <a:ext cx="36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66">
              <a:extLst>
                <a:ext uri="{FF2B5EF4-FFF2-40B4-BE49-F238E27FC236}">
                  <a16:creationId xmlns:a16="http://schemas.microsoft.com/office/drawing/2014/main" id="{BB9AB6F9-8443-4851-A645-E61C75F52D78}"/>
                </a:ext>
              </a:extLst>
            </p:cNvPr>
            <p:cNvCxnSpPr/>
            <p:nvPr/>
          </p:nvCxnSpPr>
          <p:spPr>
            <a:xfrm flipH="1">
              <a:off x="4562986" y="3745450"/>
              <a:ext cx="36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67">
              <a:extLst>
                <a:ext uri="{FF2B5EF4-FFF2-40B4-BE49-F238E27FC236}">
                  <a16:creationId xmlns:a16="http://schemas.microsoft.com/office/drawing/2014/main" id="{3D63DF79-728E-473F-AD46-5D365C00A81C}"/>
                </a:ext>
              </a:extLst>
            </p:cNvPr>
            <p:cNvCxnSpPr/>
            <p:nvPr/>
          </p:nvCxnSpPr>
          <p:spPr>
            <a:xfrm>
              <a:off x="4922593" y="1382937"/>
              <a:ext cx="0" cy="23625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C12DA5BB-BC5C-48E5-9490-6412E601CB37}"/>
              </a:ext>
            </a:extLst>
          </p:cNvPr>
          <p:cNvGrpSpPr/>
          <p:nvPr/>
        </p:nvGrpSpPr>
        <p:grpSpPr>
          <a:xfrm>
            <a:off x="628026" y="1717160"/>
            <a:ext cx="338100" cy="2958360"/>
            <a:chOff x="2325635" y="1382937"/>
            <a:chExt cx="338100" cy="2362513"/>
          </a:xfrm>
        </p:grpSpPr>
        <p:cxnSp>
          <p:nvCxnSpPr>
            <p:cNvPr id="43" name="Gerade Verbindung 69">
              <a:extLst>
                <a:ext uri="{FF2B5EF4-FFF2-40B4-BE49-F238E27FC236}">
                  <a16:creationId xmlns:a16="http://schemas.microsoft.com/office/drawing/2014/main" id="{591385CC-FBA4-4B56-A252-B655E68BE667}"/>
                </a:ext>
              </a:extLst>
            </p:cNvPr>
            <p:cNvCxnSpPr/>
            <p:nvPr/>
          </p:nvCxnSpPr>
          <p:spPr>
            <a:xfrm flipH="1">
              <a:off x="2336462" y="1382937"/>
              <a:ext cx="32727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70">
              <a:extLst>
                <a:ext uri="{FF2B5EF4-FFF2-40B4-BE49-F238E27FC236}">
                  <a16:creationId xmlns:a16="http://schemas.microsoft.com/office/drawing/2014/main" id="{FF9190AB-D3DC-43DD-A278-CB3D7D9F2F9D}"/>
                </a:ext>
              </a:extLst>
            </p:cNvPr>
            <p:cNvCxnSpPr/>
            <p:nvPr/>
          </p:nvCxnSpPr>
          <p:spPr>
            <a:xfrm flipH="1">
              <a:off x="2336462" y="3745450"/>
              <a:ext cx="32727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71">
              <a:extLst>
                <a:ext uri="{FF2B5EF4-FFF2-40B4-BE49-F238E27FC236}">
                  <a16:creationId xmlns:a16="http://schemas.microsoft.com/office/drawing/2014/main" id="{95A77175-F59D-4A2B-99B4-7C2A35BF5F49}"/>
                </a:ext>
              </a:extLst>
            </p:cNvPr>
            <p:cNvCxnSpPr/>
            <p:nvPr/>
          </p:nvCxnSpPr>
          <p:spPr>
            <a:xfrm>
              <a:off x="2325635" y="1382937"/>
              <a:ext cx="0" cy="23625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platzhalter 1">
            <a:extLst>
              <a:ext uri="{FF2B5EF4-FFF2-40B4-BE49-F238E27FC236}">
                <a16:creationId xmlns:a16="http://schemas.microsoft.com/office/drawing/2014/main" id="{CDF55049-9AC4-4D9F-94DB-90D1F25774EA}"/>
              </a:ext>
            </a:extLst>
          </p:cNvPr>
          <p:cNvSpPr txBox="1">
            <a:spLocks/>
          </p:cNvSpPr>
          <p:nvPr/>
        </p:nvSpPr>
        <p:spPr>
          <a:xfrm>
            <a:off x="3414319" y="3015239"/>
            <a:ext cx="619791" cy="332126"/>
          </a:xfrm>
          <a:prstGeom prst="rect">
            <a:avLst/>
          </a:prstGeom>
        </p:spPr>
        <p:txBody>
          <a:bodyPr vert="horz" lIns="77925" tIns="38963" rIns="77925" bIns="38963" rtlCol="0">
            <a:noAutofit/>
          </a:bodyPr>
          <a:lstStyle>
            <a:lvl1pPr marL="152874" indent="-152874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030" indent="-143404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38" indent="-135287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47" indent="-127170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5673" indent="-127170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2942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568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2194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1820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buFont typeface="Symbol" panose="05050102010706020507" pitchFamily="18" charset="2"/>
              <a:buNone/>
            </a:pPr>
            <a:endParaRPr lang="de-DE" sz="4000" b="1" cap="all" dirty="0"/>
          </a:p>
        </p:txBody>
      </p:sp>
      <p:pic>
        <p:nvPicPr>
          <p:cNvPr id="50" name="Grafik 49" descr="Ein Bild, das Text enthält.&#10;&#10;Automatisch generierte Beschreibung">
            <a:extLst>
              <a:ext uri="{FF2B5EF4-FFF2-40B4-BE49-F238E27FC236}">
                <a16:creationId xmlns:a16="http://schemas.microsoft.com/office/drawing/2014/main" id="{3428A489-21DF-41EC-9E3E-EB453EF36B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3" b="13430"/>
          <a:stretch/>
        </p:blipFill>
        <p:spPr>
          <a:xfrm>
            <a:off x="1046912" y="3522350"/>
            <a:ext cx="1964801" cy="1138966"/>
          </a:xfrm>
          <a:prstGeom prst="rect">
            <a:avLst/>
          </a:prstGeom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AC390F28-1E8A-494D-8978-A6FA9A06DE72}"/>
              </a:ext>
            </a:extLst>
          </p:cNvPr>
          <p:cNvSpPr/>
          <p:nvPr/>
        </p:nvSpPr>
        <p:spPr>
          <a:xfrm>
            <a:off x="3687271" y="2287430"/>
            <a:ext cx="802948" cy="484632"/>
          </a:xfrm>
          <a:prstGeom prst="rightArrow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1" name="Grafik 50" descr="Ein Bild, das Gras, draußen, Person, Baum enthält.&#10;&#10;Automatisch generierte Beschreibung">
            <a:extLst>
              <a:ext uri="{FF2B5EF4-FFF2-40B4-BE49-F238E27FC236}">
                <a16:creationId xmlns:a16="http://schemas.microsoft.com/office/drawing/2014/main" id="{E9B240BA-38CC-4250-AA6E-0AC14C7047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921" y="3462598"/>
            <a:ext cx="1868225" cy="1245483"/>
          </a:xfrm>
          <a:prstGeom prst="rect">
            <a:avLst/>
          </a:prstGeom>
        </p:spPr>
      </p:pic>
      <p:sp>
        <p:nvSpPr>
          <p:cNvPr id="53" name="Textfeld 52">
            <a:extLst>
              <a:ext uri="{FF2B5EF4-FFF2-40B4-BE49-F238E27FC236}">
                <a16:creationId xmlns:a16="http://schemas.microsoft.com/office/drawing/2014/main" id="{03584AC4-1BE0-4B0E-92C5-5A76FC5EA7E4}"/>
              </a:ext>
            </a:extLst>
          </p:cNvPr>
          <p:cNvSpPr txBox="1"/>
          <p:nvPr/>
        </p:nvSpPr>
        <p:spPr>
          <a:xfrm>
            <a:off x="7450196" y="2829827"/>
            <a:ext cx="1475749" cy="830997"/>
          </a:xfrm>
          <a:prstGeom prst="rect">
            <a:avLst/>
          </a:prstGeom>
          <a:solidFill>
            <a:srgbClr val="E1DFE4"/>
          </a:solidFill>
          <a:ln>
            <a:solidFill>
              <a:srgbClr val="4F79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+ </a:t>
            </a:r>
            <a:r>
              <a:rPr lang="de-DE" sz="1200" dirty="0" err="1"/>
              <a:t>more</a:t>
            </a:r>
            <a:r>
              <a:rPr lang="de-DE" sz="1200" dirty="0"/>
              <a:t> </a:t>
            </a:r>
            <a:r>
              <a:rPr lang="de-DE" sz="1200" dirty="0" err="1"/>
              <a:t>questions</a:t>
            </a:r>
            <a:endParaRPr lang="de-DE" sz="1200" dirty="0"/>
          </a:p>
          <a:p>
            <a:pPr algn="ctr"/>
            <a:r>
              <a:rPr lang="de-DE" sz="1200" dirty="0"/>
              <a:t>=</a:t>
            </a:r>
          </a:p>
          <a:p>
            <a:pPr algn="ctr"/>
            <a:r>
              <a:rPr lang="de-DE" sz="1200" dirty="0" err="1"/>
              <a:t>Sustainability</a:t>
            </a:r>
            <a:r>
              <a:rPr lang="de-DE" sz="1200" dirty="0"/>
              <a:t> </a:t>
            </a:r>
            <a:r>
              <a:rPr lang="de-DE" sz="1200" dirty="0" err="1"/>
              <a:t>sum</a:t>
            </a:r>
            <a:r>
              <a:rPr lang="de-DE" sz="1200" dirty="0"/>
              <a:t> score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459CD80-53A8-445B-837D-4232101580D5}"/>
              </a:ext>
            </a:extLst>
          </p:cNvPr>
          <p:cNvSpPr/>
          <p:nvPr/>
        </p:nvSpPr>
        <p:spPr>
          <a:xfrm>
            <a:off x="4490220" y="2584452"/>
            <a:ext cx="2942726" cy="95037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9320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 descr="Holzhäuser, von denen sich ein Haus durch seine orange und rote Farben unterscheidet">
            <a:extLst>
              <a:ext uri="{FF2B5EF4-FFF2-40B4-BE49-F238E27FC236}">
                <a16:creationId xmlns:a16="http://schemas.microsoft.com/office/drawing/2014/main" id="{80D1ECB7-975B-494A-B66F-51ED13EBF8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Abdunklung">
            <a:extLst>
              <a:ext uri="{FF2B5EF4-FFF2-40B4-BE49-F238E27FC236}">
                <a16:creationId xmlns:a16="http://schemas.microsoft.com/office/drawing/2014/main" id="{893C0101-F8AF-4610-B0BD-1D431D180E7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90835E84-98BF-4D29-8A36-31F2E0E5001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59575" y="486069"/>
            <a:ext cx="1484312" cy="415925"/>
            <a:chOff x="4305" y="318"/>
            <a:chExt cx="935" cy="262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F98E5824-5712-4FF7-9B40-837C7399ABA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305" y="318"/>
              <a:ext cx="935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705A3BD-717B-43BA-A885-916AA12425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2" y="316"/>
              <a:ext cx="101" cy="266"/>
            </a:xfrm>
            <a:custGeom>
              <a:avLst/>
              <a:gdLst>
                <a:gd name="T0" fmla="*/ 34 w 43"/>
                <a:gd name="T1" fmla="*/ 52 h 113"/>
                <a:gd name="T2" fmla="*/ 42 w 43"/>
                <a:gd name="T3" fmla="*/ 37 h 113"/>
                <a:gd name="T4" fmla="*/ 42 w 43"/>
                <a:gd name="T5" fmla="*/ 19 h 113"/>
                <a:gd name="T6" fmla="*/ 22 w 43"/>
                <a:gd name="T7" fmla="*/ 0 h 113"/>
                <a:gd name="T8" fmla="*/ 3 w 43"/>
                <a:gd name="T9" fmla="*/ 19 h 113"/>
                <a:gd name="T10" fmla="*/ 3 w 43"/>
                <a:gd name="T11" fmla="*/ 24 h 113"/>
                <a:gd name="T12" fmla="*/ 6 w 43"/>
                <a:gd name="T13" fmla="*/ 26 h 113"/>
                <a:gd name="T14" fmla="*/ 9 w 43"/>
                <a:gd name="T15" fmla="*/ 26 h 113"/>
                <a:gd name="T16" fmla="*/ 9 w 43"/>
                <a:gd name="T17" fmla="*/ 19 h 113"/>
                <a:gd name="T18" fmla="*/ 22 w 43"/>
                <a:gd name="T19" fmla="*/ 6 h 113"/>
                <a:gd name="T20" fmla="*/ 35 w 43"/>
                <a:gd name="T21" fmla="*/ 19 h 113"/>
                <a:gd name="T22" fmla="*/ 35 w 43"/>
                <a:gd name="T23" fmla="*/ 36 h 113"/>
                <a:gd name="T24" fmla="*/ 29 w 43"/>
                <a:gd name="T25" fmla="*/ 49 h 113"/>
                <a:gd name="T26" fmla="*/ 18 w 43"/>
                <a:gd name="T27" fmla="*/ 49 h 113"/>
                <a:gd name="T28" fmla="*/ 16 w 43"/>
                <a:gd name="T29" fmla="*/ 51 h 113"/>
                <a:gd name="T30" fmla="*/ 16 w 43"/>
                <a:gd name="T31" fmla="*/ 52 h 113"/>
                <a:gd name="T32" fmla="*/ 19 w 43"/>
                <a:gd name="T33" fmla="*/ 55 h 113"/>
                <a:gd name="T34" fmla="*/ 29 w 43"/>
                <a:gd name="T35" fmla="*/ 55 h 113"/>
                <a:gd name="T36" fmla="*/ 35 w 43"/>
                <a:gd name="T37" fmla="*/ 68 h 113"/>
                <a:gd name="T38" fmla="*/ 35 w 43"/>
                <a:gd name="T39" fmla="*/ 91 h 113"/>
                <a:gd name="T40" fmla="*/ 22 w 43"/>
                <a:gd name="T41" fmla="*/ 106 h 113"/>
                <a:gd name="T42" fmla="*/ 8 w 43"/>
                <a:gd name="T43" fmla="*/ 91 h 113"/>
                <a:gd name="T44" fmla="*/ 8 w 43"/>
                <a:gd name="T45" fmla="*/ 79 h 113"/>
                <a:gd name="T46" fmla="*/ 4 w 43"/>
                <a:gd name="T47" fmla="*/ 79 h 113"/>
                <a:gd name="T48" fmla="*/ 1 w 43"/>
                <a:gd name="T49" fmla="*/ 81 h 113"/>
                <a:gd name="T50" fmla="*/ 1 w 43"/>
                <a:gd name="T51" fmla="*/ 91 h 113"/>
                <a:gd name="T52" fmla="*/ 22 w 43"/>
                <a:gd name="T53" fmla="*/ 113 h 113"/>
                <a:gd name="T54" fmla="*/ 42 w 43"/>
                <a:gd name="T55" fmla="*/ 91 h 113"/>
                <a:gd name="T56" fmla="*/ 42 w 43"/>
                <a:gd name="T57" fmla="*/ 65 h 113"/>
                <a:gd name="T58" fmla="*/ 34 w 43"/>
                <a:gd name="T59" fmla="*/ 5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113">
                  <a:moveTo>
                    <a:pt x="34" y="52"/>
                  </a:moveTo>
                  <a:cubicBezTo>
                    <a:pt x="41" y="48"/>
                    <a:pt x="42" y="38"/>
                    <a:pt x="42" y="37"/>
                  </a:cubicBezTo>
                  <a:cubicBezTo>
                    <a:pt x="42" y="36"/>
                    <a:pt x="42" y="19"/>
                    <a:pt x="42" y="19"/>
                  </a:cubicBezTo>
                  <a:cubicBezTo>
                    <a:pt x="42" y="19"/>
                    <a:pt x="43" y="0"/>
                    <a:pt x="22" y="0"/>
                  </a:cubicBezTo>
                  <a:cubicBezTo>
                    <a:pt x="3" y="0"/>
                    <a:pt x="3" y="17"/>
                    <a:pt x="3" y="19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6"/>
                    <a:pt x="4" y="26"/>
                    <a:pt x="6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6"/>
                    <a:pt x="22" y="6"/>
                  </a:cubicBezTo>
                  <a:cubicBezTo>
                    <a:pt x="35" y="6"/>
                    <a:pt x="35" y="19"/>
                    <a:pt x="35" y="19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47"/>
                    <a:pt x="30" y="49"/>
                    <a:pt x="29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9"/>
                    <a:pt x="16" y="49"/>
                    <a:pt x="16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4"/>
                    <a:pt x="17" y="55"/>
                    <a:pt x="19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35" y="55"/>
                    <a:pt x="35" y="67"/>
                    <a:pt x="35" y="68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6" y="107"/>
                    <a:pt x="22" y="106"/>
                  </a:cubicBezTo>
                  <a:cubicBezTo>
                    <a:pt x="7" y="106"/>
                    <a:pt x="8" y="91"/>
                    <a:pt x="8" y="9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2" y="79"/>
                    <a:pt x="1" y="79"/>
                    <a:pt x="1" y="8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0" y="113"/>
                    <a:pt x="22" y="113"/>
                  </a:cubicBezTo>
                  <a:cubicBezTo>
                    <a:pt x="43" y="113"/>
                    <a:pt x="42" y="91"/>
                    <a:pt x="42" y="91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56"/>
                    <a:pt x="34" y="52"/>
                    <a:pt x="34" y="5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2BB2292C-A256-4DDB-8065-3174B75CE1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8" y="316"/>
              <a:ext cx="104" cy="266"/>
            </a:xfrm>
            <a:custGeom>
              <a:avLst/>
              <a:gdLst>
                <a:gd name="T0" fmla="*/ 44 w 44"/>
                <a:gd name="T1" fmla="*/ 21 h 113"/>
                <a:gd name="T2" fmla="*/ 25 w 44"/>
                <a:gd name="T3" fmla="*/ 0 h 113"/>
                <a:gd name="T4" fmla="*/ 22 w 44"/>
                <a:gd name="T5" fmla="*/ 0 h 113"/>
                <a:gd name="T6" fmla="*/ 19 w 44"/>
                <a:gd name="T7" fmla="*/ 0 h 113"/>
                <a:gd name="T8" fmla="*/ 0 w 44"/>
                <a:gd name="T9" fmla="*/ 21 h 113"/>
                <a:gd name="T10" fmla="*/ 0 w 44"/>
                <a:gd name="T11" fmla="*/ 56 h 113"/>
                <a:gd name="T12" fmla="*/ 0 w 44"/>
                <a:gd name="T13" fmla="*/ 91 h 113"/>
                <a:gd name="T14" fmla="*/ 19 w 44"/>
                <a:gd name="T15" fmla="*/ 112 h 113"/>
                <a:gd name="T16" fmla="*/ 22 w 44"/>
                <a:gd name="T17" fmla="*/ 113 h 113"/>
                <a:gd name="T18" fmla="*/ 25 w 44"/>
                <a:gd name="T19" fmla="*/ 112 h 113"/>
                <a:gd name="T20" fmla="*/ 44 w 44"/>
                <a:gd name="T21" fmla="*/ 91 h 113"/>
                <a:gd name="T22" fmla="*/ 44 w 44"/>
                <a:gd name="T23" fmla="*/ 56 h 113"/>
                <a:gd name="T24" fmla="*/ 44 w 44"/>
                <a:gd name="T25" fmla="*/ 21 h 113"/>
                <a:gd name="T26" fmla="*/ 37 w 44"/>
                <a:gd name="T27" fmla="*/ 91 h 113"/>
                <a:gd name="T28" fmla="*/ 22 w 44"/>
                <a:gd name="T29" fmla="*/ 107 h 113"/>
                <a:gd name="T30" fmla="*/ 7 w 44"/>
                <a:gd name="T31" fmla="*/ 91 h 113"/>
                <a:gd name="T32" fmla="*/ 7 w 44"/>
                <a:gd name="T33" fmla="*/ 56 h 113"/>
                <a:gd name="T34" fmla="*/ 7 w 44"/>
                <a:gd name="T35" fmla="*/ 21 h 113"/>
                <a:gd name="T36" fmla="*/ 22 w 44"/>
                <a:gd name="T37" fmla="*/ 6 h 113"/>
                <a:gd name="T38" fmla="*/ 37 w 44"/>
                <a:gd name="T39" fmla="*/ 21 h 113"/>
                <a:gd name="T40" fmla="*/ 37 w 44"/>
                <a:gd name="T41" fmla="*/ 56 h 113"/>
                <a:gd name="T42" fmla="*/ 37 w 44"/>
                <a:gd name="T43" fmla="*/ 9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113">
                  <a:moveTo>
                    <a:pt x="44" y="21"/>
                  </a:moveTo>
                  <a:cubicBezTo>
                    <a:pt x="44" y="18"/>
                    <a:pt x="43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" y="2"/>
                    <a:pt x="0" y="18"/>
                    <a:pt x="0" y="21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5"/>
                    <a:pt x="1" y="111"/>
                    <a:pt x="19" y="112"/>
                  </a:cubicBezTo>
                  <a:cubicBezTo>
                    <a:pt x="20" y="113"/>
                    <a:pt x="21" y="113"/>
                    <a:pt x="22" y="113"/>
                  </a:cubicBezTo>
                  <a:cubicBezTo>
                    <a:pt x="23" y="113"/>
                    <a:pt x="24" y="113"/>
                    <a:pt x="25" y="112"/>
                  </a:cubicBezTo>
                  <a:cubicBezTo>
                    <a:pt x="43" y="111"/>
                    <a:pt x="44" y="95"/>
                    <a:pt x="44" y="91"/>
                  </a:cubicBezTo>
                  <a:cubicBezTo>
                    <a:pt x="44" y="56"/>
                    <a:pt x="44" y="56"/>
                    <a:pt x="44" y="56"/>
                  </a:cubicBezTo>
                  <a:lnTo>
                    <a:pt x="44" y="21"/>
                  </a:lnTo>
                  <a:close/>
                  <a:moveTo>
                    <a:pt x="37" y="91"/>
                  </a:moveTo>
                  <a:cubicBezTo>
                    <a:pt x="37" y="100"/>
                    <a:pt x="31" y="107"/>
                    <a:pt x="22" y="107"/>
                  </a:cubicBezTo>
                  <a:cubicBezTo>
                    <a:pt x="13" y="107"/>
                    <a:pt x="7" y="100"/>
                    <a:pt x="7" y="91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12"/>
                    <a:pt x="13" y="6"/>
                    <a:pt x="22" y="6"/>
                  </a:cubicBezTo>
                  <a:cubicBezTo>
                    <a:pt x="31" y="6"/>
                    <a:pt x="37" y="12"/>
                    <a:pt x="37" y="21"/>
                  </a:cubicBezTo>
                  <a:cubicBezTo>
                    <a:pt x="37" y="56"/>
                    <a:pt x="37" y="56"/>
                    <a:pt x="37" y="56"/>
                  </a:cubicBezTo>
                  <a:lnTo>
                    <a:pt x="37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AB32830-E94D-4B98-9A80-296802BECA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04" y="316"/>
              <a:ext cx="106" cy="266"/>
            </a:xfrm>
            <a:custGeom>
              <a:avLst/>
              <a:gdLst>
                <a:gd name="T0" fmla="*/ 42 w 45"/>
                <a:gd name="T1" fmla="*/ 20 h 113"/>
                <a:gd name="T2" fmla="*/ 22 w 45"/>
                <a:gd name="T3" fmla="*/ 0 h 113"/>
                <a:gd name="T4" fmla="*/ 1 w 45"/>
                <a:gd name="T5" fmla="*/ 19 h 113"/>
                <a:gd name="T6" fmla="*/ 1 w 45"/>
                <a:gd name="T7" fmla="*/ 91 h 113"/>
                <a:gd name="T8" fmla="*/ 19 w 45"/>
                <a:gd name="T9" fmla="*/ 112 h 113"/>
                <a:gd name="T10" fmla="*/ 23 w 45"/>
                <a:gd name="T11" fmla="*/ 113 h 113"/>
                <a:gd name="T12" fmla="*/ 44 w 45"/>
                <a:gd name="T13" fmla="*/ 95 h 113"/>
                <a:gd name="T14" fmla="*/ 44 w 45"/>
                <a:gd name="T15" fmla="*/ 89 h 113"/>
                <a:gd name="T16" fmla="*/ 44 w 45"/>
                <a:gd name="T17" fmla="*/ 69 h 113"/>
                <a:gd name="T18" fmla="*/ 23 w 45"/>
                <a:gd name="T19" fmla="*/ 44 h 113"/>
                <a:gd name="T20" fmla="*/ 8 w 45"/>
                <a:gd name="T21" fmla="*/ 52 h 113"/>
                <a:gd name="T22" fmla="*/ 8 w 45"/>
                <a:gd name="T23" fmla="*/ 19 h 113"/>
                <a:gd name="T24" fmla="*/ 22 w 45"/>
                <a:gd name="T25" fmla="*/ 6 h 113"/>
                <a:gd name="T26" fmla="*/ 35 w 45"/>
                <a:gd name="T27" fmla="*/ 19 h 113"/>
                <a:gd name="T28" fmla="*/ 35 w 45"/>
                <a:gd name="T29" fmla="*/ 26 h 113"/>
                <a:gd name="T30" fmla="*/ 39 w 45"/>
                <a:gd name="T31" fmla="*/ 26 h 113"/>
                <a:gd name="T32" fmla="*/ 42 w 45"/>
                <a:gd name="T33" fmla="*/ 23 h 113"/>
                <a:gd name="T34" fmla="*/ 8 w 45"/>
                <a:gd name="T35" fmla="*/ 66 h 113"/>
                <a:gd name="T36" fmla="*/ 25 w 45"/>
                <a:gd name="T37" fmla="*/ 50 h 113"/>
                <a:gd name="T38" fmla="*/ 37 w 45"/>
                <a:gd name="T39" fmla="*/ 67 h 113"/>
                <a:gd name="T40" fmla="*/ 38 w 45"/>
                <a:gd name="T41" fmla="*/ 83 h 113"/>
                <a:gd name="T42" fmla="*/ 37 w 45"/>
                <a:gd name="T43" fmla="*/ 92 h 113"/>
                <a:gd name="T44" fmla="*/ 23 w 45"/>
                <a:gd name="T45" fmla="*/ 107 h 113"/>
                <a:gd name="T46" fmla="*/ 8 w 45"/>
                <a:gd name="T47" fmla="*/ 91 h 113"/>
                <a:gd name="T48" fmla="*/ 8 w 45"/>
                <a:gd name="T49" fmla="*/ 6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113">
                  <a:moveTo>
                    <a:pt x="42" y="20"/>
                  </a:moveTo>
                  <a:cubicBezTo>
                    <a:pt x="42" y="20"/>
                    <a:pt x="43" y="0"/>
                    <a:pt x="22" y="0"/>
                  </a:cubicBezTo>
                  <a:cubicBezTo>
                    <a:pt x="1" y="0"/>
                    <a:pt x="1" y="19"/>
                    <a:pt x="1" y="19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5"/>
                    <a:pt x="0" y="111"/>
                    <a:pt x="19" y="112"/>
                  </a:cubicBezTo>
                  <a:cubicBezTo>
                    <a:pt x="20" y="113"/>
                    <a:pt x="21" y="113"/>
                    <a:pt x="23" y="113"/>
                  </a:cubicBezTo>
                  <a:cubicBezTo>
                    <a:pt x="39" y="113"/>
                    <a:pt x="43" y="102"/>
                    <a:pt x="44" y="95"/>
                  </a:cubicBezTo>
                  <a:cubicBezTo>
                    <a:pt x="44" y="93"/>
                    <a:pt x="44" y="90"/>
                    <a:pt x="44" y="8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0"/>
                    <a:pt x="45" y="44"/>
                    <a:pt x="23" y="44"/>
                  </a:cubicBezTo>
                  <a:cubicBezTo>
                    <a:pt x="13" y="44"/>
                    <a:pt x="8" y="52"/>
                    <a:pt x="8" y="52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9" y="6"/>
                    <a:pt x="22" y="6"/>
                  </a:cubicBezTo>
                  <a:cubicBezTo>
                    <a:pt x="36" y="7"/>
                    <a:pt x="35" y="19"/>
                    <a:pt x="35" y="19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41" y="26"/>
                    <a:pt x="42" y="26"/>
                    <a:pt x="42" y="23"/>
                  </a:cubicBezTo>
                  <a:moveTo>
                    <a:pt x="8" y="66"/>
                  </a:moveTo>
                  <a:cubicBezTo>
                    <a:pt x="8" y="60"/>
                    <a:pt x="9" y="49"/>
                    <a:pt x="25" y="50"/>
                  </a:cubicBezTo>
                  <a:cubicBezTo>
                    <a:pt x="35" y="50"/>
                    <a:pt x="37" y="58"/>
                    <a:pt x="37" y="67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101"/>
                    <a:pt x="32" y="107"/>
                    <a:pt x="23" y="107"/>
                  </a:cubicBezTo>
                  <a:cubicBezTo>
                    <a:pt x="13" y="107"/>
                    <a:pt x="8" y="100"/>
                    <a:pt x="8" y="91"/>
                  </a:cubicBezTo>
                  <a:lnTo>
                    <a:pt x="8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6FE1DFCF-4F3D-40CE-AFD7-890A3DE5F3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07" y="325"/>
              <a:ext cx="36" cy="255"/>
            </a:xfrm>
            <a:custGeom>
              <a:avLst/>
              <a:gdLst>
                <a:gd name="T0" fmla="*/ 8 w 15"/>
                <a:gd name="T1" fmla="*/ 0 h 108"/>
                <a:gd name="T2" fmla="*/ 0 w 15"/>
                <a:gd name="T3" fmla="*/ 0 h 108"/>
                <a:gd name="T4" fmla="*/ 0 w 15"/>
                <a:gd name="T5" fmla="*/ 15 h 108"/>
                <a:gd name="T6" fmla="*/ 15 w 15"/>
                <a:gd name="T7" fmla="*/ 15 h 108"/>
                <a:gd name="T8" fmla="*/ 15 w 15"/>
                <a:gd name="T9" fmla="*/ 6 h 108"/>
                <a:gd name="T10" fmla="*/ 8 w 15"/>
                <a:gd name="T11" fmla="*/ 0 h 108"/>
                <a:gd name="T12" fmla="*/ 8 w 15"/>
                <a:gd name="T13" fmla="*/ 23 h 108"/>
                <a:gd name="T14" fmla="*/ 0 w 15"/>
                <a:gd name="T15" fmla="*/ 23 h 108"/>
                <a:gd name="T16" fmla="*/ 0 w 15"/>
                <a:gd name="T17" fmla="*/ 102 h 108"/>
                <a:gd name="T18" fmla="*/ 8 w 15"/>
                <a:gd name="T19" fmla="*/ 108 h 108"/>
                <a:gd name="T20" fmla="*/ 15 w 15"/>
                <a:gd name="T21" fmla="*/ 108 h 108"/>
                <a:gd name="T22" fmla="*/ 15 w 15"/>
                <a:gd name="T23" fmla="*/ 29 h 108"/>
                <a:gd name="T24" fmla="*/ 8 w 15"/>
                <a:gd name="T25" fmla="*/ 2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108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2"/>
                    <a:pt x="12" y="0"/>
                    <a:pt x="8" y="0"/>
                  </a:cubicBezTo>
                  <a:moveTo>
                    <a:pt x="8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6"/>
                    <a:pt x="4" y="108"/>
                    <a:pt x="8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5"/>
                    <a:pt x="12" y="23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ACC92959-D804-4314-ADD0-B0E047E6A5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91" y="316"/>
              <a:ext cx="85" cy="264"/>
            </a:xfrm>
            <a:custGeom>
              <a:avLst/>
              <a:gdLst>
                <a:gd name="T0" fmla="*/ 26 w 36"/>
                <a:gd name="T1" fmla="*/ 12 h 112"/>
                <a:gd name="T2" fmla="*/ 29 w 36"/>
                <a:gd name="T3" fmla="*/ 12 h 112"/>
                <a:gd name="T4" fmla="*/ 32 w 36"/>
                <a:gd name="T5" fmla="*/ 12 h 112"/>
                <a:gd name="T6" fmla="*/ 36 w 36"/>
                <a:gd name="T7" fmla="*/ 6 h 112"/>
                <a:gd name="T8" fmla="*/ 36 w 36"/>
                <a:gd name="T9" fmla="*/ 1 h 112"/>
                <a:gd name="T10" fmla="*/ 34 w 36"/>
                <a:gd name="T11" fmla="*/ 1 h 112"/>
                <a:gd name="T12" fmla="*/ 29 w 36"/>
                <a:gd name="T13" fmla="*/ 0 h 112"/>
                <a:gd name="T14" fmla="*/ 26 w 36"/>
                <a:gd name="T15" fmla="*/ 0 h 112"/>
                <a:gd name="T16" fmla="*/ 5 w 36"/>
                <a:gd name="T17" fmla="*/ 20 h 112"/>
                <a:gd name="T18" fmla="*/ 5 w 36"/>
                <a:gd name="T19" fmla="*/ 27 h 112"/>
                <a:gd name="T20" fmla="*/ 4 w 36"/>
                <a:gd name="T21" fmla="*/ 27 h 112"/>
                <a:gd name="T22" fmla="*/ 0 w 36"/>
                <a:gd name="T23" fmla="*/ 32 h 112"/>
                <a:gd name="T24" fmla="*/ 0 w 36"/>
                <a:gd name="T25" fmla="*/ 37 h 112"/>
                <a:gd name="T26" fmla="*/ 5 w 36"/>
                <a:gd name="T27" fmla="*/ 37 h 112"/>
                <a:gd name="T28" fmla="*/ 5 w 36"/>
                <a:gd name="T29" fmla="*/ 106 h 112"/>
                <a:gd name="T30" fmla="*/ 5 w 36"/>
                <a:gd name="T31" fmla="*/ 106 h 112"/>
                <a:gd name="T32" fmla="*/ 13 w 36"/>
                <a:gd name="T33" fmla="*/ 112 h 112"/>
                <a:gd name="T34" fmla="*/ 20 w 36"/>
                <a:gd name="T35" fmla="*/ 112 h 112"/>
                <a:gd name="T36" fmla="*/ 20 w 36"/>
                <a:gd name="T37" fmla="*/ 37 h 112"/>
                <a:gd name="T38" fmla="*/ 26 w 36"/>
                <a:gd name="T39" fmla="*/ 37 h 112"/>
                <a:gd name="T40" fmla="*/ 30 w 36"/>
                <a:gd name="T41" fmla="*/ 32 h 112"/>
                <a:gd name="T42" fmla="*/ 30 w 36"/>
                <a:gd name="T43" fmla="*/ 27 h 112"/>
                <a:gd name="T44" fmla="*/ 20 w 36"/>
                <a:gd name="T45" fmla="*/ 27 h 112"/>
                <a:gd name="T46" fmla="*/ 20 w 36"/>
                <a:gd name="T47" fmla="*/ 19 h 112"/>
                <a:gd name="T48" fmla="*/ 26 w 36"/>
                <a:gd name="T49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112">
                  <a:moveTo>
                    <a:pt x="26" y="12"/>
                  </a:moveTo>
                  <a:cubicBezTo>
                    <a:pt x="27" y="12"/>
                    <a:pt x="29" y="12"/>
                    <a:pt x="29" y="12"/>
                  </a:cubicBezTo>
                  <a:cubicBezTo>
                    <a:pt x="29" y="12"/>
                    <a:pt x="32" y="12"/>
                    <a:pt x="32" y="12"/>
                  </a:cubicBezTo>
                  <a:cubicBezTo>
                    <a:pt x="35" y="12"/>
                    <a:pt x="36" y="9"/>
                    <a:pt x="36" y="6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5" y="1"/>
                    <a:pt x="34" y="1"/>
                  </a:cubicBezTo>
                  <a:cubicBezTo>
                    <a:pt x="34" y="1"/>
                    <a:pt x="30" y="0"/>
                    <a:pt x="29" y="0"/>
                  </a:cubicBezTo>
                  <a:cubicBezTo>
                    <a:pt x="28" y="0"/>
                    <a:pt x="26" y="0"/>
                    <a:pt x="26" y="0"/>
                  </a:cubicBezTo>
                  <a:cubicBezTo>
                    <a:pt x="6" y="0"/>
                    <a:pt x="5" y="17"/>
                    <a:pt x="5" y="2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1" y="27"/>
                    <a:pt x="0" y="29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10"/>
                    <a:pt x="9" y="112"/>
                    <a:pt x="13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9" y="37"/>
                    <a:pt x="30" y="35"/>
                    <a:pt x="30" y="32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2"/>
                    <a:pt x="25" y="12"/>
                    <a:pt x="2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1693CDD-ADB9-46FC-BAEF-205A30250F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97" y="377"/>
              <a:ext cx="97" cy="205"/>
            </a:xfrm>
            <a:custGeom>
              <a:avLst/>
              <a:gdLst>
                <a:gd name="T0" fmla="*/ 41 w 41"/>
                <a:gd name="T1" fmla="*/ 62 h 87"/>
                <a:gd name="T2" fmla="*/ 14 w 41"/>
                <a:gd name="T3" fmla="*/ 20 h 87"/>
                <a:gd name="T4" fmla="*/ 14 w 41"/>
                <a:gd name="T5" fmla="*/ 18 h 87"/>
                <a:gd name="T6" fmla="*/ 21 w 41"/>
                <a:gd name="T7" fmla="*/ 11 h 87"/>
                <a:gd name="T8" fmla="*/ 27 w 41"/>
                <a:gd name="T9" fmla="*/ 18 h 87"/>
                <a:gd name="T10" fmla="*/ 27 w 41"/>
                <a:gd name="T11" fmla="*/ 21 h 87"/>
                <a:gd name="T12" fmla="*/ 34 w 41"/>
                <a:gd name="T13" fmla="*/ 26 h 87"/>
                <a:gd name="T14" fmla="*/ 41 w 41"/>
                <a:gd name="T15" fmla="*/ 26 h 87"/>
                <a:gd name="T16" fmla="*/ 41 w 41"/>
                <a:gd name="T17" fmla="*/ 20 h 87"/>
                <a:gd name="T18" fmla="*/ 20 w 41"/>
                <a:gd name="T19" fmla="*/ 0 h 87"/>
                <a:gd name="T20" fmla="*/ 0 w 41"/>
                <a:gd name="T21" fmla="*/ 20 h 87"/>
                <a:gd name="T22" fmla="*/ 0 w 41"/>
                <a:gd name="T23" fmla="*/ 22 h 87"/>
                <a:gd name="T24" fmla="*/ 27 w 41"/>
                <a:gd name="T25" fmla="*/ 64 h 87"/>
                <a:gd name="T26" fmla="*/ 27 w 41"/>
                <a:gd name="T27" fmla="*/ 69 h 87"/>
                <a:gd name="T28" fmla="*/ 26 w 41"/>
                <a:gd name="T29" fmla="*/ 73 h 87"/>
                <a:gd name="T30" fmla="*/ 26 w 41"/>
                <a:gd name="T31" fmla="*/ 73 h 87"/>
                <a:gd name="T32" fmla="*/ 26 w 41"/>
                <a:gd name="T33" fmla="*/ 73 h 87"/>
                <a:gd name="T34" fmla="*/ 20 w 41"/>
                <a:gd name="T35" fmla="*/ 76 h 87"/>
                <a:gd name="T36" fmla="*/ 14 w 41"/>
                <a:gd name="T37" fmla="*/ 69 h 87"/>
                <a:gd name="T38" fmla="*/ 14 w 41"/>
                <a:gd name="T39" fmla="*/ 58 h 87"/>
                <a:gd name="T40" fmla="*/ 14 w 41"/>
                <a:gd name="T41" fmla="*/ 58 h 87"/>
                <a:gd name="T42" fmla="*/ 14 w 41"/>
                <a:gd name="T43" fmla="*/ 58 h 87"/>
                <a:gd name="T44" fmla="*/ 7 w 41"/>
                <a:gd name="T45" fmla="*/ 53 h 87"/>
                <a:gd name="T46" fmla="*/ 0 w 41"/>
                <a:gd name="T47" fmla="*/ 53 h 87"/>
                <a:gd name="T48" fmla="*/ 0 w 41"/>
                <a:gd name="T49" fmla="*/ 67 h 87"/>
                <a:gd name="T50" fmla="*/ 0 w 41"/>
                <a:gd name="T51" fmla="*/ 71 h 87"/>
                <a:gd name="T52" fmla="*/ 20 w 41"/>
                <a:gd name="T53" fmla="*/ 87 h 87"/>
                <a:gd name="T54" fmla="*/ 41 w 41"/>
                <a:gd name="T55" fmla="*/ 67 h 87"/>
                <a:gd name="T56" fmla="*/ 41 w 41"/>
                <a:gd name="T57" fmla="*/ 6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" h="87">
                  <a:moveTo>
                    <a:pt x="41" y="62"/>
                  </a:moveTo>
                  <a:cubicBezTo>
                    <a:pt x="41" y="43"/>
                    <a:pt x="14" y="34"/>
                    <a:pt x="14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5"/>
                    <a:pt x="16" y="11"/>
                    <a:pt x="21" y="11"/>
                  </a:cubicBezTo>
                  <a:cubicBezTo>
                    <a:pt x="25" y="11"/>
                    <a:pt x="27" y="15"/>
                    <a:pt x="2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5"/>
                    <a:pt x="30" y="26"/>
                    <a:pt x="34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17"/>
                    <a:pt x="40" y="0"/>
                    <a:pt x="20" y="0"/>
                  </a:cubicBezTo>
                  <a:cubicBezTo>
                    <a:pt x="0" y="0"/>
                    <a:pt x="0" y="17"/>
                    <a:pt x="0" y="2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40"/>
                    <a:pt x="27" y="47"/>
                    <a:pt x="27" y="64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70"/>
                    <a:pt x="26" y="72"/>
                    <a:pt x="26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25" y="75"/>
                    <a:pt x="23" y="76"/>
                    <a:pt x="20" y="76"/>
                  </a:cubicBezTo>
                  <a:cubicBezTo>
                    <a:pt x="16" y="76"/>
                    <a:pt x="14" y="72"/>
                    <a:pt x="14" y="69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4"/>
                    <a:pt x="11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8"/>
                    <a:pt x="0" y="69"/>
                    <a:pt x="0" y="71"/>
                  </a:cubicBezTo>
                  <a:cubicBezTo>
                    <a:pt x="1" y="77"/>
                    <a:pt x="5" y="87"/>
                    <a:pt x="20" y="87"/>
                  </a:cubicBezTo>
                  <a:cubicBezTo>
                    <a:pt x="40" y="87"/>
                    <a:pt x="41" y="70"/>
                    <a:pt x="41" y="67"/>
                  </a:cubicBezTo>
                  <a:cubicBezTo>
                    <a:pt x="41" y="62"/>
                    <a:pt x="41" y="62"/>
                    <a:pt x="41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D64273D1-83A6-48BD-9268-CBA23D63DF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3" y="377"/>
              <a:ext cx="97" cy="203"/>
            </a:xfrm>
            <a:custGeom>
              <a:avLst/>
              <a:gdLst>
                <a:gd name="T0" fmla="*/ 27 w 41"/>
                <a:gd name="T1" fmla="*/ 80 h 86"/>
                <a:gd name="T2" fmla="*/ 34 w 41"/>
                <a:gd name="T3" fmla="*/ 86 h 86"/>
                <a:gd name="T4" fmla="*/ 41 w 41"/>
                <a:gd name="T5" fmla="*/ 86 h 86"/>
                <a:gd name="T6" fmla="*/ 41 w 41"/>
                <a:gd name="T7" fmla="*/ 80 h 86"/>
                <a:gd name="T8" fmla="*/ 41 w 41"/>
                <a:gd name="T9" fmla="*/ 80 h 86"/>
                <a:gd name="T10" fmla="*/ 41 w 41"/>
                <a:gd name="T11" fmla="*/ 80 h 86"/>
                <a:gd name="T12" fmla="*/ 41 w 41"/>
                <a:gd name="T13" fmla="*/ 19 h 86"/>
                <a:gd name="T14" fmla="*/ 26 w 41"/>
                <a:gd name="T15" fmla="*/ 0 h 86"/>
                <a:gd name="T16" fmla="*/ 14 w 41"/>
                <a:gd name="T17" fmla="*/ 6 h 86"/>
                <a:gd name="T18" fmla="*/ 7 w 41"/>
                <a:gd name="T19" fmla="*/ 1 h 86"/>
                <a:gd name="T20" fmla="*/ 0 w 41"/>
                <a:gd name="T21" fmla="*/ 1 h 86"/>
                <a:gd name="T22" fmla="*/ 0 w 41"/>
                <a:gd name="T23" fmla="*/ 80 h 86"/>
                <a:gd name="T24" fmla="*/ 0 w 41"/>
                <a:gd name="T25" fmla="*/ 80 h 86"/>
                <a:gd name="T26" fmla="*/ 0 w 41"/>
                <a:gd name="T27" fmla="*/ 80 h 86"/>
                <a:gd name="T28" fmla="*/ 0 w 41"/>
                <a:gd name="T29" fmla="*/ 80 h 86"/>
                <a:gd name="T30" fmla="*/ 7 w 41"/>
                <a:gd name="T31" fmla="*/ 86 h 86"/>
                <a:gd name="T32" fmla="*/ 14 w 41"/>
                <a:gd name="T33" fmla="*/ 86 h 86"/>
                <a:gd name="T34" fmla="*/ 14 w 41"/>
                <a:gd name="T35" fmla="*/ 21 h 86"/>
                <a:gd name="T36" fmla="*/ 21 w 41"/>
                <a:gd name="T37" fmla="*/ 11 h 86"/>
                <a:gd name="T38" fmla="*/ 27 w 41"/>
                <a:gd name="T39" fmla="*/ 18 h 86"/>
                <a:gd name="T40" fmla="*/ 27 w 41"/>
                <a:gd name="T41" fmla="*/ 8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86">
                  <a:moveTo>
                    <a:pt x="27" y="80"/>
                  </a:moveTo>
                  <a:cubicBezTo>
                    <a:pt x="27" y="84"/>
                    <a:pt x="30" y="86"/>
                    <a:pt x="34" y="86"/>
                  </a:cubicBezTo>
                  <a:cubicBezTo>
                    <a:pt x="41" y="86"/>
                    <a:pt x="41" y="86"/>
                    <a:pt x="41" y="8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21"/>
                    <a:pt x="41" y="19"/>
                  </a:cubicBezTo>
                  <a:cubicBezTo>
                    <a:pt x="41" y="15"/>
                    <a:pt x="41" y="0"/>
                    <a:pt x="26" y="0"/>
                  </a:cubicBezTo>
                  <a:cubicBezTo>
                    <a:pt x="19" y="0"/>
                    <a:pt x="14" y="6"/>
                    <a:pt x="14" y="6"/>
                  </a:cubicBezTo>
                  <a:cubicBezTo>
                    <a:pt x="14" y="6"/>
                    <a:pt x="14" y="1"/>
                    <a:pt x="7" y="1"/>
                  </a:cubicBezTo>
                  <a:cubicBezTo>
                    <a:pt x="5" y="1"/>
                    <a:pt x="0" y="1"/>
                    <a:pt x="0" y="1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4"/>
                    <a:pt x="3" y="86"/>
                    <a:pt x="7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4"/>
                    <a:pt x="16" y="11"/>
                    <a:pt x="21" y="11"/>
                  </a:cubicBezTo>
                  <a:cubicBezTo>
                    <a:pt x="25" y="11"/>
                    <a:pt x="27" y="15"/>
                    <a:pt x="27" y="18"/>
                  </a:cubicBezTo>
                  <a:cubicBezTo>
                    <a:pt x="27" y="80"/>
                    <a:pt x="27" y="80"/>
                    <a:pt x="27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7F485851-0536-45B1-8865-0EF34F9C0C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72" y="377"/>
              <a:ext cx="99" cy="205"/>
            </a:xfrm>
            <a:custGeom>
              <a:avLst/>
              <a:gdLst>
                <a:gd name="T0" fmla="*/ 21 w 42"/>
                <a:gd name="T1" fmla="*/ 0 h 87"/>
                <a:gd name="T2" fmla="*/ 2 w 42"/>
                <a:gd name="T3" fmla="*/ 18 h 87"/>
                <a:gd name="T4" fmla="*/ 2 w 42"/>
                <a:gd name="T5" fmla="*/ 20 h 87"/>
                <a:gd name="T6" fmla="*/ 9 w 42"/>
                <a:gd name="T7" fmla="*/ 26 h 87"/>
                <a:gd name="T8" fmla="*/ 15 w 42"/>
                <a:gd name="T9" fmla="*/ 26 h 87"/>
                <a:gd name="T10" fmla="*/ 15 w 42"/>
                <a:gd name="T11" fmla="*/ 18 h 87"/>
                <a:gd name="T12" fmla="*/ 21 w 42"/>
                <a:gd name="T13" fmla="*/ 11 h 87"/>
                <a:gd name="T14" fmla="*/ 27 w 42"/>
                <a:gd name="T15" fmla="*/ 18 h 87"/>
                <a:gd name="T16" fmla="*/ 27 w 42"/>
                <a:gd name="T17" fmla="*/ 20 h 87"/>
                <a:gd name="T18" fmla="*/ 27 w 42"/>
                <a:gd name="T19" fmla="*/ 20 h 87"/>
                <a:gd name="T20" fmla="*/ 27 w 42"/>
                <a:gd name="T21" fmla="*/ 39 h 87"/>
                <a:gd name="T22" fmla="*/ 16 w 42"/>
                <a:gd name="T23" fmla="*/ 34 h 87"/>
                <a:gd name="T24" fmla="*/ 0 w 42"/>
                <a:gd name="T25" fmla="*/ 53 h 87"/>
                <a:gd name="T26" fmla="*/ 0 w 42"/>
                <a:gd name="T27" fmla="*/ 67 h 87"/>
                <a:gd name="T28" fmla="*/ 16 w 42"/>
                <a:gd name="T29" fmla="*/ 87 h 87"/>
                <a:gd name="T30" fmla="*/ 27 w 42"/>
                <a:gd name="T31" fmla="*/ 81 h 87"/>
                <a:gd name="T32" fmla="*/ 34 w 42"/>
                <a:gd name="T33" fmla="*/ 86 h 87"/>
                <a:gd name="T34" fmla="*/ 42 w 42"/>
                <a:gd name="T35" fmla="*/ 86 h 87"/>
                <a:gd name="T36" fmla="*/ 42 w 42"/>
                <a:gd name="T37" fmla="*/ 20 h 87"/>
                <a:gd name="T38" fmla="*/ 21 w 42"/>
                <a:gd name="T39" fmla="*/ 0 h 87"/>
                <a:gd name="T40" fmla="*/ 27 w 42"/>
                <a:gd name="T41" fmla="*/ 70 h 87"/>
                <a:gd name="T42" fmla="*/ 21 w 42"/>
                <a:gd name="T43" fmla="*/ 77 h 87"/>
                <a:gd name="T44" fmla="*/ 15 w 42"/>
                <a:gd name="T45" fmla="*/ 70 h 87"/>
                <a:gd name="T46" fmla="*/ 15 w 42"/>
                <a:gd name="T47" fmla="*/ 63 h 87"/>
                <a:gd name="T48" fmla="*/ 15 w 42"/>
                <a:gd name="T49" fmla="*/ 57 h 87"/>
                <a:gd name="T50" fmla="*/ 15 w 42"/>
                <a:gd name="T51" fmla="*/ 50 h 87"/>
                <a:gd name="T52" fmla="*/ 21 w 42"/>
                <a:gd name="T53" fmla="*/ 43 h 87"/>
                <a:gd name="T54" fmla="*/ 27 w 42"/>
                <a:gd name="T55" fmla="*/ 50 h 87"/>
                <a:gd name="T56" fmla="*/ 27 w 42"/>
                <a:gd name="T57" fmla="*/ 57 h 87"/>
                <a:gd name="T58" fmla="*/ 27 w 42"/>
                <a:gd name="T59" fmla="*/ 63 h 87"/>
                <a:gd name="T60" fmla="*/ 27 w 42"/>
                <a:gd name="T61" fmla="*/ 7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2" h="87">
                  <a:moveTo>
                    <a:pt x="21" y="0"/>
                  </a:moveTo>
                  <a:cubicBezTo>
                    <a:pt x="1" y="0"/>
                    <a:pt x="2" y="15"/>
                    <a:pt x="2" y="18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4"/>
                    <a:pt x="5" y="26"/>
                    <a:pt x="9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4"/>
                    <a:pt x="17" y="11"/>
                    <a:pt x="21" y="11"/>
                  </a:cubicBezTo>
                  <a:cubicBezTo>
                    <a:pt x="25" y="11"/>
                    <a:pt x="27" y="14"/>
                    <a:pt x="27" y="18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1" y="34"/>
                    <a:pt x="16" y="34"/>
                  </a:cubicBezTo>
                  <a:cubicBezTo>
                    <a:pt x="5" y="34"/>
                    <a:pt x="0" y="40"/>
                    <a:pt x="0" y="5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80"/>
                    <a:pt x="5" y="87"/>
                    <a:pt x="16" y="87"/>
                  </a:cubicBezTo>
                  <a:cubicBezTo>
                    <a:pt x="20" y="87"/>
                    <a:pt x="24" y="85"/>
                    <a:pt x="27" y="81"/>
                  </a:cubicBezTo>
                  <a:cubicBezTo>
                    <a:pt x="27" y="81"/>
                    <a:pt x="27" y="86"/>
                    <a:pt x="34" y="86"/>
                  </a:cubicBezTo>
                  <a:cubicBezTo>
                    <a:pt x="42" y="86"/>
                    <a:pt x="42" y="86"/>
                    <a:pt x="42" y="86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17"/>
                    <a:pt x="41" y="0"/>
                    <a:pt x="21" y="0"/>
                  </a:cubicBezTo>
                  <a:close/>
                  <a:moveTo>
                    <a:pt x="27" y="70"/>
                  </a:moveTo>
                  <a:cubicBezTo>
                    <a:pt x="27" y="73"/>
                    <a:pt x="25" y="77"/>
                    <a:pt x="21" y="77"/>
                  </a:cubicBezTo>
                  <a:cubicBezTo>
                    <a:pt x="17" y="77"/>
                    <a:pt x="15" y="73"/>
                    <a:pt x="15" y="70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47"/>
                    <a:pt x="17" y="43"/>
                    <a:pt x="21" y="43"/>
                  </a:cubicBezTo>
                  <a:cubicBezTo>
                    <a:pt x="25" y="43"/>
                    <a:pt x="27" y="47"/>
                    <a:pt x="27" y="50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70"/>
                    <a:pt x="27" y="70"/>
                    <a:pt x="27" y="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23" name="Linien">
            <a:extLst>
              <a:ext uri="{FF2B5EF4-FFF2-40B4-BE49-F238E27FC236}">
                <a16:creationId xmlns:a16="http://schemas.microsoft.com/office/drawing/2014/main" id="{0C1B738A-66A0-4388-AC5B-FFCD6B308F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t="10258" r="6353" b="-217"/>
          <a:stretch/>
        </p:blipFill>
        <p:spPr>
          <a:xfrm>
            <a:off x="0" y="79241"/>
            <a:ext cx="9144002" cy="506425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B76063C-656B-4B36-976E-A46A620C7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186" y="2880000"/>
            <a:ext cx="6282273" cy="1014487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CASA DATASET</a:t>
            </a:r>
          </a:p>
        </p:txBody>
      </p:sp>
    </p:spTree>
    <p:extLst>
      <p:ext uri="{BB962C8B-B14F-4D97-AF65-F5344CB8AC3E}">
        <p14:creationId xmlns:p14="http://schemas.microsoft.com/office/powerpoint/2010/main" val="3435574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72628" y="375913"/>
            <a:ext cx="6795829" cy="301511"/>
          </a:xfrm>
        </p:spPr>
        <p:txBody>
          <a:bodyPr/>
          <a:lstStyle/>
          <a:p>
            <a:pPr algn="l"/>
            <a:r>
              <a:rPr lang="en-US" sz="1800" b="1" dirty="0"/>
              <a:t>The </a:t>
            </a:r>
            <a:r>
              <a:rPr lang="en-US" sz="1800" b="1" dirty="0" err="1"/>
              <a:t>infas</a:t>
            </a:r>
            <a:r>
              <a:rPr lang="en-US" sz="1800" b="1" dirty="0"/>
              <a:t> 360 database: </a:t>
            </a:r>
            <a:r>
              <a:rPr lang="en-US" sz="1800" b="1" dirty="0" err="1"/>
              <a:t>CASa</a:t>
            </a:r>
            <a:endParaRPr lang="en-US" sz="1800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394455-EBE5-457D-B188-43FCED0FE3BE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5" name="Fußzeilenplatzhalter 3">
            <a:extLst>
              <a:ext uri="{FF2B5EF4-FFF2-40B4-BE49-F238E27FC236}">
                <a16:creationId xmlns:a16="http://schemas.microsoft.com/office/drawing/2014/main" id="{4A78BBD6-A26F-4B90-842A-CEB3B6585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4767262"/>
            <a:ext cx="5534025" cy="157163"/>
          </a:xfrm>
        </p:spPr>
        <p:txBody>
          <a:bodyPr/>
          <a:lstStyle/>
          <a:p>
            <a:pPr>
              <a:lnSpc>
                <a:spcPts val="1108"/>
              </a:lnSpc>
            </a:pPr>
            <a:r>
              <a:rPr lang="de-DE" dirty="0"/>
              <a:t>IMA 2021 || </a:t>
            </a:r>
            <a:r>
              <a:rPr lang="en-GB" dirty="0">
                <a:solidFill>
                  <a:schemeClr val="tx1"/>
                </a:solidFill>
              </a:rPr>
              <a:t>Innovative segmentation using </a:t>
            </a:r>
            <a:r>
              <a:rPr lang="en-GB" dirty="0" err="1">
                <a:solidFill>
                  <a:schemeClr val="tx1"/>
                </a:solidFill>
              </a:rPr>
              <a:t>microgeography</a:t>
            </a:r>
            <a:endParaRPr lang="de-DE" dirty="0"/>
          </a:p>
        </p:txBody>
      </p:sp>
      <p:sp>
        <p:nvSpPr>
          <p:cNvPr id="47" name="Textplatzhalter 1">
            <a:extLst>
              <a:ext uri="{FF2B5EF4-FFF2-40B4-BE49-F238E27FC236}">
                <a16:creationId xmlns:a16="http://schemas.microsoft.com/office/drawing/2014/main" id="{CDF55049-9AC4-4D9F-94DB-90D1F25774EA}"/>
              </a:ext>
            </a:extLst>
          </p:cNvPr>
          <p:cNvSpPr txBox="1">
            <a:spLocks/>
          </p:cNvSpPr>
          <p:nvPr/>
        </p:nvSpPr>
        <p:spPr>
          <a:xfrm>
            <a:off x="3477093" y="3267621"/>
            <a:ext cx="619791" cy="332126"/>
          </a:xfrm>
          <a:prstGeom prst="rect">
            <a:avLst/>
          </a:prstGeom>
        </p:spPr>
        <p:txBody>
          <a:bodyPr vert="horz" lIns="77925" tIns="38963" rIns="77925" bIns="38963" rtlCol="0">
            <a:noAutofit/>
          </a:bodyPr>
          <a:lstStyle>
            <a:lvl1pPr marL="152874" indent="-152874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030" indent="-143404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38" indent="-135287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47" indent="-127170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5673" indent="-127170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2942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568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2194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1820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buFont typeface="Symbol" panose="05050102010706020507" pitchFamily="18" charset="2"/>
              <a:buNone/>
            </a:pPr>
            <a:endParaRPr lang="de-DE" sz="4000" b="1" cap="all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29FE3E8-66AC-437E-98A0-DC448CAFBE27}"/>
              </a:ext>
            </a:extLst>
          </p:cNvPr>
          <p:cNvSpPr txBox="1"/>
          <p:nvPr/>
        </p:nvSpPr>
        <p:spPr>
          <a:xfrm>
            <a:off x="1350566" y="981315"/>
            <a:ext cx="64428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CASA </a:t>
            </a:r>
            <a:r>
              <a:rPr lang="de-DE" dirty="0" err="1"/>
              <a:t>contains</a:t>
            </a:r>
            <a:r>
              <a:rPr lang="de-DE" dirty="0"/>
              <a:t> </a:t>
            </a:r>
            <a:r>
              <a:rPr lang="de-DE" dirty="0" err="1"/>
              <a:t>microgeographic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on </a:t>
            </a:r>
            <a:r>
              <a:rPr lang="de-DE" dirty="0" err="1"/>
              <a:t>inhabitants</a:t>
            </a:r>
            <a:r>
              <a:rPr lang="de-DE" dirty="0"/>
              <a:t>, </a:t>
            </a:r>
            <a:r>
              <a:rPr lang="de-DE" dirty="0" err="1"/>
              <a:t>households</a:t>
            </a:r>
            <a:r>
              <a:rPr lang="de-DE" dirty="0"/>
              <a:t> and </a:t>
            </a:r>
            <a:r>
              <a:rPr lang="de-DE" dirty="0" err="1"/>
              <a:t>buildings</a:t>
            </a:r>
            <a:r>
              <a:rPr lang="de-DE" dirty="0"/>
              <a:t> on different 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levels</a:t>
            </a:r>
            <a:r>
              <a:rPr lang="de-DE" dirty="0"/>
              <a:t> </a:t>
            </a:r>
            <a:r>
              <a:rPr lang="de-DE" dirty="0" err="1"/>
              <a:t>nationwide</a:t>
            </a:r>
            <a:endParaRPr lang="en-US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8" name="Flussdiagramm: Magnetplattenspeicher 7">
            <a:extLst>
              <a:ext uri="{FF2B5EF4-FFF2-40B4-BE49-F238E27FC236}">
                <a16:creationId xmlns:a16="http://schemas.microsoft.com/office/drawing/2014/main" id="{A9D733A0-0E02-42D9-B3E6-1CB56FF7F431}"/>
              </a:ext>
            </a:extLst>
          </p:cNvPr>
          <p:cNvSpPr/>
          <p:nvPr/>
        </p:nvSpPr>
        <p:spPr>
          <a:xfrm>
            <a:off x="2221752" y="2978756"/>
            <a:ext cx="932241" cy="625438"/>
          </a:xfrm>
          <a:prstGeom prst="flowChartMagneticDisk">
            <a:avLst/>
          </a:prstGeom>
          <a:solidFill>
            <a:srgbClr val="7EB13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25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C852415-F9D9-4875-92FF-89D3BD056C9C}"/>
              </a:ext>
            </a:extLst>
          </p:cNvPr>
          <p:cNvSpPr txBox="1"/>
          <p:nvPr/>
        </p:nvSpPr>
        <p:spPr>
          <a:xfrm>
            <a:off x="2182842" y="3214000"/>
            <a:ext cx="9865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de-DE" sz="1050" dirty="0">
                <a:solidFill>
                  <a:schemeClr val="bg1"/>
                </a:solidFill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Official </a:t>
            </a:r>
            <a:r>
              <a:rPr lang="de-DE" sz="1050" dirty="0" err="1">
                <a:solidFill>
                  <a:schemeClr val="bg1"/>
                </a:solidFill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  <a:endParaRPr lang="de-DE" sz="1050" dirty="0">
              <a:solidFill>
                <a:schemeClr val="bg1"/>
              </a:solidFill>
              <a:latin typeface="TheSansOfficeLF" panose="020B05020601010201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Flussdiagramm: Magnetplattenspeicher 9">
            <a:extLst>
              <a:ext uri="{FF2B5EF4-FFF2-40B4-BE49-F238E27FC236}">
                <a16:creationId xmlns:a16="http://schemas.microsoft.com/office/drawing/2014/main" id="{86DD0043-AAD8-4767-8DD7-601A4C1DC1D1}"/>
              </a:ext>
            </a:extLst>
          </p:cNvPr>
          <p:cNvSpPr/>
          <p:nvPr/>
        </p:nvSpPr>
        <p:spPr>
          <a:xfrm>
            <a:off x="3713425" y="2978756"/>
            <a:ext cx="932241" cy="625438"/>
          </a:xfrm>
          <a:prstGeom prst="flowChartMagneticDisk">
            <a:avLst/>
          </a:prstGeom>
          <a:solidFill>
            <a:srgbClr val="F1C8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25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2F4DE4F-EFC8-4460-BEC9-57C60401E69D}"/>
              </a:ext>
            </a:extLst>
          </p:cNvPr>
          <p:cNvSpPr txBox="1"/>
          <p:nvPr/>
        </p:nvSpPr>
        <p:spPr>
          <a:xfrm>
            <a:off x="3767597" y="3203427"/>
            <a:ext cx="8125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de-DE" sz="1050" dirty="0">
                <a:solidFill>
                  <a:schemeClr val="bg1"/>
                </a:solidFill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 </a:t>
            </a:r>
            <a:r>
              <a:rPr lang="de-DE" sz="1050" dirty="0" err="1">
                <a:solidFill>
                  <a:schemeClr val="bg1"/>
                </a:solidFill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  <a:endParaRPr lang="de-DE" sz="1050" dirty="0">
              <a:solidFill>
                <a:schemeClr val="bg1"/>
              </a:solidFill>
              <a:latin typeface="TheSansOfficeLF" panose="020B05020601010201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Flussdiagramm: Magnetplattenspeicher 12">
            <a:extLst>
              <a:ext uri="{FF2B5EF4-FFF2-40B4-BE49-F238E27FC236}">
                <a16:creationId xmlns:a16="http://schemas.microsoft.com/office/drawing/2014/main" id="{3B8575F5-DFCF-40F2-89EB-6FAD52E2F3FE}"/>
              </a:ext>
            </a:extLst>
          </p:cNvPr>
          <p:cNvSpPr/>
          <p:nvPr/>
        </p:nvSpPr>
        <p:spPr>
          <a:xfrm>
            <a:off x="5260394" y="2987934"/>
            <a:ext cx="932241" cy="625438"/>
          </a:xfrm>
          <a:prstGeom prst="flowChartMagneticDisk">
            <a:avLst/>
          </a:prstGeom>
          <a:solidFill>
            <a:srgbClr val="1BBBE9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25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7B41D12-E1EC-4E05-AD96-406DEBE3DC2D}"/>
              </a:ext>
            </a:extLst>
          </p:cNvPr>
          <p:cNvSpPr txBox="1"/>
          <p:nvPr/>
        </p:nvSpPr>
        <p:spPr>
          <a:xfrm>
            <a:off x="5189704" y="3153143"/>
            <a:ext cx="10736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de-DE" sz="1050" dirty="0">
                <a:solidFill>
                  <a:schemeClr val="bg1"/>
                </a:solidFill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Private </a:t>
            </a:r>
            <a:r>
              <a:rPr lang="de-DE" sz="1050" dirty="0" err="1">
                <a:solidFill>
                  <a:schemeClr val="bg1"/>
                </a:solidFill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company</a:t>
            </a:r>
            <a:r>
              <a:rPr lang="de-DE" sz="1050" dirty="0">
                <a:solidFill>
                  <a:schemeClr val="bg1"/>
                </a:solidFill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50" dirty="0" err="1">
                <a:solidFill>
                  <a:schemeClr val="bg1"/>
                </a:solidFill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  <a:endParaRPr lang="de-DE" sz="1050" dirty="0">
              <a:solidFill>
                <a:schemeClr val="bg1"/>
              </a:solidFill>
              <a:latin typeface="TheSansOfficeLF" panose="020B05020601010201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CE6BB62-6583-4907-9B5B-8B6F23DCCBAF}"/>
              </a:ext>
            </a:extLst>
          </p:cNvPr>
          <p:cNvSpPr txBox="1"/>
          <p:nvPr/>
        </p:nvSpPr>
        <p:spPr>
          <a:xfrm>
            <a:off x="1997874" y="3749075"/>
            <a:ext cx="1533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municipality</a:t>
            </a:r>
            <a:r>
              <a:rPr lang="de-DE" dirty="0"/>
              <a:t> and </a:t>
            </a:r>
            <a:r>
              <a:rPr lang="de-DE" dirty="0" err="1"/>
              <a:t>county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E75FCA2B-D492-4408-BA31-1633AA09527F}"/>
              </a:ext>
            </a:extLst>
          </p:cNvPr>
          <p:cNvCxnSpPr>
            <a:cxnSpLocks/>
            <a:stCxn id="8" idx="1"/>
          </p:cNvCxnSpPr>
          <p:nvPr/>
        </p:nvCxnSpPr>
        <p:spPr>
          <a:xfrm flipV="1">
            <a:off x="2687873" y="2639315"/>
            <a:ext cx="0" cy="3394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AF6585D2-CAB9-4651-ACC0-B57C650BCC24}"/>
              </a:ext>
            </a:extLst>
          </p:cNvPr>
          <p:cNvCxnSpPr>
            <a:cxnSpLocks/>
          </p:cNvCxnSpPr>
          <p:nvPr/>
        </p:nvCxnSpPr>
        <p:spPr>
          <a:xfrm flipV="1">
            <a:off x="5745597" y="2639315"/>
            <a:ext cx="0" cy="3394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A8A1242B-06EE-446D-AAB2-48C201A417C0}"/>
              </a:ext>
            </a:extLst>
          </p:cNvPr>
          <p:cNvCxnSpPr>
            <a:cxnSpLocks/>
          </p:cNvCxnSpPr>
          <p:nvPr/>
        </p:nvCxnSpPr>
        <p:spPr>
          <a:xfrm flipH="1">
            <a:off x="2687872" y="2625955"/>
            <a:ext cx="305772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5ED22C42-70E9-4792-8676-F30BAD35AD63}"/>
              </a:ext>
            </a:extLst>
          </p:cNvPr>
          <p:cNvSpPr txBox="1"/>
          <p:nvPr/>
        </p:nvSpPr>
        <p:spPr>
          <a:xfrm>
            <a:off x="3675223" y="3837756"/>
            <a:ext cx="15331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address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DD608E03-04B7-472C-8378-89F8373FCA3F}"/>
              </a:ext>
            </a:extLst>
          </p:cNvPr>
          <p:cNvSpPr txBox="1"/>
          <p:nvPr/>
        </p:nvSpPr>
        <p:spPr>
          <a:xfrm>
            <a:off x="5208400" y="3824302"/>
            <a:ext cx="15331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address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11195628-E56A-4636-B7A0-44119D6DA2A3}"/>
              </a:ext>
            </a:extLst>
          </p:cNvPr>
          <p:cNvCxnSpPr>
            <a:cxnSpLocks/>
          </p:cNvCxnSpPr>
          <p:nvPr/>
        </p:nvCxnSpPr>
        <p:spPr>
          <a:xfrm flipV="1">
            <a:off x="4196275" y="2639315"/>
            <a:ext cx="0" cy="3394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ussdiagramm: Magnetplattenspeicher 25">
            <a:extLst>
              <a:ext uri="{FF2B5EF4-FFF2-40B4-BE49-F238E27FC236}">
                <a16:creationId xmlns:a16="http://schemas.microsoft.com/office/drawing/2014/main" id="{FC1BEA15-180A-44FF-8EDB-54ABC06C2302}"/>
              </a:ext>
            </a:extLst>
          </p:cNvPr>
          <p:cNvSpPr/>
          <p:nvPr/>
        </p:nvSpPr>
        <p:spPr>
          <a:xfrm>
            <a:off x="3730154" y="1747418"/>
            <a:ext cx="932241" cy="625438"/>
          </a:xfrm>
          <a:prstGeom prst="flowChartMagneticDisk">
            <a:avLst/>
          </a:prstGeom>
          <a:solidFill>
            <a:srgbClr val="20806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25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FD962AC-D270-498B-9D2F-E8B688A7A2EC}"/>
              </a:ext>
            </a:extLst>
          </p:cNvPr>
          <p:cNvSpPr txBox="1"/>
          <p:nvPr/>
        </p:nvSpPr>
        <p:spPr>
          <a:xfrm>
            <a:off x="3659466" y="1977960"/>
            <a:ext cx="10736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de-DE" sz="1050" dirty="0" err="1">
                <a:solidFill>
                  <a:schemeClr val="bg1"/>
                </a:solidFill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Geodata</a:t>
            </a:r>
            <a:endParaRPr lang="de-DE" sz="1050" dirty="0">
              <a:solidFill>
                <a:schemeClr val="bg1"/>
              </a:solidFill>
              <a:latin typeface="TheSansOfficeLF" panose="020B05020601010201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F8988934-CFC5-475F-8D06-AAE1A862C150}"/>
              </a:ext>
            </a:extLst>
          </p:cNvPr>
          <p:cNvCxnSpPr>
            <a:cxnSpLocks/>
          </p:cNvCxnSpPr>
          <p:nvPr/>
        </p:nvCxnSpPr>
        <p:spPr>
          <a:xfrm flipH="1" flipV="1">
            <a:off x="4190792" y="2359624"/>
            <a:ext cx="411" cy="2530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110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01B78108-FC57-4057-92DB-69D61F49C0AE}"/>
              </a:ext>
            </a:extLst>
          </p:cNvPr>
          <p:cNvCxnSpPr/>
          <p:nvPr/>
        </p:nvCxnSpPr>
        <p:spPr>
          <a:xfrm>
            <a:off x="1892212" y="1356091"/>
            <a:ext cx="1116545" cy="304315"/>
          </a:xfrm>
          <a:prstGeom prst="straightConnector1">
            <a:avLst/>
          </a:prstGeom>
          <a:ln w="22225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bgerundetes Rechteck 3"/>
          <p:cNvSpPr/>
          <p:nvPr/>
        </p:nvSpPr>
        <p:spPr>
          <a:xfrm>
            <a:off x="622722" y="1038688"/>
            <a:ext cx="1540565" cy="317403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72628" y="375913"/>
            <a:ext cx="8952054" cy="301511"/>
          </a:xfrm>
        </p:spPr>
        <p:txBody>
          <a:bodyPr/>
          <a:lstStyle/>
          <a:p>
            <a:r>
              <a:rPr lang="en-US" dirty="0"/>
              <a:t>Our database contains information on all 23 million addresses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394455-EBE5-457D-B188-43FCED0FE3BE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49" name="Picture 2">
            <a:extLst>
              <a:ext uri="{FF2B5EF4-FFF2-40B4-BE49-F238E27FC236}">
                <a16:creationId xmlns:a16="http://schemas.microsoft.com/office/drawing/2014/main" id="{5FA7288F-7789-4C18-A25C-62BF9024C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736" y="1546546"/>
            <a:ext cx="2588255" cy="2594179"/>
          </a:xfrm>
          <a:prstGeom prst="rect">
            <a:avLst/>
          </a:prstGeom>
          <a:solidFill>
            <a:srgbClr val="122949"/>
          </a:solidFill>
          <a:ln>
            <a:noFill/>
          </a:ln>
        </p:spPr>
      </p:pic>
      <p:sp>
        <p:nvSpPr>
          <p:cNvPr id="51" name="Textfeld 50">
            <a:extLst>
              <a:ext uri="{FF2B5EF4-FFF2-40B4-BE49-F238E27FC236}">
                <a16:creationId xmlns:a16="http://schemas.microsoft.com/office/drawing/2014/main" id="{2C89B56E-A527-484E-83E0-AEC25040E9A1}"/>
              </a:ext>
            </a:extLst>
          </p:cNvPr>
          <p:cNvSpPr txBox="1"/>
          <p:nvPr/>
        </p:nvSpPr>
        <p:spPr>
          <a:xfrm>
            <a:off x="707145" y="1058920"/>
            <a:ext cx="1301501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Building type</a:t>
            </a:r>
          </a:p>
        </p:txBody>
      </p:sp>
      <p:grpSp>
        <p:nvGrpSpPr>
          <p:cNvPr id="85" name="Gruppieren 84"/>
          <p:cNvGrpSpPr/>
          <p:nvPr/>
        </p:nvGrpSpPr>
        <p:grpSpPr>
          <a:xfrm>
            <a:off x="5478855" y="1470777"/>
            <a:ext cx="360000" cy="2752037"/>
            <a:chOff x="4562986" y="1382937"/>
            <a:chExt cx="360000" cy="2362513"/>
          </a:xfrm>
        </p:grpSpPr>
        <p:cxnSp>
          <p:nvCxnSpPr>
            <p:cNvPr id="87" name="Gerade Verbindung 86"/>
            <p:cNvCxnSpPr/>
            <p:nvPr/>
          </p:nvCxnSpPr>
          <p:spPr>
            <a:xfrm flipH="1">
              <a:off x="4562986" y="1382937"/>
              <a:ext cx="3600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/>
            <p:cNvCxnSpPr/>
            <p:nvPr/>
          </p:nvCxnSpPr>
          <p:spPr>
            <a:xfrm flipH="1">
              <a:off x="4562986" y="3745450"/>
              <a:ext cx="3600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89"/>
            <p:cNvCxnSpPr/>
            <p:nvPr/>
          </p:nvCxnSpPr>
          <p:spPr>
            <a:xfrm>
              <a:off x="4922593" y="1382937"/>
              <a:ext cx="0" cy="236251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uppieren 90"/>
          <p:cNvGrpSpPr/>
          <p:nvPr/>
        </p:nvGrpSpPr>
        <p:grpSpPr>
          <a:xfrm>
            <a:off x="3082683" y="1470777"/>
            <a:ext cx="338100" cy="2752035"/>
            <a:chOff x="2325635" y="1382937"/>
            <a:chExt cx="338100" cy="2362513"/>
          </a:xfrm>
        </p:grpSpPr>
        <p:cxnSp>
          <p:nvCxnSpPr>
            <p:cNvPr id="92" name="Gerade Verbindung 91"/>
            <p:cNvCxnSpPr/>
            <p:nvPr/>
          </p:nvCxnSpPr>
          <p:spPr>
            <a:xfrm flipH="1">
              <a:off x="2336462" y="1382937"/>
              <a:ext cx="327273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2"/>
            <p:cNvCxnSpPr/>
            <p:nvPr/>
          </p:nvCxnSpPr>
          <p:spPr>
            <a:xfrm flipH="1">
              <a:off x="2336462" y="3745450"/>
              <a:ext cx="327273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93"/>
            <p:cNvCxnSpPr/>
            <p:nvPr/>
          </p:nvCxnSpPr>
          <p:spPr>
            <a:xfrm>
              <a:off x="2325635" y="1382937"/>
              <a:ext cx="0" cy="236251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Gerade Verbindung mit Pfeil 94">
            <a:extLst>
              <a:ext uri="{FF2B5EF4-FFF2-40B4-BE49-F238E27FC236}">
                <a16:creationId xmlns:a16="http://schemas.microsoft.com/office/drawing/2014/main" id="{01B78108-FC57-4057-92DB-69D61F49C0AE}"/>
              </a:ext>
            </a:extLst>
          </p:cNvPr>
          <p:cNvCxnSpPr>
            <a:cxnSpLocks/>
            <a:stCxn id="96" idx="3"/>
          </p:cNvCxnSpPr>
          <p:nvPr/>
        </p:nvCxnSpPr>
        <p:spPr>
          <a:xfrm>
            <a:off x="2470328" y="1764230"/>
            <a:ext cx="528698" cy="17045"/>
          </a:xfrm>
          <a:prstGeom prst="straightConnector1">
            <a:avLst/>
          </a:prstGeom>
          <a:ln w="22225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Abgerundetes Rechteck 95"/>
          <p:cNvSpPr/>
          <p:nvPr/>
        </p:nvSpPr>
        <p:spPr>
          <a:xfrm>
            <a:off x="929763" y="1605528"/>
            <a:ext cx="1540565" cy="317403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7" name="Textfeld 96">
            <a:extLst>
              <a:ext uri="{FF2B5EF4-FFF2-40B4-BE49-F238E27FC236}">
                <a16:creationId xmlns:a16="http://schemas.microsoft.com/office/drawing/2014/main" id="{2C89B56E-A527-484E-83E0-AEC25040E9A1}"/>
              </a:ext>
            </a:extLst>
          </p:cNvPr>
          <p:cNvSpPr txBox="1"/>
          <p:nvPr/>
        </p:nvSpPr>
        <p:spPr>
          <a:xfrm>
            <a:off x="1014186" y="1625760"/>
            <a:ext cx="1301501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Garden</a:t>
            </a:r>
            <a:r>
              <a:rPr kumimoji="0" lang="de-DE" sz="1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size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0D5D26BF-C201-4446-8657-F424544B1FD0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2315687" y="2215418"/>
            <a:ext cx="712120" cy="61472"/>
          </a:xfrm>
          <a:prstGeom prst="straightConnector1">
            <a:avLst/>
          </a:prstGeom>
          <a:ln w="22225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Abgerundetes Rechteck 3">
            <a:extLst>
              <a:ext uri="{FF2B5EF4-FFF2-40B4-BE49-F238E27FC236}">
                <a16:creationId xmlns:a16="http://schemas.microsoft.com/office/drawing/2014/main" id="{D24E6B3E-CB10-48DE-BD74-18CE188C2CE2}"/>
              </a:ext>
            </a:extLst>
          </p:cNvPr>
          <p:cNvSpPr/>
          <p:nvPr/>
        </p:nvSpPr>
        <p:spPr>
          <a:xfrm>
            <a:off x="775122" y="2118188"/>
            <a:ext cx="1540565" cy="317403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FEAFD65D-9025-49A2-9EBC-641CC47869A2}"/>
              </a:ext>
            </a:extLst>
          </p:cNvPr>
          <p:cNvSpPr txBox="1"/>
          <p:nvPr/>
        </p:nvSpPr>
        <p:spPr>
          <a:xfrm>
            <a:off x="859545" y="2138420"/>
            <a:ext cx="1301501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latin typeface="+mn-lt"/>
              </a:rPr>
              <a:t>Residential </a:t>
            </a:r>
            <a:r>
              <a:rPr lang="de-DE" sz="1200" dirty="0" err="1">
                <a:latin typeface="+mn-lt"/>
              </a:rPr>
              <a:t>area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9D2C0D41-C2DE-4355-A76D-C56F25E9AA70}"/>
              </a:ext>
            </a:extLst>
          </p:cNvPr>
          <p:cNvCxnSpPr>
            <a:cxnSpLocks/>
          </p:cNvCxnSpPr>
          <p:nvPr/>
        </p:nvCxnSpPr>
        <p:spPr>
          <a:xfrm flipV="1">
            <a:off x="2216710" y="2622448"/>
            <a:ext cx="749538" cy="85462"/>
          </a:xfrm>
          <a:prstGeom prst="straightConnector1">
            <a:avLst/>
          </a:prstGeom>
          <a:ln w="22225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bgerundetes Rechteck 3">
            <a:extLst>
              <a:ext uri="{FF2B5EF4-FFF2-40B4-BE49-F238E27FC236}">
                <a16:creationId xmlns:a16="http://schemas.microsoft.com/office/drawing/2014/main" id="{D6FF5D75-19DE-4F35-A0BA-3FCB18093CDD}"/>
              </a:ext>
            </a:extLst>
          </p:cNvPr>
          <p:cNvSpPr/>
          <p:nvPr/>
        </p:nvSpPr>
        <p:spPr>
          <a:xfrm>
            <a:off x="521122" y="2556338"/>
            <a:ext cx="1678130" cy="317403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DC4CBAC6-7F2C-4C8B-A2ED-2B9E9B0B1633}"/>
              </a:ext>
            </a:extLst>
          </p:cNvPr>
          <p:cNvSpPr txBox="1"/>
          <p:nvPr/>
        </p:nvSpPr>
        <p:spPr>
          <a:xfrm>
            <a:off x="459495" y="2576570"/>
            <a:ext cx="1795177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Households/</a:t>
            </a:r>
            <a:r>
              <a:rPr lang="de-DE" sz="1200" dirty="0" err="1">
                <a:latin typeface="+mn-lt"/>
              </a:rPr>
              <a:t>Inhabitants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A35A6455-8529-4989-92A4-BEE6791A6EC8}"/>
              </a:ext>
            </a:extLst>
          </p:cNvPr>
          <p:cNvCxnSpPr>
            <a:cxnSpLocks/>
            <a:stCxn id="68" idx="3"/>
          </p:cNvCxnSpPr>
          <p:nvPr/>
        </p:nvCxnSpPr>
        <p:spPr>
          <a:xfrm flipV="1">
            <a:off x="2182337" y="3007100"/>
            <a:ext cx="845470" cy="158790"/>
          </a:xfrm>
          <a:prstGeom prst="straightConnector1">
            <a:avLst/>
          </a:prstGeom>
          <a:ln w="22225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Abgerundetes Rechteck 3">
            <a:extLst>
              <a:ext uri="{FF2B5EF4-FFF2-40B4-BE49-F238E27FC236}">
                <a16:creationId xmlns:a16="http://schemas.microsoft.com/office/drawing/2014/main" id="{F171A631-B6CA-423A-A7FC-BEEF74221374}"/>
              </a:ext>
            </a:extLst>
          </p:cNvPr>
          <p:cNvSpPr/>
          <p:nvPr/>
        </p:nvSpPr>
        <p:spPr>
          <a:xfrm>
            <a:off x="641772" y="3007188"/>
            <a:ext cx="1540565" cy="317403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3B225AB8-94BD-470C-B3BD-2F4905B468FE}"/>
              </a:ext>
            </a:extLst>
          </p:cNvPr>
          <p:cNvSpPr txBox="1"/>
          <p:nvPr/>
        </p:nvSpPr>
        <p:spPr>
          <a:xfrm>
            <a:off x="726195" y="3027420"/>
            <a:ext cx="1318417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HH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children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A8949A45-F90B-48BC-BCB6-2D64D7FF9E0F}"/>
              </a:ext>
            </a:extLst>
          </p:cNvPr>
          <p:cNvCxnSpPr>
            <a:cxnSpLocks/>
          </p:cNvCxnSpPr>
          <p:nvPr/>
        </p:nvCxnSpPr>
        <p:spPr>
          <a:xfrm flipV="1">
            <a:off x="2308423" y="3612207"/>
            <a:ext cx="690603" cy="68271"/>
          </a:xfrm>
          <a:prstGeom prst="straightConnector1">
            <a:avLst/>
          </a:prstGeom>
          <a:ln w="22225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Abgerundetes Rechteck 3">
            <a:extLst>
              <a:ext uri="{FF2B5EF4-FFF2-40B4-BE49-F238E27FC236}">
                <a16:creationId xmlns:a16="http://schemas.microsoft.com/office/drawing/2014/main" id="{6260DFA7-AAA1-478F-85A8-CB072C1FB853}"/>
              </a:ext>
            </a:extLst>
          </p:cNvPr>
          <p:cNvSpPr/>
          <p:nvPr/>
        </p:nvSpPr>
        <p:spPr>
          <a:xfrm>
            <a:off x="775122" y="3515188"/>
            <a:ext cx="1540565" cy="317403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6783F047-D0B5-4398-ACE1-7383CF14927E}"/>
              </a:ext>
            </a:extLst>
          </p:cNvPr>
          <p:cNvSpPr txBox="1"/>
          <p:nvPr/>
        </p:nvSpPr>
        <p:spPr>
          <a:xfrm>
            <a:off x="859545" y="3535420"/>
            <a:ext cx="1301501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Ø Age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structure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81" name="Gerade Verbindung mit Pfeil 80">
            <a:extLst>
              <a:ext uri="{FF2B5EF4-FFF2-40B4-BE49-F238E27FC236}">
                <a16:creationId xmlns:a16="http://schemas.microsoft.com/office/drawing/2014/main" id="{C8D6D105-2AAE-43A5-B837-14626FE8F6AD}"/>
              </a:ext>
            </a:extLst>
          </p:cNvPr>
          <p:cNvCxnSpPr>
            <a:cxnSpLocks/>
            <a:stCxn id="83" idx="3"/>
          </p:cNvCxnSpPr>
          <p:nvPr/>
        </p:nvCxnSpPr>
        <p:spPr>
          <a:xfrm flipV="1">
            <a:off x="2315687" y="3896100"/>
            <a:ext cx="735073" cy="228640"/>
          </a:xfrm>
          <a:prstGeom prst="straightConnector1">
            <a:avLst/>
          </a:prstGeom>
          <a:ln w="22225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Abgerundetes Rechteck 3">
            <a:extLst>
              <a:ext uri="{FF2B5EF4-FFF2-40B4-BE49-F238E27FC236}">
                <a16:creationId xmlns:a16="http://schemas.microsoft.com/office/drawing/2014/main" id="{4C8C6B20-F24C-4E83-865E-D5FB4152173E}"/>
              </a:ext>
            </a:extLst>
          </p:cNvPr>
          <p:cNvSpPr/>
          <p:nvPr/>
        </p:nvSpPr>
        <p:spPr>
          <a:xfrm>
            <a:off x="775122" y="3966038"/>
            <a:ext cx="1540565" cy="317403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id="{6A7D995D-E3BB-4E8B-A12B-B97D342CFF57}"/>
              </a:ext>
            </a:extLst>
          </p:cNvPr>
          <p:cNvSpPr txBox="1"/>
          <p:nvPr/>
        </p:nvSpPr>
        <p:spPr>
          <a:xfrm>
            <a:off x="859545" y="3986270"/>
            <a:ext cx="1301501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Ø Income </a:t>
            </a:r>
          </a:p>
        </p:txBody>
      </p:sp>
      <p:cxnSp>
        <p:nvCxnSpPr>
          <p:cNvPr id="102" name="Gerade Verbindung mit Pfeil 101">
            <a:extLst>
              <a:ext uri="{FF2B5EF4-FFF2-40B4-BE49-F238E27FC236}">
                <a16:creationId xmlns:a16="http://schemas.microsoft.com/office/drawing/2014/main" id="{96F64561-BF2F-47CC-A9D4-CD7352484F03}"/>
              </a:ext>
            </a:extLst>
          </p:cNvPr>
          <p:cNvCxnSpPr>
            <a:cxnSpLocks/>
          </p:cNvCxnSpPr>
          <p:nvPr/>
        </p:nvCxnSpPr>
        <p:spPr>
          <a:xfrm>
            <a:off x="3670212" y="1178291"/>
            <a:ext cx="291212" cy="323621"/>
          </a:xfrm>
          <a:prstGeom prst="straightConnector1">
            <a:avLst/>
          </a:prstGeom>
          <a:ln w="22225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Abgerundetes Rechteck 3">
            <a:extLst>
              <a:ext uri="{FF2B5EF4-FFF2-40B4-BE49-F238E27FC236}">
                <a16:creationId xmlns:a16="http://schemas.microsoft.com/office/drawing/2014/main" id="{680FD93D-1F33-4238-AD55-42D329889577}"/>
              </a:ext>
            </a:extLst>
          </p:cNvPr>
          <p:cNvSpPr/>
          <p:nvPr/>
        </p:nvSpPr>
        <p:spPr>
          <a:xfrm>
            <a:off x="2404340" y="1028812"/>
            <a:ext cx="1540565" cy="317403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AEEA45AE-E781-4AB8-B1E7-15A17B9F4540}"/>
              </a:ext>
            </a:extLst>
          </p:cNvPr>
          <p:cNvSpPr txBox="1"/>
          <p:nvPr/>
        </p:nvSpPr>
        <p:spPr>
          <a:xfrm>
            <a:off x="2555476" y="1036653"/>
            <a:ext cx="1301501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Building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use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5" name="Gerade Verbindung mit Pfeil 104">
            <a:extLst>
              <a:ext uri="{FF2B5EF4-FFF2-40B4-BE49-F238E27FC236}">
                <a16:creationId xmlns:a16="http://schemas.microsoft.com/office/drawing/2014/main" id="{1F4FC385-F0DA-49A5-A228-8F20F7B7FCFC}"/>
              </a:ext>
            </a:extLst>
          </p:cNvPr>
          <p:cNvCxnSpPr>
            <a:cxnSpLocks/>
          </p:cNvCxnSpPr>
          <p:nvPr/>
        </p:nvCxnSpPr>
        <p:spPr>
          <a:xfrm flipH="1">
            <a:off x="5054030" y="1279891"/>
            <a:ext cx="584682" cy="222021"/>
          </a:xfrm>
          <a:prstGeom prst="straightConnector1">
            <a:avLst/>
          </a:prstGeom>
          <a:ln w="22225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Abgerundetes Rechteck 3">
            <a:extLst>
              <a:ext uri="{FF2B5EF4-FFF2-40B4-BE49-F238E27FC236}">
                <a16:creationId xmlns:a16="http://schemas.microsoft.com/office/drawing/2014/main" id="{A6294530-7F59-43CC-86AB-D92CD31421A3}"/>
              </a:ext>
            </a:extLst>
          </p:cNvPr>
          <p:cNvSpPr/>
          <p:nvPr/>
        </p:nvSpPr>
        <p:spPr>
          <a:xfrm>
            <a:off x="4369222" y="962488"/>
            <a:ext cx="1629636" cy="317403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99541103-ACCF-4378-99CE-9EE857539192}"/>
              </a:ext>
            </a:extLst>
          </p:cNvPr>
          <p:cNvSpPr txBox="1"/>
          <p:nvPr/>
        </p:nvSpPr>
        <p:spPr>
          <a:xfrm>
            <a:off x="4453645" y="982720"/>
            <a:ext cx="1545215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Year of construction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8" name="Gerade Verbindung mit Pfeil 107">
            <a:extLst>
              <a:ext uri="{FF2B5EF4-FFF2-40B4-BE49-F238E27FC236}">
                <a16:creationId xmlns:a16="http://schemas.microsoft.com/office/drawing/2014/main" id="{9BF8F60C-43FD-4D10-BF9F-5B63486DFF12}"/>
              </a:ext>
            </a:extLst>
          </p:cNvPr>
          <p:cNvCxnSpPr>
            <a:cxnSpLocks/>
          </p:cNvCxnSpPr>
          <p:nvPr/>
        </p:nvCxnSpPr>
        <p:spPr>
          <a:xfrm flipH="1">
            <a:off x="5998422" y="1857371"/>
            <a:ext cx="814943" cy="148678"/>
          </a:xfrm>
          <a:prstGeom prst="straightConnector1">
            <a:avLst/>
          </a:prstGeom>
          <a:ln w="22225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Abgerundetes Rechteck 3">
            <a:extLst>
              <a:ext uri="{FF2B5EF4-FFF2-40B4-BE49-F238E27FC236}">
                <a16:creationId xmlns:a16="http://schemas.microsoft.com/office/drawing/2014/main" id="{6A3DB3B8-1824-4893-9A81-A54AE244880B}"/>
              </a:ext>
            </a:extLst>
          </p:cNvPr>
          <p:cNvSpPr/>
          <p:nvPr/>
        </p:nvSpPr>
        <p:spPr>
          <a:xfrm>
            <a:off x="6412628" y="1553841"/>
            <a:ext cx="1217400" cy="317403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6F82EB0A-D783-41AF-9363-B31D3B404873}"/>
              </a:ext>
            </a:extLst>
          </p:cNvPr>
          <p:cNvSpPr txBox="1"/>
          <p:nvPr/>
        </p:nvSpPr>
        <p:spPr>
          <a:xfrm>
            <a:off x="6516388" y="1574582"/>
            <a:ext cx="1301501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Heating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type</a:t>
            </a:r>
          </a:p>
        </p:txBody>
      </p:sp>
      <p:cxnSp>
        <p:nvCxnSpPr>
          <p:cNvPr id="111" name="Gerade Verbindung mit Pfeil 110">
            <a:extLst>
              <a:ext uri="{FF2B5EF4-FFF2-40B4-BE49-F238E27FC236}">
                <a16:creationId xmlns:a16="http://schemas.microsoft.com/office/drawing/2014/main" id="{7D062924-B870-4D78-BB5A-0532172FC32F}"/>
              </a:ext>
            </a:extLst>
          </p:cNvPr>
          <p:cNvCxnSpPr>
            <a:cxnSpLocks/>
          </p:cNvCxnSpPr>
          <p:nvPr/>
        </p:nvCxnSpPr>
        <p:spPr>
          <a:xfrm flipH="1">
            <a:off x="5914117" y="2132858"/>
            <a:ext cx="1491833" cy="100002"/>
          </a:xfrm>
          <a:prstGeom prst="straightConnector1">
            <a:avLst/>
          </a:prstGeom>
          <a:ln w="22225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Abgerundetes Rechteck 3">
            <a:extLst>
              <a:ext uri="{FF2B5EF4-FFF2-40B4-BE49-F238E27FC236}">
                <a16:creationId xmlns:a16="http://schemas.microsoft.com/office/drawing/2014/main" id="{561D5648-66C7-49A1-A062-40D055B099CB}"/>
              </a:ext>
            </a:extLst>
          </p:cNvPr>
          <p:cNvSpPr/>
          <p:nvPr/>
        </p:nvSpPr>
        <p:spPr>
          <a:xfrm>
            <a:off x="7418921" y="1974156"/>
            <a:ext cx="1385924" cy="317403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" name="Textfeld 112">
            <a:extLst>
              <a:ext uri="{FF2B5EF4-FFF2-40B4-BE49-F238E27FC236}">
                <a16:creationId xmlns:a16="http://schemas.microsoft.com/office/drawing/2014/main" id="{1A39571E-97BA-4BB4-B075-9659386DD37F}"/>
              </a:ext>
            </a:extLst>
          </p:cNvPr>
          <p:cNvSpPr txBox="1"/>
          <p:nvPr/>
        </p:nvSpPr>
        <p:spPr>
          <a:xfrm>
            <a:off x="7503343" y="1994388"/>
            <a:ext cx="1301501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Roof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orientation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14" name="Gerade Verbindung mit Pfeil 113">
            <a:extLst>
              <a:ext uri="{FF2B5EF4-FFF2-40B4-BE49-F238E27FC236}">
                <a16:creationId xmlns:a16="http://schemas.microsoft.com/office/drawing/2014/main" id="{6989A00D-E5F5-4784-BAB9-D9070A024BD0}"/>
              </a:ext>
            </a:extLst>
          </p:cNvPr>
          <p:cNvCxnSpPr>
            <a:cxnSpLocks/>
          </p:cNvCxnSpPr>
          <p:nvPr/>
        </p:nvCxnSpPr>
        <p:spPr>
          <a:xfrm flipH="1">
            <a:off x="5991421" y="2712153"/>
            <a:ext cx="698160" cy="133488"/>
          </a:xfrm>
          <a:prstGeom prst="straightConnector1">
            <a:avLst/>
          </a:prstGeom>
          <a:ln w="22225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Abgerundetes Rechteck 3">
            <a:extLst>
              <a:ext uri="{FF2B5EF4-FFF2-40B4-BE49-F238E27FC236}">
                <a16:creationId xmlns:a16="http://schemas.microsoft.com/office/drawing/2014/main" id="{9AB9584F-58C6-4CFE-9FAF-43175272199E}"/>
              </a:ext>
            </a:extLst>
          </p:cNvPr>
          <p:cNvSpPr/>
          <p:nvPr/>
        </p:nvSpPr>
        <p:spPr>
          <a:xfrm>
            <a:off x="6197886" y="2394958"/>
            <a:ext cx="1540565" cy="317403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6" name="Textfeld 115">
            <a:extLst>
              <a:ext uri="{FF2B5EF4-FFF2-40B4-BE49-F238E27FC236}">
                <a16:creationId xmlns:a16="http://schemas.microsoft.com/office/drawing/2014/main" id="{49A2E3BD-ADD0-4083-BBAC-5156B75CF469}"/>
              </a:ext>
            </a:extLst>
          </p:cNvPr>
          <p:cNvSpPr txBox="1"/>
          <p:nvPr/>
        </p:nvSpPr>
        <p:spPr>
          <a:xfrm>
            <a:off x="6143625" y="2415190"/>
            <a:ext cx="1649087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Public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transport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index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20" name="Gerade Verbindung mit Pfeil 119">
            <a:extLst>
              <a:ext uri="{FF2B5EF4-FFF2-40B4-BE49-F238E27FC236}">
                <a16:creationId xmlns:a16="http://schemas.microsoft.com/office/drawing/2014/main" id="{3C9FB128-B3B4-40E8-8775-D3F61F926623}"/>
              </a:ext>
            </a:extLst>
          </p:cNvPr>
          <p:cNvCxnSpPr>
            <a:cxnSpLocks/>
          </p:cNvCxnSpPr>
          <p:nvPr/>
        </p:nvCxnSpPr>
        <p:spPr>
          <a:xfrm flipH="1">
            <a:off x="5998422" y="1190506"/>
            <a:ext cx="1323128" cy="432477"/>
          </a:xfrm>
          <a:prstGeom prst="straightConnector1">
            <a:avLst/>
          </a:prstGeom>
          <a:ln w="22225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Abgerundetes Rechteck 3">
            <a:extLst>
              <a:ext uri="{FF2B5EF4-FFF2-40B4-BE49-F238E27FC236}">
                <a16:creationId xmlns:a16="http://schemas.microsoft.com/office/drawing/2014/main" id="{32C9E8D5-DC62-44DD-A8A2-E7173F36FA7D}"/>
              </a:ext>
            </a:extLst>
          </p:cNvPr>
          <p:cNvSpPr/>
          <p:nvPr/>
        </p:nvSpPr>
        <p:spPr>
          <a:xfrm>
            <a:off x="6829855" y="873311"/>
            <a:ext cx="1153311" cy="317403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2" name="Textfeld 121">
            <a:extLst>
              <a:ext uri="{FF2B5EF4-FFF2-40B4-BE49-F238E27FC236}">
                <a16:creationId xmlns:a16="http://schemas.microsoft.com/office/drawing/2014/main" id="{2D5DC3C0-4E11-45E8-AA2B-6A2B9D0D590E}"/>
              </a:ext>
            </a:extLst>
          </p:cNvPr>
          <p:cNvSpPr txBox="1"/>
          <p:nvPr/>
        </p:nvSpPr>
        <p:spPr>
          <a:xfrm>
            <a:off x="6914278" y="893543"/>
            <a:ext cx="1301501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Living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space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23" name="Gerade Verbindung mit Pfeil 122">
            <a:extLst>
              <a:ext uri="{FF2B5EF4-FFF2-40B4-BE49-F238E27FC236}">
                <a16:creationId xmlns:a16="http://schemas.microsoft.com/office/drawing/2014/main" id="{F5EBC045-7189-4412-B4DB-6AB556ADB8F5}"/>
              </a:ext>
            </a:extLst>
          </p:cNvPr>
          <p:cNvCxnSpPr>
            <a:cxnSpLocks/>
          </p:cNvCxnSpPr>
          <p:nvPr/>
        </p:nvCxnSpPr>
        <p:spPr>
          <a:xfrm flipH="1" flipV="1">
            <a:off x="5975339" y="3143753"/>
            <a:ext cx="545385" cy="1"/>
          </a:xfrm>
          <a:prstGeom prst="straightConnector1">
            <a:avLst/>
          </a:prstGeom>
          <a:ln w="22225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Abgerundetes Rechteck 3">
            <a:extLst>
              <a:ext uri="{FF2B5EF4-FFF2-40B4-BE49-F238E27FC236}">
                <a16:creationId xmlns:a16="http://schemas.microsoft.com/office/drawing/2014/main" id="{C79BA0F9-B90A-4F4B-BDB6-A0225A5B0058}"/>
              </a:ext>
            </a:extLst>
          </p:cNvPr>
          <p:cNvSpPr/>
          <p:nvPr/>
        </p:nvSpPr>
        <p:spPr>
          <a:xfrm>
            <a:off x="6527425" y="2968660"/>
            <a:ext cx="1301502" cy="317403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95E4BF76-0C29-495F-B8F6-F61B491C56C7}"/>
              </a:ext>
            </a:extLst>
          </p:cNvPr>
          <p:cNvSpPr txBox="1"/>
          <p:nvPr/>
        </p:nvSpPr>
        <p:spPr>
          <a:xfrm>
            <a:off x="6611847" y="2988892"/>
            <a:ext cx="1301501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latin typeface="+mn-lt"/>
              </a:rPr>
              <a:t>Infrastructure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26" name="Gerade Verbindung mit Pfeil 125">
            <a:extLst>
              <a:ext uri="{FF2B5EF4-FFF2-40B4-BE49-F238E27FC236}">
                <a16:creationId xmlns:a16="http://schemas.microsoft.com/office/drawing/2014/main" id="{97ED5382-9C61-46B0-9B8A-9F241344564C}"/>
              </a:ext>
            </a:extLst>
          </p:cNvPr>
          <p:cNvCxnSpPr>
            <a:cxnSpLocks/>
          </p:cNvCxnSpPr>
          <p:nvPr/>
        </p:nvCxnSpPr>
        <p:spPr>
          <a:xfrm flipH="1" flipV="1">
            <a:off x="5942914" y="3631918"/>
            <a:ext cx="311097" cy="12405"/>
          </a:xfrm>
          <a:prstGeom prst="straightConnector1">
            <a:avLst/>
          </a:prstGeom>
          <a:ln w="22225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Abgerundetes Rechteck 3">
            <a:extLst>
              <a:ext uri="{FF2B5EF4-FFF2-40B4-BE49-F238E27FC236}">
                <a16:creationId xmlns:a16="http://schemas.microsoft.com/office/drawing/2014/main" id="{8A7D02D2-6156-4FA7-9A2A-FEA43DD08161}"/>
              </a:ext>
            </a:extLst>
          </p:cNvPr>
          <p:cNvSpPr/>
          <p:nvPr/>
        </p:nvSpPr>
        <p:spPr>
          <a:xfrm>
            <a:off x="6263950" y="3485591"/>
            <a:ext cx="2640101" cy="317403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8" name="Textfeld 127">
            <a:extLst>
              <a:ext uri="{FF2B5EF4-FFF2-40B4-BE49-F238E27FC236}">
                <a16:creationId xmlns:a16="http://schemas.microsoft.com/office/drawing/2014/main" id="{8199189B-D218-4D51-AEF2-66BB5DEB63EB}"/>
              </a:ext>
            </a:extLst>
          </p:cNvPr>
          <p:cNvSpPr txBox="1"/>
          <p:nvPr/>
        </p:nvSpPr>
        <p:spPr>
          <a:xfrm>
            <a:off x="6247526" y="3505823"/>
            <a:ext cx="271195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Distance to the closest supermarket</a:t>
            </a:r>
          </a:p>
        </p:txBody>
      </p:sp>
      <p:cxnSp>
        <p:nvCxnSpPr>
          <p:cNvPr id="129" name="Gerade Verbindung mit Pfeil 128">
            <a:extLst>
              <a:ext uri="{FF2B5EF4-FFF2-40B4-BE49-F238E27FC236}">
                <a16:creationId xmlns:a16="http://schemas.microsoft.com/office/drawing/2014/main" id="{7C59F385-BF61-4DE0-AC76-A4B797B252C4}"/>
              </a:ext>
            </a:extLst>
          </p:cNvPr>
          <p:cNvCxnSpPr>
            <a:cxnSpLocks/>
            <a:stCxn id="130" idx="1"/>
          </p:cNvCxnSpPr>
          <p:nvPr/>
        </p:nvCxnSpPr>
        <p:spPr>
          <a:xfrm flipH="1" flipV="1">
            <a:off x="5971255" y="3993979"/>
            <a:ext cx="1064753" cy="164168"/>
          </a:xfrm>
          <a:prstGeom prst="straightConnector1">
            <a:avLst/>
          </a:prstGeom>
          <a:ln w="22225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Abgerundetes Rechteck 3">
            <a:extLst>
              <a:ext uri="{FF2B5EF4-FFF2-40B4-BE49-F238E27FC236}">
                <a16:creationId xmlns:a16="http://schemas.microsoft.com/office/drawing/2014/main" id="{CC4DC56B-B46D-4A9D-984A-7098BDFA6540}"/>
              </a:ext>
            </a:extLst>
          </p:cNvPr>
          <p:cNvSpPr/>
          <p:nvPr/>
        </p:nvSpPr>
        <p:spPr>
          <a:xfrm>
            <a:off x="7036008" y="3999445"/>
            <a:ext cx="1540565" cy="317403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1" name="Textfeld 130">
            <a:extLst>
              <a:ext uri="{FF2B5EF4-FFF2-40B4-BE49-F238E27FC236}">
                <a16:creationId xmlns:a16="http://schemas.microsoft.com/office/drawing/2014/main" id="{A40ADE0B-7CEE-4D3E-B8F9-BFC3EEF61E12}"/>
              </a:ext>
            </a:extLst>
          </p:cNvPr>
          <p:cNvSpPr txBox="1"/>
          <p:nvPr/>
        </p:nvSpPr>
        <p:spPr>
          <a:xfrm>
            <a:off x="7044239" y="4028549"/>
            <a:ext cx="1576577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…and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many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more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5" name="Fußzeilenplatzhalter 3">
            <a:extLst>
              <a:ext uri="{FF2B5EF4-FFF2-40B4-BE49-F238E27FC236}">
                <a16:creationId xmlns:a16="http://schemas.microsoft.com/office/drawing/2014/main" id="{3D6A31FC-BD0D-49A0-8E80-DCB53EFCF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4767262"/>
            <a:ext cx="5534025" cy="157163"/>
          </a:xfrm>
        </p:spPr>
        <p:txBody>
          <a:bodyPr/>
          <a:lstStyle/>
          <a:p>
            <a:pPr>
              <a:lnSpc>
                <a:spcPts val="1108"/>
              </a:lnSpc>
            </a:pPr>
            <a:r>
              <a:rPr lang="de-DE" dirty="0"/>
              <a:t>IMA 2021 || </a:t>
            </a:r>
            <a:r>
              <a:rPr lang="en-GB" dirty="0">
                <a:solidFill>
                  <a:schemeClr val="tx1"/>
                </a:solidFill>
              </a:rPr>
              <a:t>Innovative segmentation using </a:t>
            </a:r>
            <a:r>
              <a:rPr lang="en-GB" dirty="0" err="1">
                <a:solidFill>
                  <a:schemeClr val="tx1"/>
                </a:solidFill>
              </a:rPr>
              <a:t>microgeography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3139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Weißer Taschenrechner">
            <a:extLst>
              <a:ext uri="{FF2B5EF4-FFF2-40B4-BE49-F238E27FC236}">
                <a16:creationId xmlns:a16="http://schemas.microsoft.com/office/drawing/2014/main" id="{A9680829-DDC6-4D13-B4ED-83B937AA04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8" b="-8542"/>
          <a:stretch/>
        </p:blipFill>
        <p:spPr>
          <a:xfrm>
            <a:off x="0" y="0"/>
            <a:ext cx="9134475" cy="5664201"/>
          </a:xfrm>
          <a:prstGeom prst="rect">
            <a:avLst/>
          </a:prstGeom>
        </p:spPr>
      </p:pic>
      <p:sp>
        <p:nvSpPr>
          <p:cNvPr id="12" name="Abdunklung">
            <a:extLst>
              <a:ext uri="{FF2B5EF4-FFF2-40B4-BE49-F238E27FC236}">
                <a16:creationId xmlns:a16="http://schemas.microsoft.com/office/drawing/2014/main" id="{893C0101-F8AF-4610-B0BD-1D431D180E7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90835E84-98BF-4D29-8A36-31F2E0E5001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59575" y="486069"/>
            <a:ext cx="1484312" cy="415925"/>
            <a:chOff x="4305" y="318"/>
            <a:chExt cx="935" cy="262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F98E5824-5712-4FF7-9B40-837C7399ABA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305" y="318"/>
              <a:ext cx="935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705A3BD-717B-43BA-A885-916AA12425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2" y="316"/>
              <a:ext cx="101" cy="266"/>
            </a:xfrm>
            <a:custGeom>
              <a:avLst/>
              <a:gdLst>
                <a:gd name="T0" fmla="*/ 34 w 43"/>
                <a:gd name="T1" fmla="*/ 52 h 113"/>
                <a:gd name="T2" fmla="*/ 42 w 43"/>
                <a:gd name="T3" fmla="*/ 37 h 113"/>
                <a:gd name="T4" fmla="*/ 42 w 43"/>
                <a:gd name="T5" fmla="*/ 19 h 113"/>
                <a:gd name="T6" fmla="*/ 22 w 43"/>
                <a:gd name="T7" fmla="*/ 0 h 113"/>
                <a:gd name="T8" fmla="*/ 3 w 43"/>
                <a:gd name="T9" fmla="*/ 19 h 113"/>
                <a:gd name="T10" fmla="*/ 3 w 43"/>
                <a:gd name="T11" fmla="*/ 24 h 113"/>
                <a:gd name="T12" fmla="*/ 6 w 43"/>
                <a:gd name="T13" fmla="*/ 26 h 113"/>
                <a:gd name="T14" fmla="*/ 9 w 43"/>
                <a:gd name="T15" fmla="*/ 26 h 113"/>
                <a:gd name="T16" fmla="*/ 9 w 43"/>
                <a:gd name="T17" fmla="*/ 19 h 113"/>
                <a:gd name="T18" fmla="*/ 22 w 43"/>
                <a:gd name="T19" fmla="*/ 6 h 113"/>
                <a:gd name="T20" fmla="*/ 35 w 43"/>
                <a:gd name="T21" fmla="*/ 19 h 113"/>
                <a:gd name="T22" fmla="*/ 35 w 43"/>
                <a:gd name="T23" fmla="*/ 36 h 113"/>
                <a:gd name="T24" fmla="*/ 29 w 43"/>
                <a:gd name="T25" fmla="*/ 49 h 113"/>
                <a:gd name="T26" fmla="*/ 18 w 43"/>
                <a:gd name="T27" fmla="*/ 49 h 113"/>
                <a:gd name="T28" fmla="*/ 16 w 43"/>
                <a:gd name="T29" fmla="*/ 51 h 113"/>
                <a:gd name="T30" fmla="*/ 16 w 43"/>
                <a:gd name="T31" fmla="*/ 52 h 113"/>
                <a:gd name="T32" fmla="*/ 19 w 43"/>
                <a:gd name="T33" fmla="*/ 55 h 113"/>
                <a:gd name="T34" fmla="*/ 29 w 43"/>
                <a:gd name="T35" fmla="*/ 55 h 113"/>
                <a:gd name="T36" fmla="*/ 35 w 43"/>
                <a:gd name="T37" fmla="*/ 68 h 113"/>
                <a:gd name="T38" fmla="*/ 35 w 43"/>
                <a:gd name="T39" fmla="*/ 91 h 113"/>
                <a:gd name="T40" fmla="*/ 22 w 43"/>
                <a:gd name="T41" fmla="*/ 106 h 113"/>
                <a:gd name="T42" fmla="*/ 8 w 43"/>
                <a:gd name="T43" fmla="*/ 91 h 113"/>
                <a:gd name="T44" fmla="*/ 8 w 43"/>
                <a:gd name="T45" fmla="*/ 79 h 113"/>
                <a:gd name="T46" fmla="*/ 4 w 43"/>
                <a:gd name="T47" fmla="*/ 79 h 113"/>
                <a:gd name="T48" fmla="*/ 1 w 43"/>
                <a:gd name="T49" fmla="*/ 81 h 113"/>
                <a:gd name="T50" fmla="*/ 1 w 43"/>
                <a:gd name="T51" fmla="*/ 91 h 113"/>
                <a:gd name="T52" fmla="*/ 22 w 43"/>
                <a:gd name="T53" fmla="*/ 113 h 113"/>
                <a:gd name="T54" fmla="*/ 42 w 43"/>
                <a:gd name="T55" fmla="*/ 91 h 113"/>
                <a:gd name="T56" fmla="*/ 42 w 43"/>
                <a:gd name="T57" fmla="*/ 65 h 113"/>
                <a:gd name="T58" fmla="*/ 34 w 43"/>
                <a:gd name="T59" fmla="*/ 5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113">
                  <a:moveTo>
                    <a:pt x="34" y="52"/>
                  </a:moveTo>
                  <a:cubicBezTo>
                    <a:pt x="41" y="48"/>
                    <a:pt x="42" y="38"/>
                    <a:pt x="42" y="37"/>
                  </a:cubicBezTo>
                  <a:cubicBezTo>
                    <a:pt x="42" y="36"/>
                    <a:pt x="42" y="19"/>
                    <a:pt x="42" y="19"/>
                  </a:cubicBezTo>
                  <a:cubicBezTo>
                    <a:pt x="42" y="19"/>
                    <a:pt x="43" y="0"/>
                    <a:pt x="22" y="0"/>
                  </a:cubicBezTo>
                  <a:cubicBezTo>
                    <a:pt x="3" y="0"/>
                    <a:pt x="3" y="17"/>
                    <a:pt x="3" y="19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6"/>
                    <a:pt x="4" y="26"/>
                    <a:pt x="6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6"/>
                    <a:pt x="22" y="6"/>
                  </a:cubicBezTo>
                  <a:cubicBezTo>
                    <a:pt x="35" y="6"/>
                    <a:pt x="35" y="19"/>
                    <a:pt x="35" y="19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47"/>
                    <a:pt x="30" y="49"/>
                    <a:pt x="29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9"/>
                    <a:pt x="16" y="49"/>
                    <a:pt x="16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4"/>
                    <a:pt x="17" y="55"/>
                    <a:pt x="19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35" y="55"/>
                    <a:pt x="35" y="67"/>
                    <a:pt x="35" y="68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6" y="107"/>
                    <a:pt x="22" y="106"/>
                  </a:cubicBezTo>
                  <a:cubicBezTo>
                    <a:pt x="7" y="106"/>
                    <a:pt x="8" y="91"/>
                    <a:pt x="8" y="9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2" y="79"/>
                    <a:pt x="1" y="79"/>
                    <a:pt x="1" y="8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0" y="113"/>
                    <a:pt x="22" y="113"/>
                  </a:cubicBezTo>
                  <a:cubicBezTo>
                    <a:pt x="43" y="113"/>
                    <a:pt x="42" y="91"/>
                    <a:pt x="42" y="91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56"/>
                    <a:pt x="34" y="52"/>
                    <a:pt x="34" y="5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2BB2292C-A256-4DDB-8065-3174B75CE1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8" y="316"/>
              <a:ext cx="104" cy="266"/>
            </a:xfrm>
            <a:custGeom>
              <a:avLst/>
              <a:gdLst>
                <a:gd name="T0" fmla="*/ 44 w 44"/>
                <a:gd name="T1" fmla="*/ 21 h 113"/>
                <a:gd name="T2" fmla="*/ 25 w 44"/>
                <a:gd name="T3" fmla="*/ 0 h 113"/>
                <a:gd name="T4" fmla="*/ 22 w 44"/>
                <a:gd name="T5" fmla="*/ 0 h 113"/>
                <a:gd name="T6" fmla="*/ 19 w 44"/>
                <a:gd name="T7" fmla="*/ 0 h 113"/>
                <a:gd name="T8" fmla="*/ 0 w 44"/>
                <a:gd name="T9" fmla="*/ 21 h 113"/>
                <a:gd name="T10" fmla="*/ 0 w 44"/>
                <a:gd name="T11" fmla="*/ 56 h 113"/>
                <a:gd name="T12" fmla="*/ 0 w 44"/>
                <a:gd name="T13" fmla="*/ 91 h 113"/>
                <a:gd name="T14" fmla="*/ 19 w 44"/>
                <a:gd name="T15" fmla="*/ 112 h 113"/>
                <a:gd name="T16" fmla="*/ 22 w 44"/>
                <a:gd name="T17" fmla="*/ 113 h 113"/>
                <a:gd name="T18" fmla="*/ 25 w 44"/>
                <a:gd name="T19" fmla="*/ 112 h 113"/>
                <a:gd name="T20" fmla="*/ 44 w 44"/>
                <a:gd name="T21" fmla="*/ 91 h 113"/>
                <a:gd name="T22" fmla="*/ 44 w 44"/>
                <a:gd name="T23" fmla="*/ 56 h 113"/>
                <a:gd name="T24" fmla="*/ 44 w 44"/>
                <a:gd name="T25" fmla="*/ 21 h 113"/>
                <a:gd name="T26" fmla="*/ 37 w 44"/>
                <a:gd name="T27" fmla="*/ 91 h 113"/>
                <a:gd name="T28" fmla="*/ 22 w 44"/>
                <a:gd name="T29" fmla="*/ 107 h 113"/>
                <a:gd name="T30" fmla="*/ 7 w 44"/>
                <a:gd name="T31" fmla="*/ 91 h 113"/>
                <a:gd name="T32" fmla="*/ 7 w 44"/>
                <a:gd name="T33" fmla="*/ 56 h 113"/>
                <a:gd name="T34" fmla="*/ 7 w 44"/>
                <a:gd name="T35" fmla="*/ 21 h 113"/>
                <a:gd name="T36" fmla="*/ 22 w 44"/>
                <a:gd name="T37" fmla="*/ 6 h 113"/>
                <a:gd name="T38" fmla="*/ 37 w 44"/>
                <a:gd name="T39" fmla="*/ 21 h 113"/>
                <a:gd name="T40" fmla="*/ 37 w 44"/>
                <a:gd name="T41" fmla="*/ 56 h 113"/>
                <a:gd name="T42" fmla="*/ 37 w 44"/>
                <a:gd name="T43" fmla="*/ 9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113">
                  <a:moveTo>
                    <a:pt x="44" y="21"/>
                  </a:moveTo>
                  <a:cubicBezTo>
                    <a:pt x="44" y="18"/>
                    <a:pt x="43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" y="2"/>
                    <a:pt x="0" y="18"/>
                    <a:pt x="0" y="21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5"/>
                    <a:pt x="1" y="111"/>
                    <a:pt x="19" y="112"/>
                  </a:cubicBezTo>
                  <a:cubicBezTo>
                    <a:pt x="20" y="113"/>
                    <a:pt x="21" y="113"/>
                    <a:pt x="22" y="113"/>
                  </a:cubicBezTo>
                  <a:cubicBezTo>
                    <a:pt x="23" y="113"/>
                    <a:pt x="24" y="113"/>
                    <a:pt x="25" y="112"/>
                  </a:cubicBezTo>
                  <a:cubicBezTo>
                    <a:pt x="43" y="111"/>
                    <a:pt x="44" y="95"/>
                    <a:pt x="44" y="91"/>
                  </a:cubicBezTo>
                  <a:cubicBezTo>
                    <a:pt x="44" y="56"/>
                    <a:pt x="44" y="56"/>
                    <a:pt x="44" y="56"/>
                  </a:cubicBezTo>
                  <a:lnTo>
                    <a:pt x="44" y="21"/>
                  </a:lnTo>
                  <a:close/>
                  <a:moveTo>
                    <a:pt x="37" y="91"/>
                  </a:moveTo>
                  <a:cubicBezTo>
                    <a:pt x="37" y="100"/>
                    <a:pt x="31" y="107"/>
                    <a:pt x="22" y="107"/>
                  </a:cubicBezTo>
                  <a:cubicBezTo>
                    <a:pt x="13" y="107"/>
                    <a:pt x="7" y="100"/>
                    <a:pt x="7" y="91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12"/>
                    <a:pt x="13" y="6"/>
                    <a:pt x="22" y="6"/>
                  </a:cubicBezTo>
                  <a:cubicBezTo>
                    <a:pt x="31" y="6"/>
                    <a:pt x="37" y="12"/>
                    <a:pt x="37" y="21"/>
                  </a:cubicBezTo>
                  <a:cubicBezTo>
                    <a:pt x="37" y="56"/>
                    <a:pt x="37" y="56"/>
                    <a:pt x="37" y="56"/>
                  </a:cubicBezTo>
                  <a:lnTo>
                    <a:pt x="37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AB32830-E94D-4B98-9A80-296802BECA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04" y="316"/>
              <a:ext cx="106" cy="266"/>
            </a:xfrm>
            <a:custGeom>
              <a:avLst/>
              <a:gdLst>
                <a:gd name="T0" fmla="*/ 42 w 45"/>
                <a:gd name="T1" fmla="*/ 20 h 113"/>
                <a:gd name="T2" fmla="*/ 22 w 45"/>
                <a:gd name="T3" fmla="*/ 0 h 113"/>
                <a:gd name="T4" fmla="*/ 1 w 45"/>
                <a:gd name="T5" fmla="*/ 19 h 113"/>
                <a:gd name="T6" fmla="*/ 1 w 45"/>
                <a:gd name="T7" fmla="*/ 91 h 113"/>
                <a:gd name="T8" fmla="*/ 19 w 45"/>
                <a:gd name="T9" fmla="*/ 112 h 113"/>
                <a:gd name="T10" fmla="*/ 23 w 45"/>
                <a:gd name="T11" fmla="*/ 113 h 113"/>
                <a:gd name="T12" fmla="*/ 44 w 45"/>
                <a:gd name="T13" fmla="*/ 95 h 113"/>
                <a:gd name="T14" fmla="*/ 44 w 45"/>
                <a:gd name="T15" fmla="*/ 89 h 113"/>
                <a:gd name="T16" fmla="*/ 44 w 45"/>
                <a:gd name="T17" fmla="*/ 69 h 113"/>
                <a:gd name="T18" fmla="*/ 23 w 45"/>
                <a:gd name="T19" fmla="*/ 44 h 113"/>
                <a:gd name="T20" fmla="*/ 8 w 45"/>
                <a:gd name="T21" fmla="*/ 52 h 113"/>
                <a:gd name="T22" fmla="*/ 8 w 45"/>
                <a:gd name="T23" fmla="*/ 19 h 113"/>
                <a:gd name="T24" fmla="*/ 22 w 45"/>
                <a:gd name="T25" fmla="*/ 6 h 113"/>
                <a:gd name="T26" fmla="*/ 35 w 45"/>
                <a:gd name="T27" fmla="*/ 19 h 113"/>
                <a:gd name="T28" fmla="*/ 35 w 45"/>
                <a:gd name="T29" fmla="*/ 26 h 113"/>
                <a:gd name="T30" fmla="*/ 39 w 45"/>
                <a:gd name="T31" fmla="*/ 26 h 113"/>
                <a:gd name="T32" fmla="*/ 42 w 45"/>
                <a:gd name="T33" fmla="*/ 23 h 113"/>
                <a:gd name="T34" fmla="*/ 8 w 45"/>
                <a:gd name="T35" fmla="*/ 66 h 113"/>
                <a:gd name="T36" fmla="*/ 25 w 45"/>
                <a:gd name="T37" fmla="*/ 50 h 113"/>
                <a:gd name="T38" fmla="*/ 37 w 45"/>
                <a:gd name="T39" fmla="*/ 67 h 113"/>
                <a:gd name="T40" fmla="*/ 38 w 45"/>
                <a:gd name="T41" fmla="*/ 83 h 113"/>
                <a:gd name="T42" fmla="*/ 37 w 45"/>
                <a:gd name="T43" fmla="*/ 92 h 113"/>
                <a:gd name="T44" fmla="*/ 23 w 45"/>
                <a:gd name="T45" fmla="*/ 107 h 113"/>
                <a:gd name="T46" fmla="*/ 8 w 45"/>
                <a:gd name="T47" fmla="*/ 91 h 113"/>
                <a:gd name="T48" fmla="*/ 8 w 45"/>
                <a:gd name="T49" fmla="*/ 6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113">
                  <a:moveTo>
                    <a:pt x="42" y="20"/>
                  </a:moveTo>
                  <a:cubicBezTo>
                    <a:pt x="42" y="20"/>
                    <a:pt x="43" y="0"/>
                    <a:pt x="22" y="0"/>
                  </a:cubicBezTo>
                  <a:cubicBezTo>
                    <a:pt x="1" y="0"/>
                    <a:pt x="1" y="19"/>
                    <a:pt x="1" y="19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5"/>
                    <a:pt x="0" y="111"/>
                    <a:pt x="19" y="112"/>
                  </a:cubicBezTo>
                  <a:cubicBezTo>
                    <a:pt x="20" y="113"/>
                    <a:pt x="21" y="113"/>
                    <a:pt x="23" y="113"/>
                  </a:cubicBezTo>
                  <a:cubicBezTo>
                    <a:pt x="39" y="113"/>
                    <a:pt x="43" y="102"/>
                    <a:pt x="44" y="95"/>
                  </a:cubicBezTo>
                  <a:cubicBezTo>
                    <a:pt x="44" y="93"/>
                    <a:pt x="44" y="90"/>
                    <a:pt x="44" y="8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0"/>
                    <a:pt x="45" y="44"/>
                    <a:pt x="23" y="44"/>
                  </a:cubicBezTo>
                  <a:cubicBezTo>
                    <a:pt x="13" y="44"/>
                    <a:pt x="8" y="52"/>
                    <a:pt x="8" y="52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9" y="6"/>
                    <a:pt x="22" y="6"/>
                  </a:cubicBezTo>
                  <a:cubicBezTo>
                    <a:pt x="36" y="7"/>
                    <a:pt x="35" y="19"/>
                    <a:pt x="35" y="19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41" y="26"/>
                    <a:pt x="42" y="26"/>
                    <a:pt x="42" y="23"/>
                  </a:cubicBezTo>
                  <a:moveTo>
                    <a:pt x="8" y="66"/>
                  </a:moveTo>
                  <a:cubicBezTo>
                    <a:pt x="8" y="60"/>
                    <a:pt x="9" y="49"/>
                    <a:pt x="25" y="50"/>
                  </a:cubicBezTo>
                  <a:cubicBezTo>
                    <a:pt x="35" y="50"/>
                    <a:pt x="37" y="58"/>
                    <a:pt x="37" y="67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101"/>
                    <a:pt x="32" y="107"/>
                    <a:pt x="23" y="107"/>
                  </a:cubicBezTo>
                  <a:cubicBezTo>
                    <a:pt x="13" y="107"/>
                    <a:pt x="8" y="100"/>
                    <a:pt x="8" y="91"/>
                  </a:cubicBezTo>
                  <a:lnTo>
                    <a:pt x="8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6FE1DFCF-4F3D-40CE-AFD7-890A3DE5F3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07" y="325"/>
              <a:ext cx="36" cy="255"/>
            </a:xfrm>
            <a:custGeom>
              <a:avLst/>
              <a:gdLst>
                <a:gd name="T0" fmla="*/ 8 w 15"/>
                <a:gd name="T1" fmla="*/ 0 h 108"/>
                <a:gd name="T2" fmla="*/ 0 w 15"/>
                <a:gd name="T3" fmla="*/ 0 h 108"/>
                <a:gd name="T4" fmla="*/ 0 w 15"/>
                <a:gd name="T5" fmla="*/ 15 h 108"/>
                <a:gd name="T6" fmla="*/ 15 w 15"/>
                <a:gd name="T7" fmla="*/ 15 h 108"/>
                <a:gd name="T8" fmla="*/ 15 w 15"/>
                <a:gd name="T9" fmla="*/ 6 h 108"/>
                <a:gd name="T10" fmla="*/ 8 w 15"/>
                <a:gd name="T11" fmla="*/ 0 h 108"/>
                <a:gd name="T12" fmla="*/ 8 w 15"/>
                <a:gd name="T13" fmla="*/ 23 h 108"/>
                <a:gd name="T14" fmla="*/ 0 w 15"/>
                <a:gd name="T15" fmla="*/ 23 h 108"/>
                <a:gd name="T16" fmla="*/ 0 w 15"/>
                <a:gd name="T17" fmla="*/ 102 h 108"/>
                <a:gd name="T18" fmla="*/ 8 w 15"/>
                <a:gd name="T19" fmla="*/ 108 h 108"/>
                <a:gd name="T20" fmla="*/ 15 w 15"/>
                <a:gd name="T21" fmla="*/ 108 h 108"/>
                <a:gd name="T22" fmla="*/ 15 w 15"/>
                <a:gd name="T23" fmla="*/ 29 h 108"/>
                <a:gd name="T24" fmla="*/ 8 w 15"/>
                <a:gd name="T25" fmla="*/ 2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108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2"/>
                    <a:pt x="12" y="0"/>
                    <a:pt x="8" y="0"/>
                  </a:cubicBezTo>
                  <a:moveTo>
                    <a:pt x="8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6"/>
                    <a:pt x="4" y="108"/>
                    <a:pt x="8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5"/>
                    <a:pt x="12" y="23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ACC92959-D804-4314-ADD0-B0E047E6A5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91" y="316"/>
              <a:ext cx="85" cy="264"/>
            </a:xfrm>
            <a:custGeom>
              <a:avLst/>
              <a:gdLst>
                <a:gd name="T0" fmla="*/ 26 w 36"/>
                <a:gd name="T1" fmla="*/ 12 h 112"/>
                <a:gd name="T2" fmla="*/ 29 w 36"/>
                <a:gd name="T3" fmla="*/ 12 h 112"/>
                <a:gd name="T4" fmla="*/ 32 w 36"/>
                <a:gd name="T5" fmla="*/ 12 h 112"/>
                <a:gd name="T6" fmla="*/ 36 w 36"/>
                <a:gd name="T7" fmla="*/ 6 h 112"/>
                <a:gd name="T8" fmla="*/ 36 w 36"/>
                <a:gd name="T9" fmla="*/ 1 h 112"/>
                <a:gd name="T10" fmla="*/ 34 w 36"/>
                <a:gd name="T11" fmla="*/ 1 h 112"/>
                <a:gd name="T12" fmla="*/ 29 w 36"/>
                <a:gd name="T13" fmla="*/ 0 h 112"/>
                <a:gd name="T14" fmla="*/ 26 w 36"/>
                <a:gd name="T15" fmla="*/ 0 h 112"/>
                <a:gd name="T16" fmla="*/ 5 w 36"/>
                <a:gd name="T17" fmla="*/ 20 h 112"/>
                <a:gd name="T18" fmla="*/ 5 w 36"/>
                <a:gd name="T19" fmla="*/ 27 h 112"/>
                <a:gd name="T20" fmla="*/ 4 w 36"/>
                <a:gd name="T21" fmla="*/ 27 h 112"/>
                <a:gd name="T22" fmla="*/ 0 w 36"/>
                <a:gd name="T23" fmla="*/ 32 h 112"/>
                <a:gd name="T24" fmla="*/ 0 w 36"/>
                <a:gd name="T25" fmla="*/ 37 h 112"/>
                <a:gd name="T26" fmla="*/ 5 w 36"/>
                <a:gd name="T27" fmla="*/ 37 h 112"/>
                <a:gd name="T28" fmla="*/ 5 w 36"/>
                <a:gd name="T29" fmla="*/ 106 h 112"/>
                <a:gd name="T30" fmla="*/ 5 w 36"/>
                <a:gd name="T31" fmla="*/ 106 h 112"/>
                <a:gd name="T32" fmla="*/ 13 w 36"/>
                <a:gd name="T33" fmla="*/ 112 h 112"/>
                <a:gd name="T34" fmla="*/ 20 w 36"/>
                <a:gd name="T35" fmla="*/ 112 h 112"/>
                <a:gd name="T36" fmla="*/ 20 w 36"/>
                <a:gd name="T37" fmla="*/ 37 h 112"/>
                <a:gd name="T38" fmla="*/ 26 w 36"/>
                <a:gd name="T39" fmla="*/ 37 h 112"/>
                <a:gd name="T40" fmla="*/ 30 w 36"/>
                <a:gd name="T41" fmla="*/ 32 h 112"/>
                <a:gd name="T42" fmla="*/ 30 w 36"/>
                <a:gd name="T43" fmla="*/ 27 h 112"/>
                <a:gd name="T44" fmla="*/ 20 w 36"/>
                <a:gd name="T45" fmla="*/ 27 h 112"/>
                <a:gd name="T46" fmla="*/ 20 w 36"/>
                <a:gd name="T47" fmla="*/ 19 h 112"/>
                <a:gd name="T48" fmla="*/ 26 w 36"/>
                <a:gd name="T49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112">
                  <a:moveTo>
                    <a:pt x="26" y="12"/>
                  </a:moveTo>
                  <a:cubicBezTo>
                    <a:pt x="27" y="12"/>
                    <a:pt x="29" y="12"/>
                    <a:pt x="29" y="12"/>
                  </a:cubicBezTo>
                  <a:cubicBezTo>
                    <a:pt x="29" y="12"/>
                    <a:pt x="32" y="12"/>
                    <a:pt x="32" y="12"/>
                  </a:cubicBezTo>
                  <a:cubicBezTo>
                    <a:pt x="35" y="12"/>
                    <a:pt x="36" y="9"/>
                    <a:pt x="36" y="6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5" y="1"/>
                    <a:pt x="34" y="1"/>
                  </a:cubicBezTo>
                  <a:cubicBezTo>
                    <a:pt x="34" y="1"/>
                    <a:pt x="30" y="0"/>
                    <a:pt x="29" y="0"/>
                  </a:cubicBezTo>
                  <a:cubicBezTo>
                    <a:pt x="28" y="0"/>
                    <a:pt x="26" y="0"/>
                    <a:pt x="26" y="0"/>
                  </a:cubicBezTo>
                  <a:cubicBezTo>
                    <a:pt x="6" y="0"/>
                    <a:pt x="5" y="17"/>
                    <a:pt x="5" y="2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1" y="27"/>
                    <a:pt x="0" y="29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10"/>
                    <a:pt x="9" y="112"/>
                    <a:pt x="13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9" y="37"/>
                    <a:pt x="30" y="35"/>
                    <a:pt x="30" y="32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2"/>
                    <a:pt x="25" y="12"/>
                    <a:pt x="2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1693CDD-ADB9-46FC-BAEF-205A30250F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97" y="377"/>
              <a:ext cx="97" cy="205"/>
            </a:xfrm>
            <a:custGeom>
              <a:avLst/>
              <a:gdLst>
                <a:gd name="T0" fmla="*/ 41 w 41"/>
                <a:gd name="T1" fmla="*/ 62 h 87"/>
                <a:gd name="T2" fmla="*/ 14 w 41"/>
                <a:gd name="T3" fmla="*/ 20 h 87"/>
                <a:gd name="T4" fmla="*/ 14 w 41"/>
                <a:gd name="T5" fmla="*/ 18 h 87"/>
                <a:gd name="T6" fmla="*/ 21 w 41"/>
                <a:gd name="T7" fmla="*/ 11 h 87"/>
                <a:gd name="T8" fmla="*/ 27 w 41"/>
                <a:gd name="T9" fmla="*/ 18 h 87"/>
                <a:gd name="T10" fmla="*/ 27 w 41"/>
                <a:gd name="T11" fmla="*/ 21 h 87"/>
                <a:gd name="T12" fmla="*/ 34 w 41"/>
                <a:gd name="T13" fmla="*/ 26 h 87"/>
                <a:gd name="T14" fmla="*/ 41 w 41"/>
                <a:gd name="T15" fmla="*/ 26 h 87"/>
                <a:gd name="T16" fmla="*/ 41 w 41"/>
                <a:gd name="T17" fmla="*/ 20 h 87"/>
                <a:gd name="T18" fmla="*/ 20 w 41"/>
                <a:gd name="T19" fmla="*/ 0 h 87"/>
                <a:gd name="T20" fmla="*/ 0 w 41"/>
                <a:gd name="T21" fmla="*/ 20 h 87"/>
                <a:gd name="T22" fmla="*/ 0 w 41"/>
                <a:gd name="T23" fmla="*/ 22 h 87"/>
                <a:gd name="T24" fmla="*/ 27 w 41"/>
                <a:gd name="T25" fmla="*/ 64 h 87"/>
                <a:gd name="T26" fmla="*/ 27 w 41"/>
                <a:gd name="T27" fmla="*/ 69 h 87"/>
                <a:gd name="T28" fmla="*/ 26 w 41"/>
                <a:gd name="T29" fmla="*/ 73 h 87"/>
                <a:gd name="T30" fmla="*/ 26 w 41"/>
                <a:gd name="T31" fmla="*/ 73 h 87"/>
                <a:gd name="T32" fmla="*/ 26 w 41"/>
                <a:gd name="T33" fmla="*/ 73 h 87"/>
                <a:gd name="T34" fmla="*/ 20 w 41"/>
                <a:gd name="T35" fmla="*/ 76 h 87"/>
                <a:gd name="T36" fmla="*/ 14 w 41"/>
                <a:gd name="T37" fmla="*/ 69 h 87"/>
                <a:gd name="T38" fmla="*/ 14 w 41"/>
                <a:gd name="T39" fmla="*/ 58 h 87"/>
                <a:gd name="T40" fmla="*/ 14 w 41"/>
                <a:gd name="T41" fmla="*/ 58 h 87"/>
                <a:gd name="T42" fmla="*/ 14 w 41"/>
                <a:gd name="T43" fmla="*/ 58 h 87"/>
                <a:gd name="T44" fmla="*/ 7 w 41"/>
                <a:gd name="T45" fmla="*/ 53 h 87"/>
                <a:gd name="T46" fmla="*/ 0 w 41"/>
                <a:gd name="T47" fmla="*/ 53 h 87"/>
                <a:gd name="T48" fmla="*/ 0 w 41"/>
                <a:gd name="T49" fmla="*/ 67 h 87"/>
                <a:gd name="T50" fmla="*/ 0 w 41"/>
                <a:gd name="T51" fmla="*/ 71 h 87"/>
                <a:gd name="T52" fmla="*/ 20 w 41"/>
                <a:gd name="T53" fmla="*/ 87 h 87"/>
                <a:gd name="T54" fmla="*/ 41 w 41"/>
                <a:gd name="T55" fmla="*/ 67 h 87"/>
                <a:gd name="T56" fmla="*/ 41 w 41"/>
                <a:gd name="T57" fmla="*/ 6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" h="87">
                  <a:moveTo>
                    <a:pt x="41" y="62"/>
                  </a:moveTo>
                  <a:cubicBezTo>
                    <a:pt x="41" y="43"/>
                    <a:pt x="14" y="34"/>
                    <a:pt x="14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5"/>
                    <a:pt x="16" y="11"/>
                    <a:pt x="21" y="11"/>
                  </a:cubicBezTo>
                  <a:cubicBezTo>
                    <a:pt x="25" y="11"/>
                    <a:pt x="27" y="15"/>
                    <a:pt x="2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5"/>
                    <a:pt x="30" y="26"/>
                    <a:pt x="34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17"/>
                    <a:pt x="40" y="0"/>
                    <a:pt x="20" y="0"/>
                  </a:cubicBezTo>
                  <a:cubicBezTo>
                    <a:pt x="0" y="0"/>
                    <a:pt x="0" y="17"/>
                    <a:pt x="0" y="2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40"/>
                    <a:pt x="27" y="47"/>
                    <a:pt x="27" y="64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70"/>
                    <a:pt x="26" y="72"/>
                    <a:pt x="26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25" y="75"/>
                    <a:pt x="23" y="76"/>
                    <a:pt x="20" y="76"/>
                  </a:cubicBezTo>
                  <a:cubicBezTo>
                    <a:pt x="16" y="76"/>
                    <a:pt x="14" y="72"/>
                    <a:pt x="14" y="69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4"/>
                    <a:pt x="11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8"/>
                    <a:pt x="0" y="69"/>
                    <a:pt x="0" y="71"/>
                  </a:cubicBezTo>
                  <a:cubicBezTo>
                    <a:pt x="1" y="77"/>
                    <a:pt x="5" y="87"/>
                    <a:pt x="20" y="87"/>
                  </a:cubicBezTo>
                  <a:cubicBezTo>
                    <a:pt x="40" y="87"/>
                    <a:pt x="41" y="70"/>
                    <a:pt x="41" y="67"/>
                  </a:cubicBezTo>
                  <a:cubicBezTo>
                    <a:pt x="41" y="62"/>
                    <a:pt x="41" y="62"/>
                    <a:pt x="41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D64273D1-83A6-48BD-9268-CBA23D63DF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3" y="377"/>
              <a:ext cx="97" cy="203"/>
            </a:xfrm>
            <a:custGeom>
              <a:avLst/>
              <a:gdLst>
                <a:gd name="T0" fmla="*/ 27 w 41"/>
                <a:gd name="T1" fmla="*/ 80 h 86"/>
                <a:gd name="T2" fmla="*/ 34 w 41"/>
                <a:gd name="T3" fmla="*/ 86 h 86"/>
                <a:gd name="T4" fmla="*/ 41 w 41"/>
                <a:gd name="T5" fmla="*/ 86 h 86"/>
                <a:gd name="T6" fmla="*/ 41 w 41"/>
                <a:gd name="T7" fmla="*/ 80 h 86"/>
                <a:gd name="T8" fmla="*/ 41 w 41"/>
                <a:gd name="T9" fmla="*/ 80 h 86"/>
                <a:gd name="T10" fmla="*/ 41 w 41"/>
                <a:gd name="T11" fmla="*/ 80 h 86"/>
                <a:gd name="T12" fmla="*/ 41 w 41"/>
                <a:gd name="T13" fmla="*/ 19 h 86"/>
                <a:gd name="T14" fmla="*/ 26 w 41"/>
                <a:gd name="T15" fmla="*/ 0 h 86"/>
                <a:gd name="T16" fmla="*/ 14 w 41"/>
                <a:gd name="T17" fmla="*/ 6 h 86"/>
                <a:gd name="T18" fmla="*/ 7 w 41"/>
                <a:gd name="T19" fmla="*/ 1 h 86"/>
                <a:gd name="T20" fmla="*/ 0 w 41"/>
                <a:gd name="T21" fmla="*/ 1 h 86"/>
                <a:gd name="T22" fmla="*/ 0 w 41"/>
                <a:gd name="T23" fmla="*/ 80 h 86"/>
                <a:gd name="T24" fmla="*/ 0 w 41"/>
                <a:gd name="T25" fmla="*/ 80 h 86"/>
                <a:gd name="T26" fmla="*/ 0 w 41"/>
                <a:gd name="T27" fmla="*/ 80 h 86"/>
                <a:gd name="T28" fmla="*/ 0 w 41"/>
                <a:gd name="T29" fmla="*/ 80 h 86"/>
                <a:gd name="T30" fmla="*/ 7 w 41"/>
                <a:gd name="T31" fmla="*/ 86 h 86"/>
                <a:gd name="T32" fmla="*/ 14 w 41"/>
                <a:gd name="T33" fmla="*/ 86 h 86"/>
                <a:gd name="T34" fmla="*/ 14 w 41"/>
                <a:gd name="T35" fmla="*/ 21 h 86"/>
                <a:gd name="T36" fmla="*/ 21 w 41"/>
                <a:gd name="T37" fmla="*/ 11 h 86"/>
                <a:gd name="T38" fmla="*/ 27 w 41"/>
                <a:gd name="T39" fmla="*/ 18 h 86"/>
                <a:gd name="T40" fmla="*/ 27 w 41"/>
                <a:gd name="T41" fmla="*/ 8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86">
                  <a:moveTo>
                    <a:pt x="27" y="80"/>
                  </a:moveTo>
                  <a:cubicBezTo>
                    <a:pt x="27" y="84"/>
                    <a:pt x="30" y="86"/>
                    <a:pt x="34" y="86"/>
                  </a:cubicBezTo>
                  <a:cubicBezTo>
                    <a:pt x="41" y="86"/>
                    <a:pt x="41" y="86"/>
                    <a:pt x="41" y="8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21"/>
                    <a:pt x="41" y="19"/>
                  </a:cubicBezTo>
                  <a:cubicBezTo>
                    <a:pt x="41" y="15"/>
                    <a:pt x="41" y="0"/>
                    <a:pt x="26" y="0"/>
                  </a:cubicBezTo>
                  <a:cubicBezTo>
                    <a:pt x="19" y="0"/>
                    <a:pt x="14" y="6"/>
                    <a:pt x="14" y="6"/>
                  </a:cubicBezTo>
                  <a:cubicBezTo>
                    <a:pt x="14" y="6"/>
                    <a:pt x="14" y="1"/>
                    <a:pt x="7" y="1"/>
                  </a:cubicBezTo>
                  <a:cubicBezTo>
                    <a:pt x="5" y="1"/>
                    <a:pt x="0" y="1"/>
                    <a:pt x="0" y="1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4"/>
                    <a:pt x="3" y="86"/>
                    <a:pt x="7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4"/>
                    <a:pt x="16" y="11"/>
                    <a:pt x="21" y="11"/>
                  </a:cubicBezTo>
                  <a:cubicBezTo>
                    <a:pt x="25" y="11"/>
                    <a:pt x="27" y="15"/>
                    <a:pt x="27" y="18"/>
                  </a:cubicBezTo>
                  <a:cubicBezTo>
                    <a:pt x="27" y="80"/>
                    <a:pt x="27" y="80"/>
                    <a:pt x="27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7F485851-0536-45B1-8865-0EF34F9C0C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72" y="377"/>
              <a:ext cx="99" cy="205"/>
            </a:xfrm>
            <a:custGeom>
              <a:avLst/>
              <a:gdLst>
                <a:gd name="T0" fmla="*/ 21 w 42"/>
                <a:gd name="T1" fmla="*/ 0 h 87"/>
                <a:gd name="T2" fmla="*/ 2 w 42"/>
                <a:gd name="T3" fmla="*/ 18 h 87"/>
                <a:gd name="T4" fmla="*/ 2 w 42"/>
                <a:gd name="T5" fmla="*/ 20 h 87"/>
                <a:gd name="T6" fmla="*/ 9 w 42"/>
                <a:gd name="T7" fmla="*/ 26 h 87"/>
                <a:gd name="T8" fmla="*/ 15 w 42"/>
                <a:gd name="T9" fmla="*/ 26 h 87"/>
                <a:gd name="T10" fmla="*/ 15 w 42"/>
                <a:gd name="T11" fmla="*/ 18 h 87"/>
                <a:gd name="T12" fmla="*/ 21 w 42"/>
                <a:gd name="T13" fmla="*/ 11 h 87"/>
                <a:gd name="T14" fmla="*/ 27 w 42"/>
                <a:gd name="T15" fmla="*/ 18 h 87"/>
                <a:gd name="T16" fmla="*/ 27 w 42"/>
                <a:gd name="T17" fmla="*/ 20 h 87"/>
                <a:gd name="T18" fmla="*/ 27 w 42"/>
                <a:gd name="T19" fmla="*/ 20 h 87"/>
                <a:gd name="T20" fmla="*/ 27 w 42"/>
                <a:gd name="T21" fmla="*/ 39 h 87"/>
                <a:gd name="T22" fmla="*/ 16 w 42"/>
                <a:gd name="T23" fmla="*/ 34 h 87"/>
                <a:gd name="T24" fmla="*/ 0 w 42"/>
                <a:gd name="T25" fmla="*/ 53 h 87"/>
                <a:gd name="T26" fmla="*/ 0 w 42"/>
                <a:gd name="T27" fmla="*/ 67 h 87"/>
                <a:gd name="T28" fmla="*/ 16 w 42"/>
                <a:gd name="T29" fmla="*/ 87 h 87"/>
                <a:gd name="T30" fmla="*/ 27 w 42"/>
                <a:gd name="T31" fmla="*/ 81 h 87"/>
                <a:gd name="T32" fmla="*/ 34 w 42"/>
                <a:gd name="T33" fmla="*/ 86 h 87"/>
                <a:gd name="T34" fmla="*/ 42 w 42"/>
                <a:gd name="T35" fmla="*/ 86 h 87"/>
                <a:gd name="T36" fmla="*/ 42 w 42"/>
                <a:gd name="T37" fmla="*/ 20 h 87"/>
                <a:gd name="T38" fmla="*/ 21 w 42"/>
                <a:gd name="T39" fmla="*/ 0 h 87"/>
                <a:gd name="T40" fmla="*/ 27 w 42"/>
                <a:gd name="T41" fmla="*/ 70 h 87"/>
                <a:gd name="T42" fmla="*/ 21 w 42"/>
                <a:gd name="T43" fmla="*/ 77 h 87"/>
                <a:gd name="T44" fmla="*/ 15 w 42"/>
                <a:gd name="T45" fmla="*/ 70 h 87"/>
                <a:gd name="T46" fmla="*/ 15 w 42"/>
                <a:gd name="T47" fmla="*/ 63 h 87"/>
                <a:gd name="T48" fmla="*/ 15 w 42"/>
                <a:gd name="T49" fmla="*/ 57 h 87"/>
                <a:gd name="T50" fmla="*/ 15 w 42"/>
                <a:gd name="T51" fmla="*/ 50 h 87"/>
                <a:gd name="T52" fmla="*/ 21 w 42"/>
                <a:gd name="T53" fmla="*/ 43 h 87"/>
                <a:gd name="T54" fmla="*/ 27 w 42"/>
                <a:gd name="T55" fmla="*/ 50 h 87"/>
                <a:gd name="T56" fmla="*/ 27 w 42"/>
                <a:gd name="T57" fmla="*/ 57 h 87"/>
                <a:gd name="T58" fmla="*/ 27 w 42"/>
                <a:gd name="T59" fmla="*/ 63 h 87"/>
                <a:gd name="T60" fmla="*/ 27 w 42"/>
                <a:gd name="T61" fmla="*/ 7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2" h="87">
                  <a:moveTo>
                    <a:pt x="21" y="0"/>
                  </a:moveTo>
                  <a:cubicBezTo>
                    <a:pt x="1" y="0"/>
                    <a:pt x="2" y="15"/>
                    <a:pt x="2" y="18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4"/>
                    <a:pt x="5" y="26"/>
                    <a:pt x="9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4"/>
                    <a:pt x="17" y="11"/>
                    <a:pt x="21" y="11"/>
                  </a:cubicBezTo>
                  <a:cubicBezTo>
                    <a:pt x="25" y="11"/>
                    <a:pt x="27" y="14"/>
                    <a:pt x="27" y="18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1" y="34"/>
                    <a:pt x="16" y="34"/>
                  </a:cubicBezTo>
                  <a:cubicBezTo>
                    <a:pt x="5" y="34"/>
                    <a:pt x="0" y="40"/>
                    <a:pt x="0" y="5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80"/>
                    <a:pt x="5" y="87"/>
                    <a:pt x="16" y="87"/>
                  </a:cubicBezTo>
                  <a:cubicBezTo>
                    <a:pt x="20" y="87"/>
                    <a:pt x="24" y="85"/>
                    <a:pt x="27" y="81"/>
                  </a:cubicBezTo>
                  <a:cubicBezTo>
                    <a:pt x="27" y="81"/>
                    <a:pt x="27" y="86"/>
                    <a:pt x="34" y="86"/>
                  </a:cubicBezTo>
                  <a:cubicBezTo>
                    <a:pt x="42" y="86"/>
                    <a:pt x="42" y="86"/>
                    <a:pt x="42" y="86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17"/>
                    <a:pt x="41" y="0"/>
                    <a:pt x="21" y="0"/>
                  </a:cubicBezTo>
                  <a:close/>
                  <a:moveTo>
                    <a:pt x="27" y="70"/>
                  </a:moveTo>
                  <a:cubicBezTo>
                    <a:pt x="27" y="73"/>
                    <a:pt x="25" y="77"/>
                    <a:pt x="21" y="77"/>
                  </a:cubicBezTo>
                  <a:cubicBezTo>
                    <a:pt x="17" y="77"/>
                    <a:pt x="15" y="73"/>
                    <a:pt x="15" y="70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47"/>
                    <a:pt x="17" y="43"/>
                    <a:pt x="21" y="43"/>
                  </a:cubicBezTo>
                  <a:cubicBezTo>
                    <a:pt x="25" y="43"/>
                    <a:pt x="27" y="47"/>
                    <a:pt x="27" y="50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70"/>
                    <a:pt x="27" y="70"/>
                    <a:pt x="27" y="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23" name="Linien">
            <a:extLst>
              <a:ext uri="{FF2B5EF4-FFF2-40B4-BE49-F238E27FC236}">
                <a16:creationId xmlns:a16="http://schemas.microsoft.com/office/drawing/2014/main" id="{0C1B738A-66A0-4388-AC5B-FFCD6B308F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t="10258" r="6353" b="-217"/>
          <a:stretch/>
        </p:blipFill>
        <p:spPr>
          <a:xfrm>
            <a:off x="0" y="0"/>
            <a:ext cx="9144002" cy="506425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B76063C-656B-4B36-976E-A46A620C7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186" y="2880000"/>
            <a:ext cx="6282273" cy="1014487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Method &amp; Analysis</a:t>
            </a:r>
          </a:p>
        </p:txBody>
      </p:sp>
    </p:spTree>
    <p:extLst>
      <p:ext uri="{BB962C8B-B14F-4D97-AF65-F5344CB8AC3E}">
        <p14:creationId xmlns:p14="http://schemas.microsoft.com/office/powerpoint/2010/main" val="4052897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72628" y="375913"/>
            <a:ext cx="8820571" cy="533725"/>
          </a:xfrm>
        </p:spPr>
        <p:txBody>
          <a:bodyPr/>
          <a:lstStyle/>
          <a:p>
            <a:r>
              <a:rPr lang="de-DE" dirty="0"/>
              <a:t>Method: </a:t>
            </a:r>
            <a:r>
              <a:rPr lang="de-DE" dirty="0" err="1"/>
              <a:t>cluster</a:t>
            </a:r>
            <a:r>
              <a:rPr lang="de-DE" dirty="0"/>
              <a:t> </a:t>
            </a:r>
            <a:r>
              <a:rPr lang="de-DE" dirty="0" err="1"/>
              <a:t>analysis</a:t>
            </a:r>
            <a:endParaRPr lang="de-DE" dirty="0"/>
          </a:p>
        </p:txBody>
      </p:sp>
      <p:cxnSp>
        <p:nvCxnSpPr>
          <p:cNvPr id="225" name="Gerade Verbindung mit Pfeil 224">
            <a:extLst>
              <a:ext uri="{FF2B5EF4-FFF2-40B4-BE49-F238E27FC236}">
                <a16:creationId xmlns:a16="http://schemas.microsoft.com/office/drawing/2014/main" id="{74DADF17-7817-4DD8-B561-5FE3770AD83B}"/>
              </a:ext>
            </a:extLst>
          </p:cNvPr>
          <p:cNvCxnSpPr>
            <a:cxnSpLocks/>
          </p:cNvCxnSpPr>
          <p:nvPr/>
        </p:nvCxnSpPr>
        <p:spPr>
          <a:xfrm>
            <a:off x="4329212" y="1808825"/>
            <a:ext cx="0" cy="402597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Textfeld 226">
            <a:extLst>
              <a:ext uri="{FF2B5EF4-FFF2-40B4-BE49-F238E27FC236}">
                <a16:creationId xmlns:a16="http://schemas.microsoft.com/office/drawing/2014/main" id="{5222BD2A-2573-466E-94BA-6A77D03A4577}"/>
              </a:ext>
            </a:extLst>
          </p:cNvPr>
          <p:cNvSpPr txBox="1"/>
          <p:nvPr/>
        </p:nvSpPr>
        <p:spPr>
          <a:xfrm>
            <a:off x="77391" y="1074237"/>
            <a:ext cx="1384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de-DE" sz="1400" dirty="0" err="1">
                <a:latin typeface="TheSansOfficeLF" panose="020B0502060101020104" pitchFamily="34" charset="0"/>
              </a:rPr>
              <a:t>Attitudes</a:t>
            </a:r>
            <a:r>
              <a:rPr lang="de-DE" sz="1400" dirty="0">
                <a:latin typeface="TheSansOfficeLF" panose="020B0502060101020104" pitchFamily="34" charset="0"/>
              </a:rPr>
              <a:t> </a:t>
            </a:r>
            <a:r>
              <a:rPr lang="de-DE" sz="1400" dirty="0" err="1">
                <a:latin typeface="TheSansOfficeLF" panose="020B0502060101020104" pitchFamily="34" charset="0"/>
              </a:rPr>
              <a:t>towards</a:t>
            </a:r>
            <a:r>
              <a:rPr lang="de-DE" sz="1400" dirty="0">
                <a:latin typeface="TheSansOfficeLF" panose="020B0502060101020104" pitchFamily="34" charset="0"/>
              </a:rPr>
              <a:t> </a:t>
            </a:r>
            <a:r>
              <a:rPr lang="de-DE" sz="1400" dirty="0" err="1">
                <a:latin typeface="TheSansOfficeLF" panose="020B0502060101020104" pitchFamily="34" charset="0"/>
              </a:rPr>
              <a:t>sustainability</a:t>
            </a:r>
            <a:r>
              <a:rPr lang="de-DE" sz="1400" dirty="0">
                <a:latin typeface="TheSansOfficeLF" panose="020B0502060101020104" pitchFamily="34" charset="0"/>
              </a:rPr>
              <a:t> (</a:t>
            </a:r>
            <a:r>
              <a:rPr lang="de-DE" sz="1400" dirty="0" err="1">
                <a:latin typeface="TheSansOfficeLF" panose="020B0502060101020104" pitchFamily="34" charset="0"/>
              </a:rPr>
              <a:t>sum</a:t>
            </a:r>
            <a:r>
              <a:rPr lang="de-DE" sz="1400" dirty="0">
                <a:latin typeface="TheSansOfficeLF" panose="020B0502060101020104" pitchFamily="34" charset="0"/>
              </a:rPr>
              <a:t> score)</a:t>
            </a:r>
          </a:p>
        </p:txBody>
      </p:sp>
      <p:sp>
        <p:nvSpPr>
          <p:cNvPr id="228" name="Textfeld 227">
            <a:extLst>
              <a:ext uri="{FF2B5EF4-FFF2-40B4-BE49-F238E27FC236}">
                <a16:creationId xmlns:a16="http://schemas.microsoft.com/office/drawing/2014/main" id="{7573E857-9E31-448F-A990-E42ECC0FC84E}"/>
              </a:ext>
            </a:extLst>
          </p:cNvPr>
          <p:cNvSpPr txBox="1"/>
          <p:nvPr/>
        </p:nvSpPr>
        <p:spPr>
          <a:xfrm>
            <a:off x="7302816" y="863187"/>
            <a:ext cx="169701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400" dirty="0">
                <a:latin typeface="TheSansOfficeLF" panose="020B0502060101020104" pitchFamily="34" charset="0"/>
              </a:rPr>
              <a:t>Building </a:t>
            </a:r>
            <a:r>
              <a:rPr lang="de-DE" sz="1400" dirty="0" err="1">
                <a:latin typeface="TheSansOfficeLF" panose="020B0502060101020104" pitchFamily="34" charset="0"/>
              </a:rPr>
              <a:t>characteristics</a:t>
            </a:r>
            <a:endParaRPr lang="de-DE" sz="1400" dirty="0">
              <a:latin typeface="TheSansOfficeLF" panose="020B05020601010201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400" dirty="0">
                <a:latin typeface="TheSansOfficeLF" panose="020B0502060101020104" pitchFamily="34" charset="0"/>
              </a:rPr>
              <a:t>Infrastructure</a:t>
            </a:r>
          </a:p>
          <a:p>
            <a:pPr>
              <a:spcAft>
                <a:spcPts val="600"/>
              </a:spcAft>
            </a:pPr>
            <a:r>
              <a:rPr lang="de-DE" sz="1400" dirty="0" err="1">
                <a:latin typeface="TheSansOfficeLF" panose="020B0502060101020104" pitchFamily="34" charset="0"/>
              </a:rPr>
              <a:t>Socio-demography</a:t>
            </a:r>
            <a:r>
              <a:rPr lang="de-DE" sz="1400" dirty="0">
                <a:latin typeface="TheSansOfficeLF" panose="020B0502060101020104" pitchFamily="34" charset="0"/>
              </a:rPr>
              <a:t> </a:t>
            </a:r>
            <a:r>
              <a:rPr lang="de-DE" sz="1400" dirty="0" err="1">
                <a:latin typeface="TheSansOfficeLF" panose="020B0502060101020104" pitchFamily="34" charset="0"/>
              </a:rPr>
              <a:t>of</a:t>
            </a:r>
            <a:r>
              <a:rPr lang="de-DE" sz="1400" dirty="0">
                <a:latin typeface="TheSansOfficeLF" panose="020B0502060101020104" pitchFamily="34" charset="0"/>
              </a:rPr>
              <a:t> </a:t>
            </a:r>
            <a:r>
              <a:rPr lang="de-DE" sz="1400" dirty="0" err="1">
                <a:latin typeface="TheSansOfficeLF" panose="020B0502060101020104" pitchFamily="34" charset="0"/>
              </a:rPr>
              <a:t>living</a:t>
            </a:r>
            <a:r>
              <a:rPr lang="de-DE" sz="1400" dirty="0">
                <a:latin typeface="TheSansOfficeLF" panose="020B0502060101020104" pitchFamily="34" charset="0"/>
              </a:rPr>
              <a:t> </a:t>
            </a:r>
            <a:r>
              <a:rPr lang="de-DE" sz="1400" dirty="0" err="1">
                <a:latin typeface="TheSansOfficeLF" panose="020B0502060101020104" pitchFamily="34" charset="0"/>
              </a:rPr>
              <a:t>environment</a:t>
            </a:r>
            <a:endParaRPr lang="de-DE" sz="1400" dirty="0">
              <a:latin typeface="TheSansOfficeLF" panose="020B0502060101020104" pitchFamily="34" charset="0"/>
            </a:endParaRPr>
          </a:p>
          <a:p>
            <a:pPr>
              <a:spcAft>
                <a:spcPts val="600"/>
              </a:spcAft>
            </a:pPr>
            <a:endParaRPr lang="de-DE" sz="1400" dirty="0">
              <a:latin typeface="TheSansOfficeLF" panose="020B0502060101020104" pitchFamily="34" charset="0"/>
            </a:endParaRPr>
          </a:p>
        </p:txBody>
      </p:sp>
      <p:sp>
        <p:nvSpPr>
          <p:cNvPr id="229" name="Abgerundetes Rechteck 162">
            <a:extLst>
              <a:ext uri="{FF2B5EF4-FFF2-40B4-BE49-F238E27FC236}">
                <a16:creationId xmlns:a16="http://schemas.microsoft.com/office/drawing/2014/main" id="{CD857232-C3E7-4FD7-8202-72ADC266045F}"/>
              </a:ext>
            </a:extLst>
          </p:cNvPr>
          <p:cNvSpPr/>
          <p:nvPr/>
        </p:nvSpPr>
        <p:spPr>
          <a:xfrm>
            <a:off x="2002942" y="1227448"/>
            <a:ext cx="2288073" cy="469728"/>
          </a:xfrm>
          <a:prstGeom prst="round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>
                <a:latin typeface="TheSansOfficeLF" panose="020B0502060101020104" pitchFamily="34" charset="0"/>
              </a:rPr>
              <a:t>Survey </a:t>
            </a:r>
            <a:r>
              <a:rPr lang="de-DE" b="1" dirty="0" err="1">
                <a:latin typeface="TheSansOfficeLF" panose="020B0502060101020104" pitchFamily="34" charset="0"/>
              </a:rPr>
              <a:t>data</a:t>
            </a:r>
            <a:endParaRPr lang="de-DE" b="1" dirty="0">
              <a:latin typeface="TheSansOfficeLF" panose="020B0502060101020104" pitchFamily="34" charset="0"/>
            </a:endParaRPr>
          </a:p>
        </p:txBody>
      </p:sp>
      <p:sp>
        <p:nvSpPr>
          <p:cNvPr id="230" name="Abgerundetes Rechteck 163">
            <a:extLst>
              <a:ext uri="{FF2B5EF4-FFF2-40B4-BE49-F238E27FC236}">
                <a16:creationId xmlns:a16="http://schemas.microsoft.com/office/drawing/2014/main" id="{36967ED1-3450-4976-BBF8-BC118C1E2633}"/>
              </a:ext>
            </a:extLst>
          </p:cNvPr>
          <p:cNvSpPr/>
          <p:nvPr/>
        </p:nvSpPr>
        <p:spPr>
          <a:xfrm>
            <a:off x="4374059" y="1221949"/>
            <a:ext cx="2422335" cy="46972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dk1"/>
                </a:solidFill>
                <a:latin typeface="TheSansOfficeLF" panose="020B0502060101020104" pitchFamily="34" charset="0"/>
              </a:rPr>
              <a:t>Variables </a:t>
            </a:r>
            <a:r>
              <a:rPr lang="de-DE" b="1" dirty="0" err="1">
                <a:solidFill>
                  <a:schemeClr val="dk1"/>
                </a:solidFill>
                <a:latin typeface="TheSansOfficeLF" panose="020B0502060101020104" pitchFamily="34" charset="0"/>
              </a:rPr>
              <a:t>from</a:t>
            </a:r>
            <a:r>
              <a:rPr lang="de-DE" b="1" dirty="0">
                <a:solidFill>
                  <a:schemeClr val="dk1"/>
                </a:solidFill>
                <a:latin typeface="TheSansOfficeLF" panose="020B0502060101020104" pitchFamily="34" charset="0"/>
              </a:rPr>
              <a:t> </a:t>
            </a:r>
            <a:r>
              <a:rPr lang="de-DE" b="1" dirty="0" err="1">
                <a:solidFill>
                  <a:schemeClr val="dk1"/>
                </a:solidFill>
                <a:latin typeface="TheSansOfficeLF" panose="020B0502060101020104" pitchFamily="34" charset="0"/>
              </a:rPr>
              <a:t>the</a:t>
            </a:r>
            <a:endParaRPr lang="de-DE" b="1" dirty="0">
              <a:solidFill>
                <a:schemeClr val="dk1"/>
              </a:solidFill>
              <a:latin typeface="TheSansOfficeLF" panose="020B0502060101020104" pitchFamily="34" charset="0"/>
            </a:endParaRPr>
          </a:p>
          <a:p>
            <a:pPr algn="ctr"/>
            <a:r>
              <a:rPr lang="de-DE" b="1" dirty="0">
                <a:solidFill>
                  <a:schemeClr val="dk1"/>
                </a:solidFill>
                <a:latin typeface="TheSansOfficeLF" panose="020B0502060101020104" pitchFamily="34" charset="0"/>
              </a:rPr>
              <a:t>CASA </a:t>
            </a:r>
            <a:r>
              <a:rPr lang="de-DE" b="1" dirty="0" err="1">
                <a:solidFill>
                  <a:schemeClr val="dk1"/>
                </a:solidFill>
                <a:latin typeface="TheSansOfficeLF" panose="020B0502060101020104" pitchFamily="34" charset="0"/>
              </a:rPr>
              <a:t>dataset</a:t>
            </a:r>
            <a:endParaRPr lang="de-DE" b="1" dirty="0">
              <a:solidFill>
                <a:schemeClr val="dk1"/>
              </a:solidFill>
              <a:latin typeface="TheSansOfficeLF" panose="020B0502060101020104" pitchFamily="34" charset="0"/>
            </a:endParaRPr>
          </a:p>
        </p:txBody>
      </p:sp>
      <p:sp>
        <p:nvSpPr>
          <p:cNvPr id="231" name="Abgerundetes Rechteck 1">
            <a:extLst>
              <a:ext uri="{FF2B5EF4-FFF2-40B4-BE49-F238E27FC236}">
                <a16:creationId xmlns:a16="http://schemas.microsoft.com/office/drawing/2014/main" id="{70C5B385-5D7E-4046-925A-15E7078A4391}"/>
              </a:ext>
            </a:extLst>
          </p:cNvPr>
          <p:cNvSpPr/>
          <p:nvPr/>
        </p:nvSpPr>
        <p:spPr>
          <a:xfrm>
            <a:off x="2001887" y="1221949"/>
            <a:ext cx="2288073" cy="4719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2" name="Abgerundetes Rechteck 103">
            <a:extLst>
              <a:ext uri="{FF2B5EF4-FFF2-40B4-BE49-F238E27FC236}">
                <a16:creationId xmlns:a16="http://schemas.microsoft.com/office/drawing/2014/main" id="{E7D605EC-98F7-4030-BF26-E3541779DB21}"/>
              </a:ext>
            </a:extLst>
          </p:cNvPr>
          <p:cNvSpPr/>
          <p:nvPr/>
        </p:nvSpPr>
        <p:spPr>
          <a:xfrm>
            <a:off x="4362402" y="1218690"/>
            <a:ext cx="2433993" cy="4719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3" name="Plus 108">
            <a:extLst>
              <a:ext uri="{FF2B5EF4-FFF2-40B4-BE49-F238E27FC236}">
                <a16:creationId xmlns:a16="http://schemas.microsoft.com/office/drawing/2014/main" id="{69B96FE9-7ADE-4257-AA1C-724E60BC49E3}"/>
              </a:ext>
            </a:extLst>
          </p:cNvPr>
          <p:cNvSpPr/>
          <p:nvPr/>
        </p:nvSpPr>
        <p:spPr>
          <a:xfrm>
            <a:off x="4132752" y="1349863"/>
            <a:ext cx="408885" cy="264473"/>
          </a:xfrm>
          <a:prstGeom prst="mathPlus">
            <a:avLst/>
          </a:prstGeom>
          <a:solidFill>
            <a:srgbClr val="85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5" name="Pfeil nach rechts 110">
            <a:extLst>
              <a:ext uri="{FF2B5EF4-FFF2-40B4-BE49-F238E27FC236}">
                <a16:creationId xmlns:a16="http://schemas.microsoft.com/office/drawing/2014/main" id="{6A5AF287-D31D-4563-91E4-C5352B299C47}"/>
              </a:ext>
            </a:extLst>
          </p:cNvPr>
          <p:cNvSpPr/>
          <p:nvPr/>
        </p:nvSpPr>
        <p:spPr>
          <a:xfrm flipH="1">
            <a:off x="6999954" y="1088394"/>
            <a:ext cx="328488" cy="5923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6" name="Pfeil nach rechts 111">
            <a:extLst>
              <a:ext uri="{FF2B5EF4-FFF2-40B4-BE49-F238E27FC236}">
                <a16:creationId xmlns:a16="http://schemas.microsoft.com/office/drawing/2014/main" id="{707B09E1-2E02-469B-B804-2EA97A5F4B36}"/>
              </a:ext>
            </a:extLst>
          </p:cNvPr>
          <p:cNvSpPr/>
          <p:nvPr/>
        </p:nvSpPr>
        <p:spPr>
          <a:xfrm flipH="1">
            <a:off x="6997635" y="1495847"/>
            <a:ext cx="328488" cy="5923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7" name="Pfeil nach rechts 171">
            <a:extLst>
              <a:ext uri="{FF2B5EF4-FFF2-40B4-BE49-F238E27FC236}">
                <a16:creationId xmlns:a16="http://schemas.microsoft.com/office/drawing/2014/main" id="{4B2F0436-EB09-42BD-B017-502807E9EEAF}"/>
              </a:ext>
            </a:extLst>
          </p:cNvPr>
          <p:cNvSpPr/>
          <p:nvPr/>
        </p:nvSpPr>
        <p:spPr>
          <a:xfrm flipH="1">
            <a:off x="6997635" y="1786215"/>
            <a:ext cx="328488" cy="5923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6" name="Foliennummernplatzhalter 4">
            <a:extLst>
              <a:ext uri="{FF2B5EF4-FFF2-40B4-BE49-F238E27FC236}">
                <a16:creationId xmlns:a16="http://schemas.microsoft.com/office/drawing/2014/main" id="{CA650345-A487-41E0-A80B-31A517295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2629" y="4767078"/>
            <a:ext cx="315851" cy="153888"/>
          </a:xfrm>
        </p:spPr>
        <p:txBody>
          <a:bodyPr/>
          <a:lstStyle/>
          <a:p>
            <a:fld id="{EC394455-EBE5-457D-B188-43FCED0FE3BE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96" name="Pfeil nach rechts 175">
            <a:extLst>
              <a:ext uri="{FF2B5EF4-FFF2-40B4-BE49-F238E27FC236}">
                <a16:creationId xmlns:a16="http://schemas.microsoft.com/office/drawing/2014/main" id="{8AFEDF92-20E5-4C3F-A605-B002446BE098}"/>
              </a:ext>
            </a:extLst>
          </p:cNvPr>
          <p:cNvSpPr/>
          <p:nvPr/>
        </p:nvSpPr>
        <p:spPr>
          <a:xfrm>
            <a:off x="1500322" y="1492061"/>
            <a:ext cx="328488" cy="5923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8" name="Fußzeilenplatzhalter 3">
            <a:extLst>
              <a:ext uri="{FF2B5EF4-FFF2-40B4-BE49-F238E27FC236}">
                <a16:creationId xmlns:a16="http://schemas.microsoft.com/office/drawing/2014/main" id="{758126A1-AEFA-4301-99FA-EB81F500C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4767262"/>
            <a:ext cx="5534025" cy="157163"/>
          </a:xfrm>
        </p:spPr>
        <p:txBody>
          <a:bodyPr/>
          <a:lstStyle/>
          <a:p>
            <a:pPr>
              <a:lnSpc>
                <a:spcPts val="1108"/>
              </a:lnSpc>
            </a:pPr>
            <a:r>
              <a:rPr lang="de-DE" dirty="0"/>
              <a:t>IMA 2021 || </a:t>
            </a:r>
            <a:r>
              <a:rPr lang="en-GB" dirty="0">
                <a:solidFill>
                  <a:schemeClr val="tx1"/>
                </a:solidFill>
              </a:rPr>
              <a:t>Innovative segmentation using </a:t>
            </a:r>
            <a:r>
              <a:rPr lang="en-GB" dirty="0" err="1">
                <a:solidFill>
                  <a:schemeClr val="tx1"/>
                </a:solidFill>
              </a:rPr>
              <a:t>microgeography</a:t>
            </a:r>
            <a:endParaRPr lang="de-DE" dirty="0"/>
          </a:p>
        </p:txBody>
      </p:sp>
      <p:graphicFrame>
        <p:nvGraphicFramePr>
          <p:cNvPr id="94" name="Diagramm 93">
            <a:extLst>
              <a:ext uri="{FF2B5EF4-FFF2-40B4-BE49-F238E27FC236}">
                <a16:creationId xmlns:a16="http://schemas.microsoft.com/office/drawing/2014/main" id="{F84167C8-F697-46B8-8C26-26D1216205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2286077"/>
              </p:ext>
            </p:extLst>
          </p:nvPr>
        </p:nvGraphicFramePr>
        <p:xfrm>
          <a:off x="2263299" y="2065777"/>
          <a:ext cx="3795405" cy="2575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9" name="Textfeld 98">
            <a:extLst>
              <a:ext uri="{FF2B5EF4-FFF2-40B4-BE49-F238E27FC236}">
                <a16:creationId xmlns:a16="http://schemas.microsoft.com/office/drawing/2014/main" id="{371E075B-FE06-4024-B65D-6B2A7B521030}"/>
              </a:ext>
            </a:extLst>
          </p:cNvPr>
          <p:cNvSpPr txBox="1"/>
          <p:nvPr/>
        </p:nvSpPr>
        <p:spPr>
          <a:xfrm>
            <a:off x="5421496" y="3139488"/>
            <a:ext cx="2088257" cy="461665"/>
          </a:xfrm>
          <a:prstGeom prst="rect">
            <a:avLst/>
          </a:prstGeom>
          <a:solidFill>
            <a:srgbClr val="E1DFE4"/>
          </a:solidFill>
          <a:ln>
            <a:solidFill>
              <a:srgbClr val="4F7990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/>
              <a:t>2 </a:t>
            </a:r>
            <a:r>
              <a:rPr lang="de-DE" sz="1200" dirty="0" err="1"/>
              <a:t>clusters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tendency</a:t>
            </a:r>
            <a:r>
              <a:rPr lang="de-DE" sz="1200" dirty="0"/>
              <a:t> </a:t>
            </a:r>
            <a:r>
              <a:rPr lang="de-DE" sz="1200" dirty="0" err="1"/>
              <a:t>towards</a:t>
            </a:r>
            <a:r>
              <a:rPr lang="de-DE" sz="1200" dirty="0"/>
              <a:t> </a:t>
            </a:r>
            <a:r>
              <a:rPr lang="de-DE" sz="1200" dirty="0" err="1"/>
              <a:t>sustainability</a:t>
            </a:r>
            <a:endParaRPr lang="de-DE" sz="1200" dirty="0"/>
          </a:p>
        </p:txBody>
      </p:sp>
      <p:sp>
        <p:nvSpPr>
          <p:cNvPr id="100" name="Geschweifte Klammer links 99">
            <a:extLst>
              <a:ext uri="{FF2B5EF4-FFF2-40B4-BE49-F238E27FC236}">
                <a16:creationId xmlns:a16="http://schemas.microsoft.com/office/drawing/2014/main" id="{0616B995-D099-4156-8975-8B4D0144A47A}"/>
              </a:ext>
            </a:extLst>
          </p:cNvPr>
          <p:cNvSpPr/>
          <p:nvPr/>
        </p:nvSpPr>
        <p:spPr>
          <a:xfrm rot="10800000">
            <a:off x="4922503" y="2841894"/>
            <a:ext cx="226914" cy="1005515"/>
          </a:xfrm>
          <a:prstGeom prst="leftBrace">
            <a:avLst>
              <a:gd name="adj1" fmla="val 8333"/>
              <a:gd name="adj2" fmla="val 490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125"/>
          </a:p>
        </p:txBody>
      </p:sp>
      <p:sp>
        <p:nvSpPr>
          <p:cNvPr id="101" name="Textplatzhalter 2">
            <a:extLst>
              <a:ext uri="{FF2B5EF4-FFF2-40B4-BE49-F238E27FC236}">
                <a16:creationId xmlns:a16="http://schemas.microsoft.com/office/drawing/2014/main" id="{B986725D-50C3-4386-813C-054B453F406C}"/>
              </a:ext>
            </a:extLst>
          </p:cNvPr>
          <p:cNvSpPr txBox="1">
            <a:spLocks/>
          </p:cNvSpPr>
          <p:nvPr/>
        </p:nvSpPr>
        <p:spPr>
          <a:xfrm>
            <a:off x="2616613" y="4302002"/>
            <a:ext cx="1544388" cy="26161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100" dirty="0"/>
              <a:t>n=8.429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46017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8EFA717-FB52-45F9-8CE8-AA161292C2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2630" y="1331913"/>
            <a:ext cx="5220255" cy="28336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Determination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 err="1"/>
              <a:t>number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clusters</a:t>
            </a:r>
            <a:r>
              <a:rPr lang="de-DE" dirty="0"/>
              <a:t>: </a:t>
            </a:r>
            <a:r>
              <a:rPr lang="de-DE" dirty="0" err="1"/>
              <a:t>With</a:t>
            </a:r>
            <a:r>
              <a:rPr lang="de-DE" dirty="0"/>
              <a:t> 5 </a:t>
            </a:r>
            <a:r>
              <a:rPr lang="de-DE" dirty="0" err="1"/>
              <a:t>clusters</a:t>
            </a:r>
            <a:r>
              <a:rPr lang="de-DE" dirty="0"/>
              <a:t> R² = 0.43 (</a:t>
            </a:r>
            <a:r>
              <a:rPr lang="de-DE" dirty="0" err="1"/>
              <a:t>relatively</a:t>
            </a:r>
            <a:r>
              <a:rPr lang="de-DE" dirty="0"/>
              <a:t> high)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/>
              <a:t>Descriptive</a:t>
            </a:r>
            <a:r>
              <a:rPr lang="de-DE" b="1" dirty="0"/>
              <a:t> </a:t>
            </a:r>
            <a:r>
              <a:rPr lang="de-DE" b="1" dirty="0" err="1"/>
              <a:t>analyses</a:t>
            </a:r>
            <a:r>
              <a:rPr lang="de-DE" b="1" dirty="0"/>
              <a:t> </a:t>
            </a:r>
            <a:r>
              <a:rPr lang="de-DE" dirty="0" err="1"/>
              <a:t>of</a:t>
            </a:r>
            <a:r>
              <a:rPr lang="de-DE" dirty="0"/>
              <a:t> different </a:t>
            </a:r>
            <a:r>
              <a:rPr lang="de-DE" dirty="0" err="1"/>
              <a:t>amount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clusters</a:t>
            </a:r>
            <a:r>
              <a:rPr lang="de-DE" dirty="0"/>
              <a:t>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>
                <a:sym typeface="Wingdings" panose="05000000000000000000" pitchFamily="2" charset="2"/>
              </a:rPr>
              <a:t>clear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separation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5 </a:t>
            </a:r>
            <a:r>
              <a:rPr lang="de-DE" dirty="0" err="1">
                <a:sym typeface="Wingdings" panose="05000000000000000000" pitchFamily="2" charset="2"/>
              </a:rPr>
              <a:t>clusters</a:t>
            </a: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ym typeface="Wingdings" panose="05000000000000000000" pitchFamily="2" charset="2"/>
              </a:rPr>
              <a:t>Highly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significant</a:t>
            </a:r>
            <a:r>
              <a:rPr lang="de-DE" dirty="0">
                <a:sym typeface="Wingdings" panose="05000000000000000000" pitchFamily="2" charset="2"/>
              </a:rPr>
              <a:t>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Validation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results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discriminant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analysis</a:t>
            </a:r>
            <a:r>
              <a:rPr lang="de-DE" dirty="0">
                <a:sym typeface="Wingdings" panose="05000000000000000000" pitchFamily="2" charset="2"/>
              </a:rPr>
              <a:t>: </a:t>
            </a:r>
            <a:r>
              <a:rPr lang="de-DE" dirty="0" err="1">
                <a:sym typeface="Wingdings" panose="05000000000000000000" pitchFamily="2" charset="2"/>
              </a:rPr>
              <a:t>Testing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model‘s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performance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results</a:t>
            </a:r>
            <a:r>
              <a:rPr lang="de-DE" dirty="0">
                <a:sym typeface="Wingdings" panose="05000000000000000000" pitchFamily="2" charset="2"/>
              </a:rPr>
              <a:t> in a </a:t>
            </a:r>
            <a:r>
              <a:rPr lang="de-DE" dirty="0" err="1">
                <a:sym typeface="Wingdings" panose="05000000000000000000" pitchFamily="2" charset="2"/>
              </a:rPr>
              <a:t>hit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ratio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80% 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2BCFECF-0BFF-4764-B9A6-F0FF65FCD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Quality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clusters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396AD76-79F7-42CE-B166-600470940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394455-EBE5-457D-B188-43FCED0FE3BE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4C48233-CF36-412A-A383-94F56886160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558" y="1331913"/>
            <a:ext cx="3047508" cy="232311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C521569C-8FA9-44F1-9151-141FB11A3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8480" y="4767078"/>
            <a:ext cx="5534025" cy="157163"/>
          </a:xfrm>
        </p:spPr>
        <p:txBody>
          <a:bodyPr/>
          <a:lstStyle/>
          <a:p>
            <a:pPr>
              <a:lnSpc>
                <a:spcPts val="1108"/>
              </a:lnSpc>
            </a:pPr>
            <a:r>
              <a:rPr lang="de-DE" dirty="0"/>
              <a:t>IMA 2021 || </a:t>
            </a:r>
            <a:r>
              <a:rPr lang="en-GB" dirty="0">
                <a:solidFill>
                  <a:schemeClr val="tx1"/>
                </a:solidFill>
              </a:rPr>
              <a:t>Innovative segmentation using </a:t>
            </a:r>
            <a:r>
              <a:rPr lang="en-GB" dirty="0" err="1">
                <a:solidFill>
                  <a:schemeClr val="tx1"/>
                </a:solidFill>
              </a:rPr>
              <a:t>microgeography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6242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72628" y="375913"/>
            <a:ext cx="8820571" cy="533725"/>
          </a:xfrm>
        </p:spPr>
        <p:txBody>
          <a:bodyPr/>
          <a:lstStyle/>
          <a:p>
            <a:r>
              <a:rPr lang="de-DE" dirty="0"/>
              <a:t>Method: </a:t>
            </a:r>
            <a:r>
              <a:rPr lang="de-DE" dirty="0" err="1"/>
              <a:t>Discriminant</a:t>
            </a:r>
            <a:r>
              <a:rPr lang="de-DE" dirty="0"/>
              <a:t> </a:t>
            </a:r>
            <a:r>
              <a:rPr lang="de-DE" dirty="0" err="1"/>
              <a:t>analysis</a:t>
            </a:r>
            <a:endParaRPr lang="de-DE" dirty="0"/>
          </a:p>
        </p:txBody>
      </p:sp>
      <p:sp>
        <p:nvSpPr>
          <p:cNvPr id="229" name="Abgerundetes Rechteck 162">
            <a:extLst>
              <a:ext uri="{FF2B5EF4-FFF2-40B4-BE49-F238E27FC236}">
                <a16:creationId xmlns:a16="http://schemas.microsoft.com/office/drawing/2014/main" id="{CD857232-C3E7-4FD7-8202-72ADC266045F}"/>
              </a:ext>
            </a:extLst>
          </p:cNvPr>
          <p:cNvSpPr/>
          <p:nvPr/>
        </p:nvSpPr>
        <p:spPr>
          <a:xfrm>
            <a:off x="1727200" y="1884130"/>
            <a:ext cx="7073900" cy="300200"/>
          </a:xfrm>
          <a:prstGeom prst="round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heSansOfficeLF" panose="020B0502060101020104" pitchFamily="34" charset="0"/>
              </a:rPr>
              <a:t>Which variables separate the groups from each other? (e.g. building characteristics, infrastructure, etc.)</a:t>
            </a:r>
            <a:endParaRPr lang="de-DE" sz="1400" b="1" dirty="0">
              <a:latin typeface="TheSansOfficeLF" panose="020B0502060101020104" pitchFamily="34" charset="0"/>
            </a:endParaRPr>
          </a:p>
        </p:txBody>
      </p:sp>
      <p:cxnSp>
        <p:nvCxnSpPr>
          <p:cNvPr id="242" name="Gerade Verbindung mit Pfeil 241">
            <a:extLst>
              <a:ext uri="{FF2B5EF4-FFF2-40B4-BE49-F238E27FC236}">
                <a16:creationId xmlns:a16="http://schemas.microsoft.com/office/drawing/2014/main" id="{BD61DA62-0437-4183-BBC4-0EF7853E71C6}"/>
              </a:ext>
            </a:extLst>
          </p:cNvPr>
          <p:cNvCxnSpPr>
            <a:cxnSpLocks/>
          </p:cNvCxnSpPr>
          <p:nvPr/>
        </p:nvCxnSpPr>
        <p:spPr>
          <a:xfrm flipH="1">
            <a:off x="5095556" y="1438594"/>
            <a:ext cx="4847" cy="3818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6" name="Foliennummernplatzhalter 4">
            <a:extLst>
              <a:ext uri="{FF2B5EF4-FFF2-40B4-BE49-F238E27FC236}">
                <a16:creationId xmlns:a16="http://schemas.microsoft.com/office/drawing/2014/main" id="{CA650345-A487-41E0-A80B-31A517295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2629" y="4767078"/>
            <a:ext cx="315851" cy="153888"/>
          </a:xfrm>
        </p:spPr>
        <p:txBody>
          <a:bodyPr/>
          <a:lstStyle/>
          <a:p>
            <a:fld id="{EC394455-EBE5-457D-B188-43FCED0FE3BE}" type="slidenum">
              <a:rPr lang="de-DE" smtClean="0"/>
              <a:pPr/>
              <a:t>18</a:t>
            </a:fld>
            <a:endParaRPr lang="de-DE" dirty="0"/>
          </a:p>
        </p:txBody>
      </p:sp>
      <p:cxnSp>
        <p:nvCxnSpPr>
          <p:cNvPr id="118" name="Gerade Verbindung mit Pfeil 117">
            <a:extLst>
              <a:ext uri="{FF2B5EF4-FFF2-40B4-BE49-F238E27FC236}">
                <a16:creationId xmlns:a16="http://schemas.microsoft.com/office/drawing/2014/main" id="{4B4B9AFC-9B14-4F50-929C-FA74954266EF}"/>
              </a:ext>
            </a:extLst>
          </p:cNvPr>
          <p:cNvCxnSpPr>
            <a:cxnSpLocks/>
          </p:cNvCxnSpPr>
          <p:nvPr/>
        </p:nvCxnSpPr>
        <p:spPr>
          <a:xfrm flipH="1">
            <a:off x="6105306" y="1459808"/>
            <a:ext cx="4847" cy="3818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 Verbindung mit Pfeil 118">
            <a:extLst>
              <a:ext uri="{FF2B5EF4-FFF2-40B4-BE49-F238E27FC236}">
                <a16:creationId xmlns:a16="http://schemas.microsoft.com/office/drawing/2014/main" id="{C41AC51D-FD40-4AB2-B428-F72AAD167473}"/>
              </a:ext>
            </a:extLst>
          </p:cNvPr>
          <p:cNvCxnSpPr>
            <a:cxnSpLocks/>
          </p:cNvCxnSpPr>
          <p:nvPr/>
        </p:nvCxnSpPr>
        <p:spPr>
          <a:xfrm flipH="1">
            <a:off x="7463505" y="1471533"/>
            <a:ext cx="4847" cy="3818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Gerade Verbindung mit Pfeil 119">
            <a:extLst>
              <a:ext uri="{FF2B5EF4-FFF2-40B4-BE49-F238E27FC236}">
                <a16:creationId xmlns:a16="http://schemas.microsoft.com/office/drawing/2014/main" id="{6C982C25-3713-4117-8D79-DE7ECB3506B2}"/>
              </a:ext>
            </a:extLst>
          </p:cNvPr>
          <p:cNvCxnSpPr>
            <a:cxnSpLocks/>
          </p:cNvCxnSpPr>
          <p:nvPr/>
        </p:nvCxnSpPr>
        <p:spPr>
          <a:xfrm flipH="1">
            <a:off x="3636704" y="1442079"/>
            <a:ext cx="4847" cy="3818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Gerade Verbindung mit Pfeil 120">
            <a:extLst>
              <a:ext uri="{FF2B5EF4-FFF2-40B4-BE49-F238E27FC236}">
                <a16:creationId xmlns:a16="http://schemas.microsoft.com/office/drawing/2014/main" id="{1C7C0ABE-24F8-474B-A3B5-B4942EEB45EB}"/>
              </a:ext>
            </a:extLst>
          </p:cNvPr>
          <p:cNvCxnSpPr>
            <a:cxnSpLocks/>
          </p:cNvCxnSpPr>
          <p:nvPr/>
        </p:nvCxnSpPr>
        <p:spPr>
          <a:xfrm flipH="1">
            <a:off x="2143041" y="1459325"/>
            <a:ext cx="4847" cy="3818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Abgerundetes Rechteck 162">
            <a:extLst>
              <a:ext uri="{FF2B5EF4-FFF2-40B4-BE49-F238E27FC236}">
                <a16:creationId xmlns:a16="http://schemas.microsoft.com/office/drawing/2014/main" id="{F52302CF-8633-4E97-BEFF-75B359D192C2}"/>
              </a:ext>
            </a:extLst>
          </p:cNvPr>
          <p:cNvSpPr/>
          <p:nvPr/>
        </p:nvSpPr>
        <p:spPr>
          <a:xfrm>
            <a:off x="3492992" y="2336191"/>
            <a:ext cx="3168158" cy="300200"/>
          </a:xfrm>
          <a:prstGeom prst="round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latin typeface="TheSansOfficeLF" panose="020B0502060101020104" pitchFamily="34" charset="0"/>
              </a:rPr>
              <a:t>Transfer </a:t>
            </a:r>
            <a:r>
              <a:rPr lang="de-DE" sz="1200" b="1" dirty="0" err="1">
                <a:latin typeface="TheSansOfficeLF" panose="020B0502060101020104" pitchFamily="34" charset="0"/>
              </a:rPr>
              <a:t>to</a:t>
            </a:r>
            <a:r>
              <a:rPr lang="de-DE" sz="1200" b="1" dirty="0">
                <a:latin typeface="TheSansOfficeLF" panose="020B0502060101020104" pitchFamily="34" charset="0"/>
              </a:rPr>
              <a:t> </a:t>
            </a:r>
            <a:r>
              <a:rPr lang="de-DE" sz="1200" b="1" dirty="0" err="1">
                <a:latin typeface="TheSansOfficeLF" panose="020B0502060101020104" pitchFamily="34" charset="0"/>
              </a:rPr>
              <a:t>unknown</a:t>
            </a:r>
            <a:r>
              <a:rPr lang="de-DE" sz="1200" b="1" dirty="0">
                <a:latin typeface="TheSansOfficeLF" panose="020B0502060101020104" pitchFamily="34" charset="0"/>
              </a:rPr>
              <a:t> </a:t>
            </a:r>
            <a:r>
              <a:rPr lang="de-DE" sz="1200" b="1" dirty="0" err="1">
                <a:latin typeface="TheSansOfficeLF" panose="020B0502060101020104" pitchFamily="34" charset="0"/>
              </a:rPr>
              <a:t>cases</a:t>
            </a:r>
            <a:r>
              <a:rPr lang="de-DE" sz="1200" b="1" dirty="0">
                <a:latin typeface="TheSansOfficeLF" panose="020B0502060101020104" pitchFamily="34" charset="0"/>
              </a:rPr>
              <a:t> on </a:t>
            </a:r>
            <a:r>
              <a:rPr lang="de-DE" sz="1200" b="1" dirty="0" err="1">
                <a:latin typeface="TheSansOfficeLF" panose="020B0502060101020104" pitchFamily="34" charset="0"/>
              </a:rPr>
              <a:t>address</a:t>
            </a:r>
            <a:r>
              <a:rPr lang="de-DE" sz="1200" b="1" dirty="0">
                <a:latin typeface="TheSansOfficeLF" panose="020B0502060101020104" pitchFamily="34" charset="0"/>
              </a:rPr>
              <a:t> </a:t>
            </a:r>
            <a:r>
              <a:rPr lang="de-DE" sz="1200" b="1" dirty="0" err="1">
                <a:latin typeface="TheSansOfficeLF" panose="020B0502060101020104" pitchFamily="34" charset="0"/>
              </a:rPr>
              <a:t>level</a:t>
            </a:r>
            <a:r>
              <a:rPr lang="de-DE" sz="1200" b="1" dirty="0">
                <a:latin typeface="TheSansOfficeLF" panose="020B0502060101020104" pitchFamily="34" charset="0"/>
              </a:rPr>
              <a:t> </a:t>
            </a:r>
            <a:endParaRPr lang="de-DE" sz="1400" b="1" dirty="0">
              <a:latin typeface="TheSansOfficeLF" panose="020B0502060101020104" pitchFamily="34" charset="0"/>
            </a:endParaRPr>
          </a:p>
        </p:txBody>
      </p:sp>
      <p:cxnSp>
        <p:nvCxnSpPr>
          <p:cNvPr id="126" name="Gerade Verbindung mit Pfeil 125">
            <a:extLst>
              <a:ext uri="{FF2B5EF4-FFF2-40B4-BE49-F238E27FC236}">
                <a16:creationId xmlns:a16="http://schemas.microsoft.com/office/drawing/2014/main" id="{34F9EA21-1465-4BEA-8B05-73A144826D9C}"/>
              </a:ext>
            </a:extLst>
          </p:cNvPr>
          <p:cNvCxnSpPr>
            <a:cxnSpLocks/>
          </p:cNvCxnSpPr>
          <p:nvPr/>
        </p:nvCxnSpPr>
        <p:spPr>
          <a:xfrm flipH="1">
            <a:off x="5088321" y="2197907"/>
            <a:ext cx="4847" cy="144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mit Pfeil 130">
            <a:extLst>
              <a:ext uri="{FF2B5EF4-FFF2-40B4-BE49-F238E27FC236}">
                <a16:creationId xmlns:a16="http://schemas.microsoft.com/office/drawing/2014/main" id="{1DCE2672-4361-4DA5-8B0D-AD8FD8A5A41A}"/>
              </a:ext>
            </a:extLst>
          </p:cNvPr>
          <p:cNvCxnSpPr>
            <a:cxnSpLocks/>
          </p:cNvCxnSpPr>
          <p:nvPr/>
        </p:nvCxnSpPr>
        <p:spPr>
          <a:xfrm flipH="1">
            <a:off x="5093133" y="2637611"/>
            <a:ext cx="4846" cy="3389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ußzeilenplatzhalter 3">
            <a:extLst>
              <a:ext uri="{FF2B5EF4-FFF2-40B4-BE49-F238E27FC236}">
                <a16:creationId xmlns:a16="http://schemas.microsoft.com/office/drawing/2014/main" id="{A8D4BF0F-EFFF-422D-8AF7-B1ABEF353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4767262"/>
            <a:ext cx="5534025" cy="157163"/>
          </a:xfrm>
        </p:spPr>
        <p:txBody>
          <a:bodyPr/>
          <a:lstStyle/>
          <a:p>
            <a:pPr>
              <a:lnSpc>
                <a:spcPts val="1108"/>
              </a:lnSpc>
            </a:pPr>
            <a:r>
              <a:rPr lang="de-DE" dirty="0"/>
              <a:t>IMA 2021 || </a:t>
            </a:r>
            <a:r>
              <a:rPr lang="en-GB" dirty="0">
                <a:solidFill>
                  <a:schemeClr val="tx1"/>
                </a:solidFill>
              </a:rPr>
              <a:t>Innovative segmentation using </a:t>
            </a:r>
            <a:r>
              <a:rPr lang="en-GB" dirty="0" err="1">
                <a:solidFill>
                  <a:schemeClr val="tx1"/>
                </a:solidFill>
              </a:rPr>
              <a:t>microgeography</a:t>
            </a:r>
            <a:endParaRPr lang="de-DE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15806083-AC28-4DF2-A2D4-84F8F36E1D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2" r="-18362"/>
          <a:stretch/>
        </p:blipFill>
        <p:spPr>
          <a:xfrm>
            <a:off x="3975463" y="2990463"/>
            <a:ext cx="2563010" cy="1672639"/>
          </a:xfrm>
          <a:prstGeom prst="rect">
            <a:avLst/>
          </a:prstGeom>
        </p:spPr>
      </p:pic>
      <p:sp>
        <p:nvSpPr>
          <p:cNvPr id="35" name="Flussdiagramm: Magnetplattenspeicher 34">
            <a:extLst>
              <a:ext uri="{FF2B5EF4-FFF2-40B4-BE49-F238E27FC236}">
                <a16:creationId xmlns:a16="http://schemas.microsoft.com/office/drawing/2014/main" id="{556D17C7-5B88-4985-9091-ABF8F0F5C394}"/>
              </a:ext>
            </a:extLst>
          </p:cNvPr>
          <p:cNvSpPr/>
          <p:nvPr/>
        </p:nvSpPr>
        <p:spPr>
          <a:xfrm>
            <a:off x="1694520" y="882643"/>
            <a:ext cx="932241" cy="625438"/>
          </a:xfrm>
          <a:prstGeom prst="flowChartMagneticDisk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25"/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921A2A9E-00FD-4AF6-B433-0F80645FA4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24" y="1126363"/>
            <a:ext cx="309524" cy="304039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D2F1C865-BBBE-48AC-A034-DE3BC8E29281}"/>
              </a:ext>
            </a:extLst>
          </p:cNvPr>
          <p:cNvSpPr txBox="1"/>
          <p:nvPr/>
        </p:nvSpPr>
        <p:spPr>
          <a:xfrm>
            <a:off x="1716292" y="867643"/>
            <a:ext cx="919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de-DE" sz="1050" dirty="0"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Cluster 1</a:t>
            </a:r>
          </a:p>
        </p:txBody>
      </p:sp>
      <p:sp>
        <p:nvSpPr>
          <p:cNvPr id="38" name="Flussdiagramm: Magnetplattenspeicher 37">
            <a:extLst>
              <a:ext uri="{FF2B5EF4-FFF2-40B4-BE49-F238E27FC236}">
                <a16:creationId xmlns:a16="http://schemas.microsoft.com/office/drawing/2014/main" id="{91D6F8BF-2B58-442A-8B78-55F46B288284}"/>
              </a:ext>
            </a:extLst>
          </p:cNvPr>
          <p:cNvSpPr/>
          <p:nvPr/>
        </p:nvSpPr>
        <p:spPr>
          <a:xfrm>
            <a:off x="3181888" y="857027"/>
            <a:ext cx="932241" cy="625438"/>
          </a:xfrm>
          <a:prstGeom prst="flowChartMagneticDisk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25"/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E42C019B-67B1-4F4A-8CAF-3481710FC0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92" y="1100747"/>
            <a:ext cx="309524" cy="304039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1B010DC2-0B94-461B-826A-B36655AD11E0}"/>
              </a:ext>
            </a:extLst>
          </p:cNvPr>
          <p:cNvSpPr txBox="1"/>
          <p:nvPr/>
        </p:nvSpPr>
        <p:spPr>
          <a:xfrm>
            <a:off x="3225430" y="842027"/>
            <a:ext cx="8586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de-DE" sz="1050" dirty="0"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Cluster 2</a:t>
            </a:r>
          </a:p>
        </p:txBody>
      </p:sp>
      <p:sp>
        <p:nvSpPr>
          <p:cNvPr id="41" name="Flussdiagramm: Magnetplattenspeicher 40">
            <a:extLst>
              <a:ext uri="{FF2B5EF4-FFF2-40B4-BE49-F238E27FC236}">
                <a16:creationId xmlns:a16="http://schemas.microsoft.com/office/drawing/2014/main" id="{7581570F-C109-41A4-90A7-186AFF045A3C}"/>
              </a:ext>
            </a:extLst>
          </p:cNvPr>
          <p:cNvSpPr/>
          <p:nvPr/>
        </p:nvSpPr>
        <p:spPr>
          <a:xfrm>
            <a:off x="4636340" y="841081"/>
            <a:ext cx="932241" cy="625438"/>
          </a:xfrm>
          <a:prstGeom prst="flowChartMagneticDisk">
            <a:avLst/>
          </a:prstGeom>
          <a:solidFill>
            <a:srgbClr val="B7F49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25"/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21E4D529-077C-455E-878F-32FA22A2E9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44" y="1084801"/>
            <a:ext cx="309524" cy="304039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7D6D0ED7-DF2C-4865-8163-C42B6AB67087}"/>
              </a:ext>
            </a:extLst>
          </p:cNvPr>
          <p:cNvSpPr txBox="1"/>
          <p:nvPr/>
        </p:nvSpPr>
        <p:spPr>
          <a:xfrm>
            <a:off x="4643598" y="826080"/>
            <a:ext cx="932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de-DE" sz="1050" dirty="0"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Cluster 3</a:t>
            </a:r>
          </a:p>
        </p:txBody>
      </p:sp>
      <p:sp>
        <p:nvSpPr>
          <p:cNvPr id="44" name="Flussdiagramm: Magnetplattenspeicher 43">
            <a:extLst>
              <a:ext uri="{FF2B5EF4-FFF2-40B4-BE49-F238E27FC236}">
                <a16:creationId xmlns:a16="http://schemas.microsoft.com/office/drawing/2014/main" id="{4D06395F-E032-4492-81C2-8ED5F1EE944D}"/>
              </a:ext>
            </a:extLst>
          </p:cNvPr>
          <p:cNvSpPr/>
          <p:nvPr/>
        </p:nvSpPr>
        <p:spPr>
          <a:xfrm>
            <a:off x="6105306" y="863412"/>
            <a:ext cx="932241" cy="625438"/>
          </a:xfrm>
          <a:prstGeom prst="flowChartMagneticDisk">
            <a:avLst/>
          </a:prstGeom>
          <a:solidFill>
            <a:schemeClr val="accent5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25"/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3FC8AA27-F9DD-4CF1-9805-AAB04672C6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22" y="1121038"/>
            <a:ext cx="309524" cy="304039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1EDF6A37-3BEB-44BD-A85B-D1A8C02BB907}"/>
              </a:ext>
            </a:extLst>
          </p:cNvPr>
          <p:cNvSpPr txBox="1"/>
          <p:nvPr/>
        </p:nvSpPr>
        <p:spPr>
          <a:xfrm>
            <a:off x="6112564" y="848411"/>
            <a:ext cx="932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de-DE" sz="1050" dirty="0"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Cluster 4</a:t>
            </a:r>
          </a:p>
        </p:txBody>
      </p:sp>
      <p:sp>
        <p:nvSpPr>
          <p:cNvPr id="47" name="Flussdiagramm: Magnetplattenspeicher 46">
            <a:extLst>
              <a:ext uri="{FF2B5EF4-FFF2-40B4-BE49-F238E27FC236}">
                <a16:creationId xmlns:a16="http://schemas.microsoft.com/office/drawing/2014/main" id="{EAFEE0D3-3353-4BEC-86B4-533ABD4F75CD}"/>
              </a:ext>
            </a:extLst>
          </p:cNvPr>
          <p:cNvSpPr/>
          <p:nvPr/>
        </p:nvSpPr>
        <p:spPr>
          <a:xfrm>
            <a:off x="7574272" y="863412"/>
            <a:ext cx="932241" cy="625438"/>
          </a:xfrm>
          <a:prstGeom prst="flowChartMagneticDisk">
            <a:avLst/>
          </a:prstGeom>
          <a:solidFill>
            <a:srgbClr val="A8E5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25"/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A90D7461-50DD-4447-86EF-D731518371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30" y="1121038"/>
            <a:ext cx="309524" cy="304039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C313741C-A161-41BE-8D00-1D719649E06F}"/>
              </a:ext>
            </a:extLst>
          </p:cNvPr>
          <p:cNvSpPr txBox="1"/>
          <p:nvPr/>
        </p:nvSpPr>
        <p:spPr>
          <a:xfrm>
            <a:off x="7567015" y="848411"/>
            <a:ext cx="932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de-DE" sz="1050" dirty="0">
                <a:latin typeface="TheSansOfficeLF" panose="020B05020601010201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Cluster 5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40F7BBAA-409C-4350-A89B-5FEBDB10BBA2}"/>
              </a:ext>
            </a:extLst>
          </p:cNvPr>
          <p:cNvCxnSpPr>
            <a:cxnSpLocks/>
          </p:cNvCxnSpPr>
          <p:nvPr/>
        </p:nvCxnSpPr>
        <p:spPr>
          <a:xfrm>
            <a:off x="2249817" y="3272895"/>
            <a:ext cx="2028580" cy="137695"/>
          </a:xfrm>
          <a:prstGeom prst="straightConnector1">
            <a:avLst/>
          </a:prstGeom>
          <a:ln w="63500">
            <a:solidFill>
              <a:srgbClr val="B7F4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platzhalter 5">
            <a:extLst>
              <a:ext uri="{FF2B5EF4-FFF2-40B4-BE49-F238E27FC236}">
                <a16:creationId xmlns:a16="http://schemas.microsoft.com/office/drawing/2014/main" id="{35870255-3535-47D1-85C6-2C2716D441E0}"/>
              </a:ext>
            </a:extLst>
          </p:cNvPr>
          <p:cNvSpPr txBox="1">
            <a:spLocks/>
          </p:cNvSpPr>
          <p:nvPr/>
        </p:nvSpPr>
        <p:spPr>
          <a:xfrm>
            <a:off x="1383846" y="3136499"/>
            <a:ext cx="1108715" cy="300200"/>
          </a:xfrm>
          <a:prstGeom prst="rect">
            <a:avLst/>
          </a:prstGeom>
        </p:spPr>
        <p:txBody>
          <a:bodyPr/>
          <a:lstStyle>
            <a:lvl1pPr marL="152874" indent="-152874" algn="l" defTabSz="779252" rtl="0" eaLnBrk="1" latinLnBrk="0" hangingPunct="1">
              <a:spcBef>
                <a:spcPts val="0"/>
              </a:spcBef>
              <a:spcAft>
                <a:spcPts val="511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030" indent="-143404" algn="l" defTabSz="779252" rtl="0" eaLnBrk="1" latinLnBrk="0" hangingPunct="1">
              <a:spcBef>
                <a:spcPts val="0"/>
              </a:spcBef>
              <a:spcAft>
                <a:spcPts val="511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38" indent="-135287" algn="l" defTabSz="779252" rtl="0" eaLnBrk="1" latinLnBrk="0" hangingPunct="1">
              <a:spcBef>
                <a:spcPts val="0"/>
              </a:spcBef>
              <a:spcAft>
                <a:spcPts val="511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47" indent="-127170" algn="l" defTabSz="779252" rtl="0" eaLnBrk="1" latinLnBrk="0" hangingPunct="1">
              <a:spcBef>
                <a:spcPts val="0"/>
              </a:spcBef>
              <a:spcAft>
                <a:spcPts val="511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5673" indent="-127170" algn="l" defTabSz="779252" rtl="0" eaLnBrk="1" latinLnBrk="0" hangingPunct="1">
              <a:spcBef>
                <a:spcPts val="0"/>
              </a:spcBef>
              <a:spcAft>
                <a:spcPts val="511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2942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568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2194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1820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Cluster 3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562E49BB-C561-4728-9DD2-A9C3F1DEB34B}"/>
              </a:ext>
            </a:extLst>
          </p:cNvPr>
          <p:cNvSpPr txBox="1"/>
          <p:nvPr/>
        </p:nvSpPr>
        <p:spPr>
          <a:xfrm>
            <a:off x="493052" y="1365083"/>
            <a:ext cx="12738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>
                <a:latin typeface="TheSansOfficeLF" panose="020B0502060101020104" pitchFamily="34" charset="0"/>
              </a:rPr>
              <a:t>n = 8.429 </a:t>
            </a:r>
            <a:r>
              <a:rPr lang="de-DE" sz="1100" b="1" dirty="0" err="1">
                <a:latin typeface="TheSansOfficeLF" panose="020B0502060101020104" pitchFamily="34" charset="0"/>
              </a:rPr>
              <a:t>respondents</a:t>
            </a:r>
            <a:endParaRPr lang="de-DE" sz="1100" b="1" dirty="0">
              <a:latin typeface="TheSansOfficeLF" panose="020B0502060101020104" pitchFamily="34" charset="0"/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1825EB8E-7582-4CF5-9434-7017CEBCCF58}"/>
              </a:ext>
            </a:extLst>
          </p:cNvPr>
          <p:cNvSpPr/>
          <p:nvPr/>
        </p:nvSpPr>
        <p:spPr>
          <a:xfrm>
            <a:off x="584697" y="1281318"/>
            <a:ext cx="1090533" cy="5771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05391D90-B2AE-47F0-BFEB-249D118C15D0}"/>
              </a:ext>
            </a:extLst>
          </p:cNvPr>
          <p:cNvSpPr txBox="1"/>
          <p:nvPr/>
        </p:nvSpPr>
        <p:spPr>
          <a:xfrm>
            <a:off x="493052" y="4007584"/>
            <a:ext cx="12738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>
                <a:latin typeface="TheSansOfficeLF" panose="020B0502060101020104" pitchFamily="34" charset="0"/>
              </a:rPr>
              <a:t>N = 41 Million </a:t>
            </a:r>
            <a:r>
              <a:rPr lang="de-DE" sz="1100" b="1" dirty="0" err="1">
                <a:latin typeface="TheSansOfficeLF" panose="020B0502060101020104" pitchFamily="34" charset="0"/>
              </a:rPr>
              <a:t>households</a:t>
            </a:r>
            <a:endParaRPr lang="de-DE" sz="1100" b="1" dirty="0">
              <a:latin typeface="TheSansOfficeLF" panose="020B0502060101020104" pitchFamily="34" charset="0"/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6A95ACD8-A5E8-4AA8-85BB-2C413AAD1AF6}"/>
              </a:ext>
            </a:extLst>
          </p:cNvPr>
          <p:cNvSpPr/>
          <p:nvPr/>
        </p:nvSpPr>
        <p:spPr>
          <a:xfrm>
            <a:off x="584697" y="3914068"/>
            <a:ext cx="1090533" cy="5771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Pfeil: nach rechts gekrümmt 58">
            <a:extLst>
              <a:ext uri="{FF2B5EF4-FFF2-40B4-BE49-F238E27FC236}">
                <a16:creationId xmlns:a16="http://schemas.microsoft.com/office/drawing/2014/main" id="{C542535D-F567-4EA9-AAFE-396748D3A0CC}"/>
              </a:ext>
            </a:extLst>
          </p:cNvPr>
          <p:cNvSpPr/>
          <p:nvPr/>
        </p:nvSpPr>
        <p:spPr>
          <a:xfrm>
            <a:off x="103358" y="1786318"/>
            <a:ext cx="507863" cy="2302349"/>
          </a:xfrm>
          <a:prstGeom prst="curvedRightArrow">
            <a:avLst/>
          </a:prstGeom>
          <a:solidFill>
            <a:schemeClr val="bg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61" name="Grafik 60">
            <a:extLst>
              <a:ext uri="{FF2B5EF4-FFF2-40B4-BE49-F238E27FC236}">
                <a16:creationId xmlns:a16="http://schemas.microsoft.com/office/drawing/2014/main" id="{97F78C12-B110-4B6D-ACB8-3291C53755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0" t="7508" r="4295"/>
          <a:stretch/>
        </p:blipFill>
        <p:spPr>
          <a:xfrm>
            <a:off x="4297562" y="3126236"/>
            <a:ext cx="649882" cy="64988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accent5"/>
            </a:solidFill>
          </a:ln>
        </p:spPr>
      </p:pic>
      <p:sp>
        <p:nvSpPr>
          <p:cNvPr id="62" name="Textplatzhalter 5">
            <a:extLst>
              <a:ext uri="{FF2B5EF4-FFF2-40B4-BE49-F238E27FC236}">
                <a16:creationId xmlns:a16="http://schemas.microsoft.com/office/drawing/2014/main" id="{6BAAA050-1327-47AE-A868-C12D3D9CE2A0}"/>
              </a:ext>
            </a:extLst>
          </p:cNvPr>
          <p:cNvSpPr txBox="1">
            <a:spLocks/>
          </p:cNvSpPr>
          <p:nvPr/>
        </p:nvSpPr>
        <p:spPr>
          <a:xfrm>
            <a:off x="7832470" y="3629585"/>
            <a:ext cx="1108715" cy="300200"/>
          </a:xfrm>
          <a:prstGeom prst="rect">
            <a:avLst/>
          </a:prstGeom>
        </p:spPr>
        <p:txBody>
          <a:bodyPr/>
          <a:lstStyle>
            <a:lvl1pPr marL="152874" indent="-152874" algn="l" defTabSz="779252" rtl="0" eaLnBrk="1" latinLnBrk="0" hangingPunct="1">
              <a:spcBef>
                <a:spcPts val="0"/>
              </a:spcBef>
              <a:spcAft>
                <a:spcPts val="511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030" indent="-143404" algn="l" defTabSz="779252" rtl="0" eaLnBrk="1" latinLnBrk="0" hangingPunct="1">
              <a:spcBef>
                <a:spcPts val="0"/>
              </a:spcBef>
              <a:spcAft>
                <a:spcPts val="511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38" indent="-135287" algn="l" defTabSz="779252" rtl="0" eaLnBrk="1" latinLnBrk="0" hangingPunct="1">
              <a:spcBef>
                <a:spcPts val="0"/>
              </a:spcBef>
              <a:spcAft>
                <a:spcPts val="511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47" indent="-127170" algn="l" defTabSz="779252" rtl="0" eaLnBrk="1" latinLnBrk="0" hangingPunct="1">
              <a:spcBef>
                <a:spcPts val="0"/>
              </a:spcBef>
              <a:spcAft>
                <a:spcPts val="511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5673" indent="-127170" algn="l" defTabSz="779252" rtl="0" eaLnBrk="1" latinLnBrk="0" hangingPunct="1">
              <a:spcBef>
                <a:spcPts val="0"/>
              </a:spcBef>
              <a:spcAft>
                <a:spcPts val="511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2942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568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2194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1820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Cluster 5</a:t>
            </a:r>
          </a:p>
        </p:txBody>
      </p:sp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7224BB7C-9145-4A0F-BEEA-B2D533C96E6C}"/>
              </a:ext>
            </a:extLst>
          </p:cNvPr>
          <p:cNvCxnSpPr>
            <a:cxnSpLocks/>
          </p:cNvCxnSpPr>
          <p:nvPr/>
        </p:nvCxnSpPr>
        <p:spPr>
          <a:xfrm flipH="1">
            <a:off x="5977530" y="3793541"/>
            <a:ext cx="1908100" cy="295126"/>
          </a:xfrm>
          <a:prstGeom prst="straightConnector1">
            <a:avLst/>
          </a:prstGeom>
          <a:ln w="63500">
            <a:solidFill>
              <a:srgbClr val="A8E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Grafik 63">
            <a:extLst>
              <a:ext uri="{FF2B5EF4-FFF2-40B4-BE49-F238E27FC236}">
                <a16:creationId xmlns:a16="http://schemas.microsoft.com/office/drawing/2014/main" id="{D2DA6371-2657-4150-B1A5-21C0423E90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40572" r="5429"/>
          <a:stretch/>
        </p:blipFill>
        <p:spPr>
          <a:xfrm>
            <a:off x="5391045" y="3929785"/>
            <a:ext cx="586484" cy="5864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161173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e Nahaufnahme grüner Blätter in der Natur">
            <a:extLst>
              <a:ext uri="{FF2B5EF4-FFF2-40B4-BE49-F238E27FC236}">
                <a16:creationId xmlns:a16="http://schemas.microsoft.com/office/drawing/2014/main" id="{355B869D-747A-42E1-8631-702AE77067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2" name="Abdunklung">
            <a:extLst>
              <a:ext uri="{FF2B5EF4-FFF2-40B4-BE49-F238E27FC236}">
                <a16:creationId xmlns:a16="http://schemas.microsoft.com/office/drawing/2014/main" id="{893C0101-F8AF-4610-B0BD-1D431D180E76}"/>
              </a:ext>
            </a:extLst>
          </p:cNvPr>
          <p:cNvSpPr/>
          <p:nvPr/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90835E84-98BF-4D29-8A36-31F2E0E5001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59575" y="486069"/>
            <a:ext cx="1484312" cy="415925"/>
            <a:chOff x="4305" y="318"/>
            <a:chExt cx="935" cy="262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F98E5824-5712-4FF7-9B40-837C7399ABA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305" y="318"/>
              <a:ext cx="935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705A3BD-717B-43BA-A885-916AA12425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2" y="316"/>
              <a:ext cx="101" cy="266"/>
            </a:xfrm>
            <a:custGeom>
              <a:avLst/>
              <a:gdLst>
                <a:gd name="T0" fmla="*/ 34 w 43"/>
                <a:gd name="T1" fmla="*/ 52 h 113"/>
                <a:gd name="T2" fmla="*/ 42 w 43"/>
                <a:gd name="T3" fmla="*/ 37 h 113"/>
                <a:gd name="T4" fmla="*/ 42 w 43"/>
                <a:gd name="T5" fmla="*/ 19 h 113"/>
                <a:gd name="T6" fmla="*/ 22 w 43"/>
                <a:gd name="T7" fmla="*/ 0 h 113"/>
                <a:gd name="T8" fmla="*/ 3 w 43"/>
                <a:gd name="T9" fmla="*/ 19 h 113"/>
                <a:gd name="T10" fmla="*/ 3 w 43"/>
                <a:gd name="T11" fmla="*/ 24 h 113"/>
                <a:gd name="T12" fmla="*/ 6 w 43"/>
                <a:gd name="T13" fmla="*/ 26 h 113"/>
                <a:gd name="T14" fmla="*/ 9 w 43"/>
                <a:gd name="T15" fmla="*/ 26 h 113"/>
                <a:gd name="T16" fmla="*/ 9 w 43"/>
                <a:gd name="T17" fmla="*/ 19 h 113"/>
                <a:gd name="T18" fmla="*/ 22 w 43"/>
                <a:gd name="T19" fmla="*/ 6 h 113"/>
                <a:gd name="T20" fmla="*/ 35 w 43"/>
                <a:gd name="T21" fmla="*/ 19 h 113"/>
                <a:gd name="T22" fmla="*/ 35 w 43"/>
                <a:gd name="T23" fmla="*/ 36 h 113"/>
                <a:gd name="T24" fmla="*/ 29 w 43"/>
                <a:gd name="T25" fmla="*/ 49 h 113"/>
                <a:gd name="T26" fmla="*/ 18 w 43"/>
                <a:gd name="T27" fmla="*/ 49 h 113"/>
                <a:gd name="T28" fmla="*/ 16 w 43"/>
                <a:gd name="T29" fmla="*/ 51 h 113"/>
                <a:gd name="T30" fmla="*/ 16 w 43"/>
                <a:gd name="T31" fmla="*/ 52 h 113"/>
                <a:gd name="T32" fmla="*/ 19 w 43"/>
                <a:gd name="T33" fmla="*/ 55 h 113"/>
                <a:gd name="T34" fmla="*/ 29 w 43"/>
                <a:gd name="T35" fmla="*/ 55 h 113"/>
                <a:gd name="T36" fmla="*/ 35 w 43"/>
                <a:gd name="T37" fmla="*/ 68 h 113"/>
                <a:gd name="T38" fmla="*/ 35 w 43"/>
                <a:gd name="T39" fmla="*/ 91 h 113"/>
                <a:gd name="T40" fmla="*/ 22 w 43"/>
                <a:gd name="T41" fmla="*/ 106 h 113"/>
                <a:gd name="T42" fmla="*/ 8 w 43"/>
                <a:gd name="T43" fmla="*/ 91 h 113"/>
                <a:gd name="T44" fmla="*/ 8 w 43"/>
                <a:gd name="T45" fmla="*/ 79 h 113"/>
                <a:gd name="T46" fmla="*/ 4 w 43"/>
                <a:gd name="T47" fmla="*/ 79 h 113"/>
                <a:gd name="T48" fmla="*/ 1 w 43"/>
                <a:gd name="T49" fmla="*/ 81 h 113"/>
                <a:gd name="T50" fmla="*/ 1 w 43"/>
                <a:gd name="T51" fmla="*/ 91 h 113"/>
                <a:gd name="T52" fmla="*/ 22 w 43"/>
                <a:gd name="T53" fmla="*/ 113 h 113"/>
                <a:gd name="T54" fmla="*/ 42 w 43"/>
                <a:gd name="T55" fmla="*/ 91 h 113"/>
                <a:gd name="T56" fmla="*/ 42 w 43"/>
                <a:gd name="T57" fmla="*/ 65 h 113"/>
                <a:gd name="T58" fmla="*/ 34 w 43"/>
                <a:gd name="T59" fmla="*/ 5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113">
                  <a:moveTo>
                    <a:pt x="34" y="52"/>
                  </a:moveTo>
                  <a:cubicBezTo>
                    <a:pt x="41" y="48"/>
                    <a:pt x="42" y="38"/>
                    <a:pt x="42" y="37"/>
                  </a:cubicBezTo>
                  <a:cubicBezTo>
                    <a:pt x="42" y="36"/>
                    <a:pt x="42" y="19"/>
                    <a:pt x="42" y="19"/>
                  </a:cubicBezTo>
                  <a:cubicBezTo>
                    <a:pt x="42" y="19"/>
                    <a:pt x="43" y="0"/>
                    <a:pt x="22" y="0"/>
                  </a:cubicBezTo>
                  <a:cubicBezTo>
                    <a:pt x="3" y="0"/>
                    <a:pt x="3" y="17"/>
                    <a:pt x="3" y="19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6"/>
                    <a:pt x="4" y="26"/>
                    <a:pt x="6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6"/>
                    <a:pt x="22" y="6"/>
                  </a:cubicBezTo>
                  <a:cubicBezTo>
                    <a:pt x="35" y="6"/>
                    <a:pt x="35" y="19"/>
                    <a:pt x="35" y="19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47"/>
                    <a:pt x="30" y="49"/>
                    <a:pt x="29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9"/>
                    <a:pt x="16" y="49"/>
                    <a:pt x="16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4"/>
                    <a:pt x="17" y="55"/>
                    <a:pt x="19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35" y="55"/>
                    <a:pt x="35" y="67"/>
                    <a:pt x="35" y="68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6" y="107"/>
                    <a:pt x="22" y="106"/>
                  </a:cubicBezTo>
                  <a:cubicBezTo>
                    <a:pt x="7" y="106"/>
                    <a:pt x="8" y="91"/>
                    <a:pt x="8" y="9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2" y="79"/>
                    <a:pt x="1" y="79"/>
                    <a:pt x="1" y="8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0" y="113"/>
                    <a:pt x="22" y="113"/>
                  </a:cubicBezTo>
                  <a:cubicBezTo>
                    <a:pt x="43" y="113"/>
                    <a:pt x="42" y="91"/>
                    <a:pt x="42" y="91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56"/>
                    <a:pt x="34" y="52"/>
                    <a:pt x="34" y="5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2BB2292C-A256-4DDB-8065-3174B75CE1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8" y="316"/>
              <a:ext cx="104" cy="266"/>
            </a:xfrm>
            <a:custGeom>
              <a:avLst/>
              <a:gdLst>
                <a:gd name="T0" fmla="*/ 44 w 44"/>
                <a:gd name="T1" fmla="*/ 21 h 113"/>
                <a:gd name="T2" fmla="*/ 25 w 44"/>
                <a:gd name="T3" fmla="*/ 0 h 113"/>
                <a:gd name="T4" fmla="*/ 22 w 44"/>
                <a:gd name="T5" fmla="*/ 0 h 113"/>
                <a:gd name="T6" fmla="*/ 19 w 44"/>
                <a:gd name="T7" fmla="*/ 0 h 113"/>
                <a:gd name="T8" fmla="*/ 0 w 44"/>
                <a:gd name="T9" fmla="*/ 21 h 113"/>
                <a:gd name="T10" fmla="*/ 0 w 44"/>
                <a:gd name="T11" fmla="*/ 56 h 113"/>
                <a:gd name="T12" fmla="*/ 0 w 44"/>
                <a:gd name="T13" fmla="*/ 91 h 113"/>
                <a:gd name="T14" fmla="*/ 19 w 44"/>
                <a:gd name="T15" fmla="*/ 112 h 113"/>
                <a:gd name="T16" fmla="*/ 22 w 44"/>
                <a:gd name="T17" fmla="*/ 113 h 113"/>
                <a:gd name="T18" fmla="*/ 25 w 44"/>
                <a:gd name="T19" fmla="*/ 112 h 113"/>
                <a:gd name="T20" fmla="*/ 44 w 44"/>
                <a:gd name="T21" fmla="*/ 91 h 113"/>
                <a:gd name="T22" fmla="*/ 44 w 44"/>
                <a:gd name="T23" fmla="*/ 56 h 113"/>
                <a:gd name="T24" fmla="*/ 44 w 44"/>
                <a:gd name="T25" fmla="*/ 21 h 113"/>
                <a:gd name="T26" fmla="*/ 37 w 44"/>
                <a:gd name="T27" fmla="*/ 91 h 113"/>
                <a:gd name="T28" fmla="*/ 22 w 44"/>
                <a:gd name="T29" fmla="*/ 107 h 113"/>
                <a:gd name="T30" fmla="*/ 7 w 44"/>
                <a:gd name="T31" fmla="*/ 91 h 113"/>
                <a:gd name="T32" fmla="*/ 7 w 44"/>
                <a:gd name="T33" fmla="*/ 56 h 113"/>
                <a:gd name="T34" fmla="*/ 7 w 44"/>
                <a:gd name="T35" fmla="*/ 21 h 113"/>
                <a:gd name="T36" fmla="*/ 22 w 44"/>
                <a:gd name="T37" fmla="*/ 6 h 113"/>
                <a:gd name="T38" fmla="*/ 37 w 44"/>
                <a:gd name="T39" fmla="*/ 21 h 113"/>
                <a:gd name="T40" fmla="*/ 37 w 44"/>
                <a:gd name="T41" fmla="*/ 56 h 113"/>
                <a:gd name="T42" fmla="*/ 37 w 44"/>
                <a:gd name="T43" fmla="*/ 9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113">
                  <a:moveTo>
                    <a:pt x="44" y="21"/>
                  </a:moveTo>
                  <a:cubicBezTo>
                    <a:pt x="44" y="18"/>
                    <a:pt x="43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" y="2"/>
                    <a:pt x="0" y="18"/>
                    <a:pt x="0" y="21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5"/>
                    <a:pt x="1" y="111"/>
                    <a:pt x="19" y="112"/>
                  </a:cubicBezTo>
                  <a:cubicBezTo>
                    <a:pt x="20" y="113"/>
                    <a:pt x="21" y="113"/>
                    <a:pt x="22" y="113"/>
                  </a:cubicBezTo>
                  <a:cubicBezTo>
                    <a:pt x="23" y="113"/>
                    <a:pt x="24" y="113"/>
                    <a:pt x="25" y="112"/>
                  </a:cubicBezTo>
                  <a:cubicBezTo>
                    <a:pt x="43" y="111"/>
                    <a:pt x="44" y="95"/>
                    <a:pt x="44" y="91"/>
                  </a:cubicBezTo>
                  <a:cubicBezTo>
                    <a:pt x="44" y="56"/>
                    <a:pt x="44" y="56"/>
                    <a:pt x="44" y="56"/>
                  </a:cubicBezTo>
                  <a:lnTo>
                    <a:pt x="44" y="21"/>
                  </a:lnTo>
                  <a:close/>
                  <a:moveTo>
                    <a:pt x="37" y="91"/>
                  </a:moveTo>
                  <a:cubicBezTo>
                    <a:pt x="37" y="100"/>
                    <a:pt x="31" y="107"/>
                    <a:pt x="22" y="107"/>
                  </a:cubicBezTo>
                  <a:cubicBezTo>
                    <a:pt x="13" y="107"/>
                    <a:pt x="7" y="100"/>
                    <a:pt x="7" y="91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12"/>
                    <a:pt x="13" y="6"/>
                    <a:pt x="22" y="6"/>
                  </a:cubicBezTo>
                  <a:cubicBezTo>
                    <a:pt x="31" y="6"/>
                    <a:pt x="37" y="12"/>
                    <a:pt x="37" y="21"/>
                  </a:cubicBezTo>
                  <a:cubicBezTo>
                    <a:pt x="37" y="56"/>
                    <a:pt x="37" y="56"/>
                    <a:pt x="37" y="56"/>
                  </a:cubicBezTo>
                  <a:lnTo>
                    <a:pt x="37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AB32830-E94D-4B98-9A80-296802BECA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04" y="316"/>
              <a:ext cx="106" cy="266"/>
            </a:xfrm>
            <a:custGeom>
              <a:avLst/>
              <a:gdLst>
                <a:gd name="T0" fmla="*/ 42 w 45"/>
                <a:gd name="T1" fmla="*/ 20 h 113"/>
                <a:gd name="T2" fmla="*/ 22 w 45"/>
                <a:gd name="T3" fmla="*/ 0 h 113"/>
                <a:gd name="T4" fmla="*/ 1 w 45"/>
                <a:gd name="T5" fmla="*/ 19 h 113"/>
                <a:gd name="T6" fmla="*/ 1 w 45"/>
                <a:gd name="T7" fmla="*/ 91 h 113"/>
                <a:gd name="T8" fmla="*/ 19 w 45"/>
                <a:gd name="T9" fmla="*/ 112 h 113"/>
                <a:gd name="T10" fmla="*/ 23 w 45"/>
                <a:gd name="T11" fmla="*/ 113 h 113"/>
                <a:gd name="T12" fmla="*/ 44 w 45"/>
                <a:gd name="T13" fmla="*/ 95 h 113"/>
                <a:gd name="T14" fmla="*/ 44 w 45"/>
                <a:gd name="T15" fmla="*/ 89 h 113"/>
                <a:gd name="T16" fmla="*/ 44 w 45"/>
                <a:gd name="T17" fmla="*/ 69 h 113"/>
                <a:gd name="T18" fmla="*/ 23 w 45"/>
                <a:gd name="T19" fmla="*/ 44 h 113"/>
                <a:gd name="T20" fmla="*/ 8 w 45"/>
                <a:gd name="T21" fmla="*/ 52 h 113"/>
                <a:gd name="T22" fmla="*/ 8 w 45"/>
                <a:gd name="T23" fmla="*/ 19 h 113"/>
                <a:gd name="T24" fmla="*/ 22 w 45"/>
                <a:gd name="T25" fmla="*/ 6 h 113"/>
                <a:gd name="T26" fmla="*/ 35 w 45"/>
                <a:gd name="T27" fmla="*/ 19 h 113"/>
                <a:gd name="T28" fmla="*/ 35 w 45"/>
                <a:gd name="T29" fmla="*/ 26 h 113"/>
                <a:gd name="T30" fmla="*/ 39 w 45"/>
                <a:gd name="T31" fmla="*/ 26 h 113"/>
                <a:gd name="T32" fmla="*/ 42 w 45"/>
                <a:gd name="T33" fmla="*/ 23 h 113"/>
                <a:gd name="T34" fmla="*/ 8 w 45"/>
                <a:gd name="T35" fmla="*/ 66 h 113"/>
                <a:gd name="T36" fmla="*/ 25 w 45"/>
                <a:gd name="T37" fmla="*/ 50 h 113"/>
                <a:gd name="T38" fmla="*/ 37 w 45"/>
                <a:gd name="T39" fmla="*/ 67 h 113"/>
                <a:gd name="T40" fmla="*/ 38 w 45"/>
                <a:gd name="T41" fmla="*/ 83 h 113"/>
                <a:gd name="T42" fmla="*/ 37 w 45"/>
                <a:gd name="T43" fmla="*/ 92 h 113"/>
                <a:gd name="T44" fmla="*/ 23 w 45"/>
                <a:gd name="T45" fmla="*/ 107 h 113"/>
                <a:gd name="T46" fmla="*/ 8 w 45"/>
                <a:gd name="T47" fmla="*/ 91 h 113"/>
                <a:gd name="T48" fmla="*/ 8 w 45"/>
                <a:gd name="T49" fmla="*/ 6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113">
                  <a:moveTo>
                    <a:pt x="42" y="20"/>
                  </a:moveTo>
                  <a:cubicBezTo>
                    <a:pt x="42" y="20"/>
                    <a:pt x="43" y="0"/>
                    <a:pt x="22" y="0"/>
                  </a:cubicBezTo>
                  <a:cubicBezTo>
                    <a:pt x="1" y="0"/>
                    <a:pt x="1" y="19"/>
                    <a:pt x="1" y="19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5"/>
                    <a:pt x="0" y="111"/>
                    <a:pt x="19" y="112"/>
                  </a:cubicBezTo>
                  <a:cubicBezTo>
                    <a:pt x="20" y="113"/>
                    <a:pt x="21" y="113"/>
                    <a:pt x="23" y="113"/>
                  </a:cubicBezTo>
                  <a:cubicBezTo>
                    <a:pt x="39" y="113"/>
                    <a:pt x="43" y="102"/>
                    <a:pt x="44" y="95"/>
                  </a:cubicBezTo>
                  <a:cubicBezTo>
                    <a:pt x="44" y="93"/>
                    <a:pt x="44" y="90"/>
                    <a:pt x="44" y="8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0"/>
                    <a:pt x="45" y="44"/>
                    <a:pt x="23" y="44"/>
                  </a:cubicBezTo>
                  <a:cubicBezTo>
                    <a:pt x="13" y="44"/>
                    <a:pt x="8" y="52"/>
                    <a:pt x="8" y="52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9" y="6"/>
                    <a:pt x="22" y="6"/>
                  </a:cubicBezTo>
                  <a:cubicBezTo>
                    <a:pt x="36" y="7"/>
                    <a:pt x="35" y="19"/>
                    <a:pt x="35" y="19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41" y="26"/>
                    <a:pt x="42" y="26"/>
                    <a:pt x="42" y="23"/>
                  </a:cubicBezTo>
                  <a:moveTo>
                    <a:pt x="8" y="66"/>
                  </a:moveTo>
                  <a:cubicBezTo>
                    <a:pt x="8" y="60"/>
                    <a:pt x="9" y="49"/>
                    <a:pt x="25" y="50"/>
                  </a:cubicBezTo>
                  <a:cubicBezTo>
                    <a:pt x="35" y="50"/>
                    <a:pt x="37" y="58"/>
                    <a:pt x="37" y="67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101"/>
                    <a:pt x="32" y="107"/>
                    <a:pt x="23" y="107"/>
                  </a:cubicBezTo>
                  <a:cubicBezTo>
                    <a:pt x="13" y="107"/>
                    <a:pt x="8" y="100"/>
                    <a:pt x="8" y="91"/>
                  </a:cubicBezTo>
                  <a:lnTo>
                    <a:pt x="8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6FE1DFCF-4F3D-40CE-AFD7-890A3DE5F3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07" y="325"/>
              <a:ext cx="36" cy="255"/>
            </a:xfrm>
            <a:custGeom>
              <a:avLst/>
              <a:gdLst>
                <a:gd name="T0" fmla="*/ 8 w 15"/>
                <a:gd name="T1" fmla="*/ 0 h 108"/>
                <a:gd name="T2" fmla="*/ 0 w 15"/>
                <a:gd name="T3" fmla="*/ 0 h 108"/>
                <a:gd name="T4" fmla="*/ 0 w 15"/>
                <a:gd name="T5" fmla="*/ 15 h 108"/>
                <a:gd name="T6" fmla="*/ 15 w 15"/>
                <a:gd name="T7" fmla="*/ 15 h 108"/>
                <a:gd name="T8" fmla="*/ 15 w 15"/>
                <a:gd name="T9" fmla="*/ 6 h 108"/>
                <a:gd name="T10" fmla="*/ 8 w 15"/>
                <a:gd name="T11" fmla="*/ 0 h 108"/>
                <a:gd name="T12" fmla="*/ 8 w 15"/>
                <a:gd name="T13" fmla="*/ 23 h 108"/>
                <a:gd name="T14" fmla="*/ 0 w 15"/>
                <a:gd name="T15" fmla="*/ 23 h 108"/>
                <a:gd name="T16" fmla="*/ 0 w 15"/>
                <a:gd name="T17" fmla="*/ 102 h 108"/>
                <a:gd name="T18" fmla="*/ 8 w 15"/>
                <a:gd name="T19" fmla="*/ 108 h 108"/>
                <a:gd name="T20" fmla="*/ 15 w 15"/>
                <a:gd name="T21" fmla="*/ 108 h 108"/>
                <a:gd name="T22" fmla="*/ 15 w 15"/>
                <a:gd name="T23" fmla="*/ 29 h 108"/>
                <a:gd name="T24" fmla="*/ 8 w 15"/>
                <a:gd name="T25" fmla="*/ 2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108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2"/>
                    <a:pt x="12" y="0"/>
                    <a:pt x="8" y="0"/>
                  </a:cubicBezTo>
                  <a:moveTo>
                    <a:pt x="8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6"/>
                    <a:pt x="4" y="108"/>
                    <a:pt x="8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5"/>
                    <a:pt x="12" y="23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ACC92959-D804-4314-ADD0-B0E047E6A5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91" y="316"/>
              <a:ext cx="85" cy="264"/>
            </a:xfrm>
            <a:custGeom>
              <a:avLst/>
              <a:gdLst>
                <a:gd name="T0" fmla="*/ 26 w 36"/>
                <a:gd name="T1" fmla="*/ 12 h 112"/>
                <a:gd name="T2" fmla="*/ 29 w 36"/>
                <a:gd name="T3" fmla="*/ 12 h 112"/>
                <a:gd name="T4" fmla="*/ 32 w 36"/>
                <a:gd name="T5" fmla="*/ 12 h 112"/>
                <a:gd name="T6" fmla="*/ 36 w 36"/>
                <a:gd name="T7" fmla="*/ 6 h 112"/>
                <a:gd name="T8" fmla="*/ 36 w 36"/>
                <a:gd name="T9" fmla="*/ 1 h 112"/>
                <a:gd name="T10" fmla="*/ 34 w 36"/>
                <a:gd name="T11" fmla="*/ 1 h 112"/>
                <a:gd name="T12" fmla="*/ 29 w 36"/>
                <a:gd name="T13" fmla="*/ 0 h 112"/>
                <a:gd name="T14" fmla="*/ 26 w 36"/>
                <a:gd name="T15" fmla="*/ 0 h 112"/>
                <a:gd name="T16" fmla="*/ 5 w 36"/>
                <a:gd name="T17" fmla="*/ 20 h 112"/>
                <a:gd name="T18" fmla="*/ 5 w 36"/>
                <a:gd name="T19" fmla="*/ 27 h 112"/>
                <a:gd name="T20" fmla="*/ 4 w 36"/>
                <a:gd name="T21" fmla="*/ 27 h 112"/>
                <a:gd name="T22" fmla="*/ 0 w 36"/>
                <a:gd name="T23" fmla="*/ 32 h 112"/>
                <a:gd name="T24" fmla="*/ 0 w 36"/>
                <a:gd name="T25" fmla="*/ 37 h 112"/>
                <a:gd name="T26" fmla="*/ 5 w 36"/>
                <a:gd name="T27" fmla="*/ 37 h 112"/>
                <a:gd name="T28" fmla="*/ 5 w 36"/>
                <a:gd name="T29" fmla="*/ 106 h 112"/>
                <a:gd name="T30" fmla="*/ 5 w 36"/>
                <a:gd name="T31" fmla="*/ 106 h 112"/>
                <a:gd name="T32" fmla="*/ 13 w 36"/>
                <a:gd name="T33" fmla="*/ 112 h 112"/>
                <a:gd name="T34" fmla="*/ 20 w 36"/>
                <a:gd name="T35" fmla="*/ 112 h 112"/>
                <a:gd name="T36" fmla="*/ 20 w 36"/>
                <a:gd name="T37" fmla="*/ 37 h 112"/>
                <a:gd name="T38" fmla="*/ 26 w 36"/>
                <a:gd name="T39" fmla="*/ 37 h 112"/>
                <a:gd name="T40" fmla="*/ 30 w 36"/>
                <a:gd name="T41" fmla="*/ 32 h 112"/>
                <a:gd name="T42" fmla="*/ 30 w 36"/>
                <a:gd name="T43" fmla="*/ 27 h 112"/>
                <a:gd name="T44" fmla="*/ 20 w 36"/>
                <a:gd name="T45" fmla="*/ 27 h 112"/>
                <a:gd name="T46" fmla="*/ 20 w 36"/>
                <a:gd name="T47" fmla="*/ 19 h 112"/>
                <a:gd name="T48" fmla="*/ 26 w 36"/>
                <a:gd name="T49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112">
                  <a:moveTo>
                    <a:pt x="26" y="12"/>
                  </a:moveTo>
                  <a:cubicBezTo>
                    <a:pt x="27" y="12"/>
                    <a:pt x="29" y="12"/>
                    <a:pt x="29" y="12"/>
                  </a:cubicBezTo>
                  <a:cubicBezTo>
                    <a:pt x="29" y="12"/>
                    <a:pt x="32" y="12"/>
                    <a:pt x="32" y="12"/>
                  </a:cubicBezTo>
                  <a:cubicBezTo>
                    <a:pt x="35" y="12"/>
                    <a:pt x="36" y="9"/>
                    <a:pt x="36" y="6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5" y="1"/>
                    <a:pt x="34" y="1"/>
                  </a:cubicBezTo>
                  <a:cubicBezTo>
                    <a:pt x="34" y="1"/>
                    <a:pt x="30" y="0"/>
                    <a:pt x="29" y="0"/>
                  </a:cubicBezTo>
                  <a:cubicBezTo>
                    <a:pt x="28" y="0"/>
                    <a:pt x="26" y="0"/>
                    <a:pt x="26" y="0"/>
                  </a:cubicBezTo>
                  <a:cubicBezTo>
                    <a:pt x="6" y="0"/>
                    <a:pt x="5" y="17"/>
                    <a:pt x="5" y="2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1" y="27"/>
                    <a:pt x="0" y="29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10"/>
                    <a:pt x="9" y="112"/>
                    <a:pt x="13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9" y="37"/>
                    <a:pt x="30" y="35"/>
                    <a:pt x="30" y="32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2"/>
                    <a:pt x="25" y="12"/>
                    <a:pt x="2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1693CDD-ADB9-46FC-BAEF-205A30250F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97" y="377"/>
              <a:ext cx="97" cy="205"/>
            </a:xfrm>
            <a:custGeom>
              <a:avLst/>
              <a:gdLst>
                <a:gd name="T0" fmla="*/ 41 w 41"/>
                <a:gd name="T1" fmla="*/ 62 h 87"/>
                <a:gd name="T2" fmla="*/ 14 w 41"/>
                <a:gd name="T3" fmla="*/ 20 h 87"/>
                <a:gd name="T4" fmla="*/ 14 w 41"/>
                <a:gd name="T5" fmla="*/ 18 h 87"/>
                <a:gd name="T6" fmla="*/ 21 w 41"/>
                <a:gd name="T7" fmla="*/ 11 h 87"/>
                <a:gd name="T8" fmla="*/ 27 w 41"/>
                <a:gd name="T9" fmla="*/ 18 h 87"/>
                <a:gd name="T10" fmla="*/ 27 w 41"/>
                <a:gd name="T11" fmla="*/ 21 h 87"/>
                <a:gd name="T12" fmla="*/ 34 w 41"/>
                <a:gd name="T13" fmla="*/ 26 h 87"/>
                <a:gd name="T14" fmla="*/ 41 w 41"/>
                <a:gd name="T15" fmla="*/ 26 h 87"/>
                <a:gd name="T16" fmla="*/ 41 w 41"/>
                <a:gd name="T17" fmla="*/ 20 h 87"/>
                <a:gd name="T18" fmla="*/ 20 w 41"/>
                <a:gd name="T19" fmla="*/ 0 h 87"/>
                <a:gd name="T20" fmla="*/ 0 w 41"/>
                <a:gd name="T21" fmla="*/ 20 h 87"/>
                <a:gd name="T22" fmla="*/ 0 w 41"/>
                <a:gd name="T23" fmla="*/ 22 h 87"/>
                <a:gd name="T24" fmla="*/ 27 w 41"/>
                <a:gd name="T25" fmla="*/ 64 h 87"/>
                <a:gd name="T26" fmla="*/ 27 w 41"/>
                <a:gd name="T27" fmla="*/ 69 h 87"/>
                <a:gd name="T28" fmla="*/ 26 w 41"/>
                <a:gd name="T29" fmla="*/ 73 h 87"/>
                <a:gd name="T30" fmla="*/ 26 w 41"/>
                <a:gd name="T31" fmla="*/ 73 h 87"/>
                <a:gd name="T32" fmla="*/ 26 w 41"/>
                <a:gd name="T33" fmla="*/ 73 h 87"/>
                <a:gd name="T34" fmla="*/ 20 w 41"/>
                <a:gd name="T35" fmla="*/ 76 h 87"/>
                <a:gd name="T36" fmla="*/ 14 w 41"/>
                <a:gd name="T37" fmla="*/ 69 h 87"/>
                <a:gd name="T38" fmla="*/ 14 w 41"/>
                <a:gd name="T39" fmla="*/ 58 h 87"/>
                <a:gd name="T40" fmla="*/ 14 w 41"/>
                <a:gd name="T41" fmla="*/ 58 h 87"/>
                <a:gd name="T42" fmla="*/ 14 w 41"/>
                <a:gd name="T43" fmla="*/ 58 h 87"/>
                <a:gd name="T44" fmla="*/ 7 w 41"/>
                <a:gd name="T45" fmla="*/ 53 h 87"/>
                <a:gd name="T46" fmla="*/ 0 w 41"/>
                <a:gd name="T47" fmla="*/ 53 h 87"/>
                <a:gd name="T48" fmla="*/ 0 w 41"/>
                <a:gd name="T49" fmla="*/ 67 h 87"/>
                <a:gd name="T50" fmla="*/ 0 w 41"/>
                <a:gd name="T51" fmla="*/ 71 h 87"/>
                <a:gd name="T52" fmla="*/ 20 w 41"/>
                <a:gd name="T53" fmla="*/ 87 h 87"/>
                <a:gd name="T54" fmla="*/ 41 w 41"/>
                <a:gd name="T55" fmla="*/ 67 h 87"/>
                <a:gd name="T56" fmla="*/ 41 w 41"/>
                <a:gd name="T57" fmla="*/ 6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" h="87">
                  <a:moveTo>
                    <a:pt x="41" y="62"/>
                  </a:moveTo>
                  <a:cubicBezTo>
                    <a:pt x="41" y="43"/>
                    <a:pt x="14" y="34"/>
                    <a:pt x="14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5"/>
                    <a:pt x="16" y="11"/>
                    <a:pt x="21" y="11"/>
                  </a:cubicBezTo>
                  <a:cubicBezTo>
                    <a:pt x="25" y="11"/>
                    <a:pt x="27" y="15"/>
                    <a:pt x="2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5"/>
                    <a:pt x="30" y="26"/>
                    <a:pt x="34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17"/>
                    <a:pt x="40" y="0"/>
                    <a:pt x="20" y="0"/>
                  </a:cubicBezTo>
                  <a:cubicBezTo>
                    <a:pt x="0" y="0"/>
                    <a:pt x="0" y="17"/>
                    <a:pt x="0" y="2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40"/>
                    <a:pt x="27" y="47"/>
                    <a:pt x="27" y="64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70"/>
                    <a:pt x="26" y="72"/>
                    <a:pt x="26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25" y="75"/>
                    <a:pt x="23" y="76"/>
                    <a:pt x="20" y="76"/>
                  </a:cubicBezTo>
                  <a:cubicBezTo>
                    <a:pt x="16" y="76"/>
                    <a:pt x="14" y="72"/>
                    <a:pt x="14" y="69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4"/>
                    <a:pt x="11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8"/>
                    <a:pt x="0" y="69"/>
                    <a:pt x="0" y="71"/>
                  </a:cubicBezTo>
                  <a:cubicBezTo>
                    <a:pt x="1" y="77"/>
                    <a:pt x="5" y="87"/>
                    <a:pt x="20" y="87"/>
                  </a:cubicBezTo>
                  <a:cubicBezTo>
                    <a:pt x="40" y="87"/>
                    <a:pt x="41" y="70"/>
                    <a:pt x="41" y="67"/>
                  </a:cubicBezTo>
                  <a:cubicBezTo>
                    <a:pt x="41" y="62"/>
                    <a:pt x="41" y="62"/>
                    <a:pt x="41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D64273D1-83A6-48BD-9268-CBA23D63DF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3" y="377"/>
              <a:ext cx="97" cy="203"/>
            </a:xfrm>
            <a:custGeom>
              <a:avLst/>
              <a:gdLst>
                <a:gd name="T0" fmla="*/ 27 w 41"/>
                <a:gd name="T1" fmla="*/ 80 h 86"/>
                <a:gd name="T2" fmla="*/ 34 w 41"/>
                <a:gd name="T3" fmla="*/ 86 h 86"/>
                <a:gd name="T4" fmla="*/ 41 w 41"/>
                <a:gd name="T5" fmla="*/ 86 h 86"/>
                <a:gd name="T6" fmla="*/ 41 w 41"/>
                <a:gd name="T7" fmla="*/ 80 h 86"/>
                <a:gd name="T8" fmla="*/ 41 w 41"/>
                <a:gd name="T9" fmla="*/ 80 h 86"/>
                <a:gd name="T10" fmla="*/ 41 w 41"/>
                <a:gd name="T11" fmla="*/ 80 h 86"/>
                <a:gd name="T12" fmla="*/ 41 w 41"/>
                <a:gd name="T13" fmla="*/ 19 h 86"/>
                <a:gd name="T14" fmla="*/ 26 w 41"/>
                <a:gd name="T15" fmla="*/ 0 h 86"/>
                <a:gd name="T16" fmla="*/ 14 w 41"/>
                <a:gd name="T17" fmla="*/ 6 h 86"/>
                <a:gd name="T18" fmla="*/ 7 w 41"/>
                <a:gd name="T19" fmla="*/ 1 h 86"/>
                <a:gd name="T20" fmla="*/ 0 w 41"/>
                <a:gd name="T21" fmla="*/ 1 h 86"/>
                <a:gd name="T22" fmla="*/ 0 w 41"/>
                <a:gd name="T23" fmla="*/ 80 h 86"/>
                <a:gd name="T24" fmla="*/ 0 w 41"/>
                <a:gd name="T25" fmla="*/ 80 h 86"/>
                <a:gd name="T26" fmla="*/ 0 w 41"/>
                <a:gd name="T27" fmla="*/ 80 h 86"/>
                <a:gd name="T28" fmla="*/ 0 w 41"/>
                <a:gd name="T29" fmla="*/ 80 h 86"/>
                <a:gd name="T30" fmla="*/ 7 w 41"/>
                <a:gd name="T31" fmla="*/ 86 h 86"/>
                <a:gd name="T32" fmla="*/ 14 w 41"/>
                <a:gd name="T33" fmla="*/ 86 h 86"/>
                <a:gd name="T34" fmla="*/ 14 w 41"/>
                <a:gd name="T35" fmla="*/ 21 h 86"/>
                <a:gd name="T36" fmla="*/ 21 w 41"/>
                <a:gd name="T37" fmla="*/ 11 h 86"/>
                <a:gd name="T38" fmla="*/ 27 w 41"/>
                <a:gd name="T39" fmla="*/ 18 h 86"/>
                <a:gd name="T40" fmla="*/ 27 w 41"/>
                <a:gd name="T41" fmla="*/ 8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86">
                  <a:moveTo>
                    <a:pt x="27" y="80"/>
                  </a:moveTo>
                  <a:cubicBezTo>
                    <a:pt x="27" y="84"/>
                    <a:pt x="30" y="86"/>
                    <a:pt x="34" y="86"/>
                  </a:cubicBezTo>
                  <a:cubicBezTo>
                    <a:pt x="41" y="86"/>
                    <a:pt x="41" y="86"/>
                    <a:pt x="41" y="8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21"/>
                    <a:pt x="41" y="19"/>
                  </a:cubicBezTo>
                  <a:cubicBezTo>
                    <a:pt x="41" y="15"/>
                    <a:pt x="41" y="0"/>
                    <a:pt x="26" y="0"/>
                  </a:cubicBezTo>
                  <a:cubicBezTo>
                    <a:pt x="19" y="0"/>
                    <a:pt x="14" y="6"/>
                    <a:pt x="14" y="6"/>
                  </a:cubicBezTo>
                  <a:cubicBezTo>
                    <a:pt x="14" y="6"/>
                    <a:pt x="14" y="1"/>
                    <a:pt x="7" y="1"/>
                  </a:cubicBezTo>
                  <a:cubicBezTo>
                    <a:pt x="5" y="1"/>
                    <a:pt x="0" y="1"/>
                    <a:pt x="0" y="1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4"/>
                    <a:pt x="3" y="86"/>
                    <a:pt x="7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4"/>
                    <a:pt x="16" y="11"/>
                    <a:pt x="21" y="11"/>
                  </a:cubicBezTo>
                  <a:cubicBezTo>
                    <a:pt x="25" y="11"/>
                    <a:pt x="27" y="15"/>
                    <a:pt x="27" y="18"/>
                  </a:cubicBezTo>
                  <a:cubicBezTo>
                    <a:pt x="27" y="80"/>
                    <a:pt x="27" y="80"/>
                    <a:pt x="27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7F485851-0536-45B1-8865-0EF34F9C0C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72" y="377"/>
              <a:ext cx="99" cy="205"/>
            </a:xfrm>
            <a:custGeom>
              <a:avLst/>
              <a:gdLst>
                <a:gd name="T0" fmla="*/ 21 w 42"/>
                <a:gd name="T1" fmla="*/ 0 h 87"/>
                <a:gd name="T2" fmla="*/ 2 w 42"/>
                <a:gd name="T3" fmla="*/ 18 h 87"/>
                <a:gd name="T4" fmla="*/ 2 w 42"/>
                <a:gd name="T5" fmla="*/ 20 h 87"/>
                <a:gd name="T6" fmla="*/ 9 w 42"/>
                <a:gd name="T7" fmla="*/ 26 h 87"/>
                <a:gd name="T8" fmla="*/ 15 w 42"/>
                <a:gd name="T9" fmla="*/ 26 h 87"/>
                <a:gd name="T10" fmla="*/ 15 w 42"/>
                <a:gd name="T11" fmla="*/ 18 h 87"/>
                <a:gd name="T12" fmla="*/ 21 w 42"/>
                <a:gd name="T13" fmla="*/ 11 h 87"/>
                <a:gd name="T14" fmla="*/ 27 w 42"/>
                <a:gd name="T15" fmla="*/ 18 h 87"/>
                <a:gd name="T16" fmla="*/ 27 w 42"/>
                <a:gd name="T17" fmla="*/ 20 h 87"/>
                <a:gd name="T18" fmla="*/ 27 w 42"/>
                <a:gd name="T19" fmla="*/ 20 h 87"/>
                <a:gd name="T20" fmla="*/ 27 w 42"/>
                <a:gd name="T21" fmla="*/ 39 h 87"/>
                <a:gd name="T22" fmla="*/ 16 w 42"/>
                <a:gd name="T23" fmla="*/ 34 h 87"/>
                <a:gd name="T24" fmla="*/ 0 w 42"/>
                <a:gd name="T25" fmla="*/ 53 h 87"/>
                <a:gd name="T26" fmla="*/ 0 w 42"/>
                <a:gd name="T27" fmla="*/ 67 h 87"/>
                <a:gd name="T28" fmla="*/ 16 w 42"/>
                <a:gd name="T29" fmla="*/ 87 h 87"/>
                <a:gd name="T30" fmla="*/ 27 w 42"/>
                <a:gd name="T31" fmla="*/ 81 h 87"/>
                <a:gd name="T32" fmla="*/ 34 w 42"/>
                <a:gd name="T33" fmla="*/ 86 h 87"/>
                <a:gd name="T34" fmla="*/ 42 w 42"/>
                <a:gd name="T35" fmla="*/ 86 h 87"/>
                <a:gd name="T36" fmla="*/ 42 w 42"/>
                <a:gd name="T37" fmla="*/ 20 h 87"/>
                <a:gd name="T38" fmla="*/ 21 w 42"/>
                <a:gd name="T39" fmla="*/ 0 h 87"/>
                <a:gd name="T40" fmla="*/ 27 w 42"/>
                <a:gd name="T41" fmla="*/ 70 h 87"/>
                <a:gd name="T42" fmla="*/ 21 w 42"/>
                <a:gd name="T43" fmla="*/ 77 h 87"/>
                <a:gd name="T44" fmla="*/ 15 w 42"/>
                <a:gd name="T45" fmla="*/ 70 h 87"/>
                <a:gd name="T46" fmla="*/ 15 w 42"/>
                <a:gd name="T47" fmla="*/ 63 h 87"/>
                <a:gd name="T48" fmla="*/ 15 w 42"/>
                <a:gd name="T49" fmla="*/ 57 h 87"/>
                <a:gd name="T50" fmla="*/ 15 w 42"/>
                <a:gd name="T51" fmla="*/ 50 h 87"/>
                <a:gd name="T52" fmla="*/ 21 w 42"/>
                <a:gd name="T53" fmla="*/ 43 h 87"/>
                <a:gd name="T54" fmla="*/ 27 w 42"/>
                <a:gd name="T55" fmla="*/ 50 h 87"/>
                <a:gd name="T56" fmla="*/ 27 w 42"/>
                <a:gd name="T57" fmla="*/ 57 h 87"/>
                <a:gd name="T58" fmla="*/ 27 w 42"/>
                <a:gd name="T59" fmla="*/ 63 h 87"/>
                <a:gd name="T60" fmla="*/ 27 w 42"/>
                <a:gd name="T61" fmla="*/ 7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2" h="87">
                  <a:moveTo>
                    <a:pt x="21" y="0"/>
                  </a:moveTo>
                  <a:cubicBezTo>
                    <a:pt x="1" y="0"/>
                    <a:pt x="2" y="15"/>
                    <a:pt x="2" y="18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4"/>
                    <a:pt x="5" y="26"/>
                    <a:pt x="9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4"/>
                    <a:pt x="17" y="11"/>
                    <a:pt x="21" y="11"/>
                  </a:cubicBezTo>
                  <a:cubicBezTo>
                    <a:pt x="25" y="11"/>
                    <a:pt x="27" y="14"/>
                    <a:pt x="27" y="18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1" y="34"/>
                    <a:pt x="16" y="34"/>
                  </a:cubicBezTo>
                  <a:cubicBezTo>
                    <a:pt x="5" y="34"/>
                    <a:pt x="0" y="40"/>
                    <a:pt x="0" y="5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80"/>
                    <a:pt x="5" y="87"/>
                    <a:pt x="16" y="87"/>
                  </a:cubicBezTo>
                  <a:cubicBezTo>
                    <a:pt x="20" y="87"/>
                    <a:pt x="24" y="85"/>
                    <a:pt x="27" y="81"/>
                  </a:cubicBezTo>
                  <a:cubicBezTo>
                    <a:pt x="27" y="81"/>
                    <a:pt x="27" y="86"/>
                    <a:pt x="34" y="86"/>
                  </a:cubicBezTo>
                  <a:cubicBezTo>
                    <a:pt x="42" y="86"/>
                    <a:pt x="42" y="86"/>
                    <a:pt x="42" y="86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17"/>
                    <a:pt x="41" y="0"/>
                    <a:pt x="21" y="0"/>
                  </a:cubicBezTo>
                  <a:close/>
                  <a:moveTo>
                    <a:pt x="27" y="70"/>
                  </a:moveTo>
                  <a:cubicBezTo>
                    <a:pt x="27" y="73"/>
                    <a:pt x="25" y="77"/>
                    <a:pt x="21" y="77"/>
                  </a:cubicBezTo>
                  <a:cubicBezTo>
                    <a:pt x="17" y="77"/>
                    <a:pt x="15" y="73"/>
                    <a:pt x="15" y="70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47"/>
                    <a:pt x="17" y="43"/>
                    <a:pt x="21" y="43"/>
                  </a:cubicBezTo>
                  <a:cubicBezTo>
                    <a:pt x="25" y="43"/>
                    <a:pt x="27" y="47"/>
                    <a:pt x="27" y="50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70"/>
                    <a:pt x="27" y="70"/>
                    <a:pt x="27" y="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23" name="Linien">
            <a:extLst>
              <a:ext uri="{FF2B5EF4-FFF2-40B4-BE49-F238E27FC236}">
                <a16:creationId xmlns:a16="http://schemas.microsoft.com/office/drawing/2014/main" id="{0C1B738A-66A0-4388-AC5B-FFCD6B308F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t="10258" r="6353" b="-217"/>
          <a:stretch/>
        </p:blipFill>
        <p:spPr>
          <a:xfrm>
            <a:off x="-3" y="208257"/>
            <a:ext cx="9144002" cy="506425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B76063C-656B-4B36-976E-A46A620C7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186" y="2880000"/>
            <a:ext cx="6282273" cy="1014487"/>
          </a:xfrm>
        </p:spPr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Results</a:t>
            </a:r>
            <a:r>
              <a:rPr lang="de-DE" dirty="0">
                <a:solidFill>
                  <a:schemeClr val="bg1"/>
                </a:solidFill>
              </a:rPr>
              <a:t> &amp; </a:t>
            </a:r>
            <a:r>
              <a:rPr lang="de-DE" dirty="0" err="1">
                <a:solidFill>
                  <a:schemeClr val="bg1"/>
                </a:solidFill>
              </a:rPr>
              <a:t>Conclusion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88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D6DA69E-B221-4D31-8D1B-EC38B8E04D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sz="1600" cap="all" dirty="0" err="1"/>
              <a:t>Relevance</a:t>
            </a:r>
            <a:r>
              <a:rPr lang="de-DE" sz="1600" cap="all" dirty="0"/>
              <a:t> and </a:t>
            </a:r>
            <a:r>
              <a:rPr lang="de-DE" sz="1600" cap="all" dirty="0" err="1"/>
              <a:t>research</a:t>
            </a:r>
            <a:r>
              <a:rPr lang="de-DE" sz="1600" cap="all" dirty="0"/>
              <a:t> </a:t>
            </a:r>
            <a:r>
              <a:rPr lang="de-DE" sz="1600" cap="all" dirty="0" err="1"/>
              <a:t>question</a:t>
            </a:r>
            <a:endParaRPr lang="de-DE" sz="1600" cap="all" dirty="0"/>
          </a:p>
          <a:p>
            <a:pPr marL="342900" indent="-342900">
              <a:buFont typeface="+mj-lt"/>
              <a:buAutoNum type="arabicPeriod"/>
            </a:pPr>
            <a:r>
              <a:rPr lang="de-DE" sz="1600" cap="all" dirty="0"/>
              <a:t>Theory: Small Area </a:t>
            </a:r>
            <a:r>
              <a:rPr lang="de-DE" sz="1600" cap="all" dirty="0" err="1"/>
              <a:t>Estimation</a:t>
            </a:r>
            <a:endParaRPr lang="de-DE" sz="1600" cap="all" dirty="0"/>
          </a:p>
          <a:p>
            <a:pPr marL="342900" indent="-342900">
              <a:buFont typeface="+mj-lt"/>
              <a:buAutoNum type="arabicPeriod"/>
            </a:pPr>
            <a:r>
              <a:rPr lang="de-DE" sz="1600" cap="all" dirty="0"/>
              <a:t>Survey: CASA Monitor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cap="all" dirty="0"/>
              <a:t>CASA Dataset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cap="all" dirty="0" err="1"/>
              <a:t>MeThod</a:t>
            </a:r>
            <a:r>
              <a:rPr lang="de-DE" sz="1600" cap="all" dirty="0"/>
              <a:t> &amp; Analysis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cap="all" dirty="0" err="1"/>
              <a:t>Conclusion</a:t>
            </a:r>
            <a:endParaRPr lang="de-DE" sz="1600" cap="all" dirty="0"/>
          </a:p>
          <a:p>
            <a:endParaRPr lang="de-DE" sz="1600" cap="all" dirty="0"/>
          </a:p>
          <a:p>
            <a:endParaRPr lang="de-DE" sz="1600" cap="all" dirty="0"/>
          </a:p>
          <a:p>
            <a:endParaRPr lang="de-DE" sz="1600" cap="all" dirty="0"/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DA471CC-C388-4034-8451-4EB16F49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Content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7EFFC2-427A-4242-ACD4-9822A76E3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lnSpc>
                <a:spcPts val="1108"/>
              </a:lnSpc>
            </a:pPr>
            <a:r>
              <a:rPr lang="de-DE"/>
              <a:t>Die neue 360 || Bonn, 21.04.2021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980911-4F28-4CBC-A7ED-880B9EBB6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394455-EBE5-457D-B188-43FCED0FE3BE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2776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07220E58-2E6F-4AC7-8D47-8C5170FCE015}"/>
              </a:ext>
            </a:extLst>
          </p:cNvPr>
          <p:cNvSpPr/>
          <p:nvPr/>
        </p:nvSpPr>
        <p:spPr>
          <a:xfrm>
            <a:off x="3327474" y="1843183"/>
            <a:ext cx="885650" cy="728255"/>
          </a:xfrm>
          <a:prstGeom prst="rect">
            <a:avLst/>
          </a:prstGeom>
          <a:solidFill>
            <a:srgbClr val="B7F49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25" dirty="0"/>
          </a:p>
        </p:txBody>
      </p:sp>
      <p:pic>
        <p:nvPicPr>
          <p:cNvPr id="60" name="Grafik 59">
            <a:extLst>
              <a:ext uri="{FF2B5EF4-FFF2-40B4-BE49-F238E27FC236}">
                <a16:creationId xmlns:a16="http://schemas.microsoft.com/office/drawing/2014/main" id="{BDA520B5-F8AE-41C2-82F7-7DCDFFB991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9" b="24615"/>
          <a:stretch/>
        </p:blipFill>
        <p:spPr>
          <a:xfrm>
            <a:off x="3342071" y="1856816"/>
            <a:ext cx="888780" cy="57581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Textfeld 60">
            <a:extLst>
              <a:ext uri="{FF2B5EF4-FFF2-40B4-BE49-F238E27FC236}">
                <a16:creationId xmlns:a16="http://schemas.microsoft.com/office/drawing/2014/main" id="{83F85D9A-DA8A-4FB9-99BE-D974506ED434}"/>
              </a:ext>
            </a:extLst>
          </p:cNvPr>
          <p:cNvSpPr txBox="1"/>
          <p:nvPr/>
        </p:nvSpPr>
        <p:spPr>
          <a:xfrm>
            <a:off x="3275826" y="2324559"/>
            <a:ext cx="983774" cy="279307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750" dirty="0" err="1"/>
              <a:t>Married</a:t>
            </a:r>
            <a:r>
              <a:rPr lang="de-DE" sz="750" dirty="0"/>
              <a:t> </a:t>
            </a:r>
            <a:r>
              <a:rPr lang="de-DE" sz="750" dirty="0" err="1"/>
              <a:t>couples</a:t>
            </a:r>
            <a:r>
              <a:rPr lang="de-DE" sz="750" dirty="0"/>
              <a:t> </a:t>
            </a:r>
            <a:r>
              <a:rPr lang="de-DE" sz="750" dirty="0" err="1"/>
              <a:t>with</a:t>
            </a:r>
            <a:r>
              <a:rPr lang="de-DE" sz="750" dirty="0"/>
              <a:t> </a:t>
            </a:r>
            <a:r>
              <a:rPr lang="de-DE" sz="750" dirty="0" err="1"/>
              <a:t>children</a:t>
            </a:r>
            <a:endParaRPr lang="de-DE" sz="75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347218F-7750-48C4-A9D3-EEF2DBB62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Description </a:t>
            </a:r>
            <a:r>
              <a:rPr lang="de-DE" dirty="0" err="1"/>
              <a:t>of</a:t>
            </a:r>
            <a:r>
              <a:rPr lang="de-DE" dirty="0"/>
              <a:t> 2 </a:t>
            </a:r>
            <a:r>
              <a:rPr lang="de-DE" dirty="0" err="1"/>
              <a:t>sustainability</a:t>
            </a:r>
            <a:r>
              <a:rPr lang="de-DE" dirty="0"/>
              <a:t> </a:t>
            </a:r>
            <a:r>
              <a:rPr lang="de-DE" dirty="0" err="1"/>
              <a:t>types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9A1220D-2C23-49CB-B3FB-620B6EB27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394455-EBE5-457D-B188-43FCED0FE3BE}" type="slidenum">
              <a:rPr lang="de-DE" smtClean="0"/>
              <a:pPr/>
              <a:t>20</a:t>
            </a:fld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2BE8650-FAF8-4594-BB72-2769283A436E}"/>
              </a:ext>
            </a:extLst>
          </p:cNvPr>
          <p:cNvGrpSpPr/>
          <p:nvPr/>
        </p:nvGrpSpPr>
        <p:grpSpPr>
          <a:xfrm>
            <a:off x="1030300" y="1835904"/>
            <a:ext cx="3189807" cy="1650035"/>
            <a:chOff x="4746376" y="2339218"/>
            <a:chExt cx="4253076" cy="1817488"/>
          </a:xfrm>
          <a:solidFill>
            <a:srgbClr val="B7F49F"/>
          </a:solidFill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1D6D83DA-BDDE-4DD9-84C9-A543366EC02F}"/>
                </a:ext>
              </a:extLst>
            </p:cNvPr>
            <p:cNvSpPr/>
            <p:nvPr/>
          </p:nvSpPr>
          <p:spPr>
            <a:xfrm>
              <a:off x="4746379" y="2347235"/>
              <a:ext cx="1614115" cy="802309"/>
            </a:xfrm>
            <a:prstGeom prst="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25" dirty="0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B1BDEECE-B948-4AAE-A15E-2AC523A80668}"/>
                </a:ext>
              </a:extLst>
            </p:cNvPr>
            <p:cNvSpPr/>
            <p:nvPr/>
          </p:nvSpPr>
          <p:spPr>
            <a:xfrm>
              <a:off x="6440848" y="2339218"/>
              <a:ext cx="1297267" cy="802309"/>
            </a:xfrm>
            <a:prstGeom prst="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25" dirty="0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1A4773D2-9B6E-4873-B0C9-F904274D28D7}"/>
                </a:ext>
              </a:extLst>
            </p:cNvPr>
            <p:cNvSpPr/>
            <p:nvPr/>
          </p:nvSpPr>
          <p:spPr>
            <a:xfrm>
              <a:off x="4746376" y="3350854"/>
              <a:ext cx="1688417" cy="805852"/>
            </a:xfrm>
            <a:prstGeom prst="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25" dirty="0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8603C39F-B332-431E-987A-02CAEA154062}"/>
                </a:ext>
              </a:extLst>
            </p:cNvPr>
            <p:cNvSpPr/>
            <p:nvPr/>
          </p:nvSpPr>
          <p:spPr>
            <a:xfrm>
              <a:off x="7948709" y="3342618"/>
              <a:ext cx="1050743" cy="805853"/>
            </a:xfrm>
            <a:prstGeom prst="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25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48DC38F-FDAA-44C0-9E1A-85A467E09718}"/>
                </a:ext>
              </a:extLst>
            </p:cNvPr>
            <p:cNvSpPr/>
            <p:nvPr/>
          </p:nvSpPr>
          <p:spPr>
            <a:xfrm>
              <a:off x="6479012" y="3342619"/>
              <a:ext cx="1421363" cy="805852"/>
            </a:xfrm>
            <a:prstGeom prst="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25" dirty="0"/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0F4BC98B-C9AD-4EF6-B9BA-A5DFD6EBFCCF}"/>
              </a:ext>
            </a:extLst>
          </p:cNvPr>
          <p:cNvSpPr txBox="1"/>
          <p:nvPr/>
        </p:nvSpPr>
        <p:spPr>
          <a:xfrm>
            <a:off x="1037445" y="1382193"/>
            <a:ext cx="3167344" cy="265457"/>
          </a:xfrm>
          <a:prstGeom prst="rect">
            <a:avLst/>
          </a:prstGeom>
          <a:solidFill>
            <a:srgbClr val="B7F49F"/>
          </a:solidFill>
          <a:ln w="38100"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de-DE" sz="1125" b="1" dirty="0" err="1"/>
              <a:t>Sustainability</a:t>
            </a:r>
            <a:r>
              <a:rPr lang="de-DE" sz="1125" b="1" dirty="0"/>
              <a:t> type 3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80FE34D-FF7A-469C-AB6D-17E866B688D5}"/>
              </a:ext>
            </a:extLst>
          </p:cNvPr>
          <p:cNvSpPr txBox="1"/>
          <p:nvPr/>
        </p:nvSpPr>
        <p:spPr>
          <a:xfrm>
            <a:off x="4317057" y="1377330"/>
            <a:ext cx="3167344" cy="265457"/>
          </a:xfrm>
          <a:prstGeom prst="rect">
            <a:avLst/>
          </a:prstGeom>
          <a:solidFill>
            <a:srgbClr val="A8E5FF"/>
          </a:solidFill>
          <a:ln w="38100"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de-DE" sz="1125" b="1" dirty="0" err="1"/>
              <a:t>Sustainability</a:t>
            </a:r>
            <a:r>
              <a:rPr lang="de-DE" sz="1125" b="1" dirty="0"/>
              <a:t> type 5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1860192-B183-47C6-8137-CDAEAD7F2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3"/>
          <a:stretch/>
        </p:blipFill>
        <p:spPr>
          <a:xfrm>
            <a:off x="1177034" y="1883846"/>
            <a:ext cx="507645" cy="440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0D7931B-77F7-4D4B-BC8C-5E0B6BFE66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7" t="5485" r="11079" b="20624"/>
          <a:stretch/>
        </p:blipFill>
        <p:spPr>
          <a:xfrm>
            <a:off x="1711788" y="1866047"/>
            <a:ext cx="504463" cy="4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5C44C33E-D074-4659-AEA2-A4D2A2273607}"/>
              </a:ext>
            </a:extLst>
          </p:cNvPr>
          <p:cNvSpPr txBox="1"/>
          <p:nvPr/>
        </p:nvSpPr>
        <p:spPr>
          <a:xfrm>
            <a:off x="986340" y="2302874"/>
            <a:ext cx="1218296" cy="279307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750" dirty="0"/>
              <a:t>Rural </a:t>
            </a:r>
            <a:r>
              <a:rPr lang="de-DE" sz="750" dirty="0" err="1"/>
              <a:t>communities</a:t>
            </a:r>
            <a:r>
              <a:rPr lang="de-DE" sz="750" dirty="0"/>
              <a:t> and </a:t>
            </a:r>
            <a:r>
              <a:rPr lang="de-DE" sz="750" dirty="0" err="1"/>
              <a:t>smaller</a:t>
            </a:r>
            <a:r>
              <a:rPr lang="de-DE" sz="750" dirty="0"/>
              <a:t> </a:t>
            </a:r>
            <a:r>
              <a:rPr lang="de-DE" sz="750" dirty="0" err="1"/>
              <a:t>middle</a:t>
            </a:r>
            <a:r>
              <a:rPr lang="de-DE" sz="750" dirty="0"/>
              <a:t> </a:t>
            </a:r>
            <a:r>
              <a:rPr lang="de-DE" sz="750" dirty="0" err="1"/>
              <a:t>towns</a:t>
            </a:r>
            <a:endParaRPr lang="de-DE" sz="75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A64B511-8642-400E-9965-9CC1B1BFED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r="5008" b="14117"/>
          <a:stretch/>
        </p:blipFill>
        <p:spPr>
          <a:xfrm>
            <a:off x="2563137" y="1833880"/>
            <a:ext cx="490493" cy="49961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7F887A9-EE18-4FBC-A527-7A133E3A1BBF}"/>
              </a:ext>
            </a:extLst>
          </p:cNvPr>
          <p:cNvSpPr txBox="1"/>
          <p:nvPr/>
        </p:nvSpPr>
        <p:spPr>
          <a:xfrm>
            <a:off x="2347242" y="2289866"/>
            <a:ext cx="987128" cy="279307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750" dirty="0"/>
              <a:t>Single </a:t>
            </a:r>
            <a:r>
              <a:rPr lang="de-DE" sz="750" dirty="0" err="1"/>
              <a:t>family</a:t>
            </a:r>
            <a:r>
              <a:rPr lang="de-DE" sz="750" dirty="0"/>
              <a:t> </a:t>
            </a:r>
            <a:r>
              <a:rPr lang="de-DE" sz="750" dirty="0" err="1"/>
              <a:t>home</a:t>
            </a:r>
            <a:r>
              <a:rPr lang="de-DE" sz="750" dirty="0"/>
              <a:t> </a:t>
            </a:r>
            <a:r>
              <a:rPr lang="de-DE" sz="750" dirty="0" err="1"/>
              <a:t>with</a:t>
            </a:r>
            <a:r>
              <a:rPr lang="de-DE" sz="750" dirty="0"/>
              <a:t> solar </a:t>
            </a:r>
            <a:r>
              <a:rPr lang="de-DE" sz="750" dirty="0" err="1"/>
              <a:t>system</a:t>
            </a:r>
            <a:endParaRPr lang="de-DE" sz="75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3DFBD8F-47BD-4EBC-AD07-1A4C98AE9204}"/>
              </a:ext>
            </a:extLst>
          </p:cNvPr>
          <p:cNvSpPr txBox="1"/>
          <p:nvPr/>
        </p:nvSpPr>
        <p:spPr>
          <a:xfrm>
            <a:off x="2216446" y="1605431"/>
            <a:ext cx="137042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 b="1"/>
            </a:lvl1pPr>
          </a:lstStyle>
          <a:p>
            <a:r>
              <a:rPr lang="de-DE" sz="1050" dirty="0" err="1"/>
              <a:t>Microgeography</a:t>
            </a:r>
            <a:endParaRPr lang="de-DE" sz="105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C10F08-243D-4089-AB78-4F4BC225CDA7}"/>
              </a:ext>
            </a:extLst>
          </p:cNvPr>
          <p:cNvSpPr txBox="1"/>
          <p:nvPr/>
        </p:nvSpPr>
        <p:spPr>
          <a:xfrm>
            <a:off x="5198623" y="2548181"/>
            <a:ext cx="16486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 err="1"/>
              <a:t>Sociodemographics</a:t>
            </a:r>
            <a:endParaRPr lang="de-DE" sz="1050" b="1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FFC7468-AA78-4406-A8AB-8A60144D5C90}"/>
              </a:ext>
            </a:extLst>
          </p:cNvPr>
          <p:cNvSpPr txBox="1"/>
          <p:nvPr/>
        </p:nvSpPr>
        <p:spPr>
          <a:xfrm>
            <a:off x="3398886" y="3002363"/>
            <a:ext cx="801623" cy="224805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1050" b="1" dirty="0"/>
              <a:t> Ø 51 </a:t>
            </a:r>
            <a:r>
              <a:rPr lang="de-DE" sz="1050" b="1" dirty="0" err="1"/>
              <a:t>years</a:t>
            </a:r>
            <a:endParaRPr lang="de-DE" sz="1050" b="1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5E41957-59BF-4154-917B-D6E11F33CA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8718" r="6881" b="17695"/>
          <a:stretch/>
        </p:blipFill>
        <p:spPr>
          <a:xfrm>
            <a:off x="1303905" y="2815098"/>
            <a:ext cx="571316" cy="48941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4812313A-62A3-4D1E-9C6B-176604CD1038}"/>
              </a:ext>
            </a:extLst>
          </p:cNvPr>
          <p:cNvSpPr txBox="1"/>
          <p:nvPr/>
        </p:nvSpPr>
        <p:spPr>
          <a:xfrm>
            <a:off x="1010437" y="3298967"/>
            <a:ext cx="1306039" cy="186974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750" dirty="0"/>
              <a:t>Income 2.500 – 3.500€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5C7AE74-385A-40A3-9382-60EBEBCC8AD3}"/>
              </a:ext>
            </a:extLst>
          </p:cNvPr>
          <p:cNvGrpSpPr/>
          <p:nvPr/>
        </p:nvGrpSpPr>
        <p:grpSpPr>
          <a:xfrm>
            <a:off x="4304925" y="1829242"/>
            <a:ext cx="3179476" cy="1649662"/>
            <a:chOff x="4722416" y="2339630"/>
            <a:chExt cx="4239301" cy="1817076"/>
          </a:xfrm>
          <a:solidFill>
            <a:srgbClr val="A8E5FF">
              <a:alpha val="23137"/>
            </a:srgbClr>
          </a:solidFill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49EF7EFD-2E1C-4FA6-B608-B03A770ACC4B}"/>
                </a:ext>
              </a:extLst>
            </p:cNvPr>
            <p:cNvSpPr/>
            <p:nvPr/>
          </p:nvSpPr>
          <p:spPr>
            <a:xfrm>
              <a:off x="4736163" y="2339630"/>
              <a:ext cx="1387738" cy="809914"/>
            </a:xfrm>
            <a:prstGeom prst="rect">
              <a:avLst/>
            </a:prstGeom>
            <a:solidFill>
              <a:srgbClr val="A8E5F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25" dirty="0"/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7EE6C1CD-BEF2-481C-B6D7-2CD5D75499F0}"/>
                </a:ext>
              </a:extLst>
            </p:cNvPr>
            <p:cNvSpPr/>
            <p:nvPr/>
          </p:nvSpPr>
          <p:spPr>
            <a:xfrm>
              <a:off x="6133426" y="2343506"/>
              <a:ext cx="1270896" cy="802161"/>
            </a:xfrm>
            <a:prstGeom prst="rect">
              <a:avLst/>
            </a:prstGeom>
            <a:solidFill>
              <a:srgbClr val="A8E5F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25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DE280DB0-6790-4EDC-AEA4-C80EDC84F62B}"/>
                </a:ext>
              </a:extLst>
            </p:cNvPr>
            <p:cNvSpPr/>
            <p:nvPr/>
          </p:nvSpPr>
          <p:spPr>
            <a:xfrm>
              <a:off x="4722416" y="3350854"/>
              <a:ext cx="1712378" cy="805852"/>
            </a:xfrm>
            <a:prstGeom prst="rect">
              <a:avLst/>
            </a:prstGeom>
            <a:solidFill>
              <a:srgbClr val="A8E5F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25" dirty="0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F402036E-50B7-43B0-AB36-491360607FB4}"/>
                </a:ext>
              </a:extLst>
            </p:cNvPr>
            <p:cNvSpPr/>
            <p:nvPr/>
          </p:nvSpPr>
          <p:spPr>
            <a:xfrm>
              <a:off x="7802122" y="3362778"/>
              <a:ext cx="1159595" cy="793441"/>
            </a:xfrm>
            <a:prstGeom prst="rect">
              <a:avLst/>
            </a:prstGeom>
            <a:solidFill>
              <a:srgbClr val="A8E5F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25" dirty="0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BB45BA47-7859-46E2-BA8C-0F7BC77C0036}"/>
                </a:ext>
              </a:extLst>
            </p:cNvPr>
            <p:cNvSpPr/>
            <p:nvPr/>
          </p:nvSpPr>
          <p:spPr>
            <a:xfrm>
              <a:off x="6464807" y="3355028"/>
              <a:ext cx="1323904" cy="801191"/>
            </a:xfrm>
            <a:prstGeom prst="rect">
              <a:avLst/>
            </a:prstGeom>
            <a:solidFill>
              <a:srgbClr val="A8E5F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25"/>
            </a:p>
          </p:txBody>
        </p:sp>
      </p:grpSp>
      <p:pic>
        <p:nvPicPr>
          <p:cNvPr id="31" name="Grafik 30">
            <a:extLst>
              <a:ext uri="{FF2B5EF4-FFF2-40B4-BE49-F238E27FC236}">
                <a16:creationId xmlns:a16="http://schemas.microsoft.com/office/drawing/2014/main" id="{DAA18107-B454-4E36-BBE1-2764499A54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5" r="13336" b="14967"/>
          <a:stretch/>
        </p:blipFill>
        <p:spPr>
          <a:xfrm>
            <a:off x="4561333" y="1832446"/>
            <a:ext cx="537121" cy="620902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23BC386E-E463-4BE3-8D67-FC5886796BF3}"/>
              </a:ext>
            </a:extLst>
          </p:cNvPr>
          <p:cNvSpPr txBox="1"/>
          <p:nvPr/>
        </p:nvSpPr>
        <p:spPr>
          <a:xfrm>
            <a:off x="4476632" y="2393808"/>
            <a:ext cx="721990" cy="1884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750" dirty="0"/>
              <a:t>Big </a:t>
            </a:r>
            <a:r>
              <a:rPr lang="de-DE" sz="750" dirty="0" err="1"/>
              <a:t>city</a:t>
            </a:r>
            <a:endParaRPr lang="de-DE" sz="750" dirty="0"/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538893BB-0905-408E-BDC7-6B646A9D32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09"/>
          <a:stretch/>
        </p:blipFill>
        <p:spPr>
          <a:xfrm>
            <a:off x="5582666" y="1839966"/>
            <a:ext cx="543590" cy="476136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26362596-11FE-4DEA-84FC-F179B17337EC}"/>
              </a:ext>
            </a:extLst>
          </p:cNvPr>
          <p:cNvSpPr txBox="1"/>
          <p:nvPr/>
        </p:nvSpPr>
        <p:spPr>
          <a:xfrm>
            <a:off x="5332050" y="2294463"/>
            <a:ext cx="1015438" cy="2793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750" dirty="0"/>
              <a:t>Multi-party </a:t>
            </a:r>
            <a:r>
              <a:rPr lang="de-DE" sz="750" dirty="0" err="1"/>
              <a:t>house</a:t>
            </a:r>
            <a:r>
              <a:rPr lang="de-DE" sz="750" dirty="0"/>
              <a:t>, </a:t>
            </a:r>
            <a:r>
              <a:rPr lang="de-DE" sz="750" dirty="0" err="1"/>
              <a:t>old</a:t>
            </a:r>
            <a:r>
              <a:rPr lang="de-DE" sz="750" dirty="0"/>
              <a:t> </a:t>
            </a:r>
            <a:r>
              <a:rPr lang="de-DE" sz="750" dirty="0" err="1"/>
              <a:t>building</a:t>
            </a:r>
            <a:endParaRPr lang="de-DE" sz="750" dirty="0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B3900627-0958-4925-B410-416E55B8769A}"/>
              </a:ext>
            </a:extLst>
          </p:cNvPr>
          <p:cNvSpPr/>
          <p:nvPr/>
        </p:nvSpPr>
        <p:spPr>
          <a:xfrm>
            <a:off x="6303036" y="1832761"/>
            <a:ext cx="1181365" cy="728255"/>
          </a:xfrm>
          <a:prstGeom prst="rect">
            <a:avLst/>
          </a:prstGeom>
          <a:solidFill>
            <a:srgbClr val="A8E5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25" dirty="0"/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7207A170-CDC0-489E-9A09-18959A85C34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1" r="23463" b="12376"/>
          <a:stretch/>
        </p:blipFill>
        <p:spPr>
          <a:xfrm>
            <a:off x="6787074" y="1866047"/>
            <a:ext cx="290248" cy="508286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7490D082-47B1-4FD1-835B-280C0E95009B}"/>
              </a:ext>
            </a:extLst>
          </p:cNvPr>
          <p:cNvSpPr txBox="1"/>
          <p:nvPr/>
        </p:nvSpPr>
        <p:spPr>
          <a:xfrm>
            <a:off x="6571202" y="2361891"/>
            <a:ext cx="721990" cy="1884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750" dirty="0"/>
              <a:t>Singles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D4B6FB2A-CA15-4A94-8D0B-7AFFF16EDD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8718" r="6881" b="17695"/>
          <a:stretch/>
        </p:blipFill>
        <p:spPr>
          <a:xfrm>
            <a:off x="4670393" y="2796516"/>
            <a:ext cx="571316" cy="489417"/>
          </a:xfrm>
          <a:prstGeom prst="rect">
            <a:avLst/>
          </a:prstGeom>
          <a:noFill/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6FA1502-DE7B-4044-9B97-5FFA8E5FCABE}"/>
              </a:ext>
            </a:extLst>
          </p:cNvPr>
          <p:cNvSpPr txBox="1"/>
          <p:nvPr/>
        </p:nvSpPr>
        <p:spPr>
          <a:xfrm>
            <a:off x="4317058" y="3282875"/>
            <a:ext cx="1306039" cy="18697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750" dirty="0"/>
              <a:t>Income 1.500 – 2.500€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C35A4924-4963-41FA-AEB9-AEE304FCC02B}"/>
              </a:ext>
            </a:extLst>
          </p:cNvPr>
          <p:cNvSpPr txBox="1"/>
          <p:nvPr/>
        </p:nvSpPr>
        <p:spPr>
          <a:xfrm>
            <a:off x="6665863" y="3002364"/>
            <a:ext cx="772902" cy="22480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1050" b="1" dirty="0"/>
              <a:t>Ø 46 </a:t>
            </a:r>
            <a:r>
              <a:rPr lang="de-DE" sz="1050" b="1" dirty="0" err="1"/>
              <a:t>years</a:t>
            </a:r>
            <a:endParaRPr lang="de-DE" sz="1050" b="1" dirty="0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83E3FAB1-9355-481F-B9E1-F023B6CEC16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t="7916" r="4700" b="22436"/>
          <a:stretch/>
        </p:blipFill>
        <p:spPr>
          <a:xfrm>
            <a:off x="5758310" y="2782338"/>
            <a:ext cx="599769" cy="469362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E89D87A0-76A0-4F69-950F-1F04B95A8A98}"/>
              </a:ext>
            </a:extLst>
          </p:cNvPr>
          <p:cNvSpPr txBox="1"/>
          <p:nvPr/>
        </p:nvSpPr>
        <p:spPr>
          <a:xfrm>
            <a:off x="5462527" y="3329042"/>
            <a:ext cx="1261213" cy="18697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750" dirty="0"/>
              <a:t>&gt; Ø </a:t>
            </a:r>
            <a:r>
              <a:rPr lang="de-DE" sz="750" dirty="0" err="1"/>
              <a:t>Students</a:t>
            </a:r>
            <a:r>
              <a:rPr lang="de-DE" sz="750" dirty="0"/>
              <a:t> &amp; </a:t>
            </a:r>
            <a:r>
              <a:rPr lang="de-DE" sz="750" dirty="0" err="1"/>
              <a:t>Interns</a:t>
            </a:r>
            <a:endParaRPr lang="de-DE" sz="750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639BCC81-D9A4-46D7-A285-7D76B8715A1C}"/>
              </a:ext>
            </a:extLst>
          </p:cNvPr>
          <p:cNvSpPr txBox="1"/>
          <p:nvPr/>
        </p:nvSpPr>
        <p:spPr>
          <a:xfrm>
            <a:off x="5270784" y="1620148"/>
            <a:ext cx="13338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 b="1"/>
            </a:lvl1pPr>
          </a:lstStyle>
          <a:p>
            <a:r>
              <a:rPr lang="de-DE" sz="1050" dirty="0" err="1"/>
              <a:t>Microgeography</a:t>
            </a:r>
            <a:endParaRPr lang="de-DE" sz="1050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F380637B-F37C-4FE1-9179-A4D755227B6B}"/>
              </a:ext>
            </a:extLst>
          </p:cNvPr>
          <p:cNvSpPr txBox="1"/>
          <p:nvPr/>
        </p:nvSpPr>
        <p:spPr>
          <a:xfrm>
            <a:off x="2069393" y="2541300"/>
            <a:ext cx="1517477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050" b="1" dirty="0" err="1"/>
              <a:t>Sociodemographics</a:t>
            </a:r>
            <a:endParaRPr lang="de-DE" sz="900" b="1" dirty="0"/>
          </a:p>
        </p:txBody>
      </p:sp>
      <p:sp>
        <p:nvSpPr>
          <p:cNvPr id="62" name="Fußzeilenplatzhalter 3">
            <a:extLst>
              <a:ext uri="{FF2B5EF4-FFF2-40B4-BE49-F238E27FC236}">
                <a16:creationId xmlns:a16="http://schemas.microsoft.com/office/drawing/2014/main" id="{505A8583-12D3-4BBB-930B-20C281181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4767262"/>
            <a:ext cx="5534025" cy="157163"/>
          </a:xfrm>
        </p:spPr>
        <p:txBody>
          <a:bodyPr/>
          <a:lstStyle/>
          <a:p>
            <a:pPr>
              <a:lnSpc>
                <a:spcPts val="1108"/>
              </a:lnSpc>
            </a:pPr>
            <a:r>
              <a:rPr lang="de-DE" dirty="0"/>
              <a:t>IMA 2021 || </a:t>
            </a:r>
            <a:r>
              <a:rPr lang="en-GB" dirty="0">
                <a:solidFill>
                  <a:schemeClr val="tx1"/>
                </a:solidFill>
              </a:rPr>
              <a:t>Innovative segmentation using </a:t>
            </a:r>
            <a:r>
              <a:rPr lang="en-GB" dirty="0" err="1">
                <a:solidFill>
                  <a:schemeClr val="tx1"/>
                </a:solidFill>
              </a:rPr>
              <a:t>microgeography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1332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2F5FD3A-FC4E-45B0-B7FE-5CB44119CB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Comprehensive</a:t>
            </a:r>
            <a:r>
              <a:rPr lang="de-DE" dirty="0"/>
              <a:t> </a:t>
            </a:r>
            <a:r>
              <a:rPr lang="de-DE" dirty="0" err="1"/>
              <a:t>description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clusters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High </a:t>
            </a:r>
            <a:r>
              <a:rPr lang="de-DE" dirty="0" err="1"/>
              <a:t>separability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clusters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Can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updated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used in a variety of ways for science, marketing &amp; sales due to transfer to the overall population </a:t>
            </a:r>
          </a:p>
          <a:p>
            <a:pPr marL="818780" lvl="1" indent="-285750">
              <a:buFont typeface="Wingdings" panose="05000000000000000000" pitchFamily="2" charset="2"/>
              <a:buChar char="Ø"/>
            </a:pPr>
            <a:r>
              <a:rPr lang="en-US" dirty="0"/>
              <a:t>Targeted policy measures</a:t>
            </a:r>
          </a:p>
          <a:p>
            <a:pPr marL="818780" lvl="1" indent="-285750">
              <a:buFont typeface="Wingdings" panose="05000000000000000000" pitchFamily="2" charset="2"/>
              <a:buChar char="Ø"/>
            </a:pPr>
            <a:r>
              <a:rPr lang="en-US" dirty="0"/>
              <a:t>Location and sales territory planning</a:t>
            </a:r>
          </a:p>
          <a:p>
            <a:pPr marL="818780" lvl="1" indent="-285750">
              <a:buFont typeface="Wingdings" panose="05000000000000000000" pitchFamily="2" charset="2"/>
              <a:buChar char="Ø"/>
            </a:pPr>
            <a:r>
              <a:rPr lang="en-US" dirty="0"/>
              <a:t>Transfer to customer relationship management</a:t>
            </a:r>
          </a:p>
          <a:p>
            <a:pPr marL="818780" lvl="1" indent="-285750">
              <a:buFont typeface="Wingdings" panose="05000000000000000000" pitchFamily="2" charset="2"/>
              <a:buChar char="Ø"/>
            </a:pPr>
            <a:r>
              <a:rPr lang="en-US" dirty="0"/>
              <a:t>and much more.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36CD815-4E1B-4548-910D-8C16633D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29" y="375913"/>
            <a:ext cx="6870506" cy="301511"/>
          </a:xfrm>
        </p:spPr>
        <p:txBody>
          <a:bodyPr/>
          <a:lstStyle/>
          <a:p>
            <a:r>
              <a:rPr lang="en-US" dirty="0"/>
              <a:t>Segmentations based on survey data AND </a:t>
            </a:r>
            <a:r>
              <a:rPr lang="en-US" dirty="0" err="1"/>
              <a:t>Microgeography</a:t>
            </a:r>
            <a:r>
              <a:rPr lang="en-US" dirty="0"/>
              <a:t> offer many advantages. 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31EAE01-548E-436C-81FD-4CAF4F8FC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26C803-1068-1148-8D3B-2CD4227C3E04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10" name="Grafik 9" descr="Soziales Netzwerk mit einfarbiger Füllung">
            <a:extLst>
              <a:ext uri="{FF2B5EF4-FFF2-40B4-BE49-F238E27FC236}">
                <a16:creationId xmlns:a16="http://schemas.microsoft.com/office/drawing/2014/main" id="{B2A8A27F-DA88-43DD-BA44-814371D7C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1237" y="2104717"/>
            <a:ext cx="1715115" cy="1715115"/>
          </a:xfrm>
          <a:prstGeom prst="rect">
            <a:avLst/>
          </a:prstGeom>
        </p:spPr>
      </p:pic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7A5DDDA5-090A-4250-836E-F043BD98A9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4767262"/>
            <a:ext cx="5534025" cy="157163"/>
          </a:xfrm>
        </p:spPr>
        <p:txBody>
          <a:bodyPr/>
          <a:lstStyle/>
          <a:p>
            <a:pPr>
              <a:lnSpc>
                <a:spcPts val="1108"/>
              </a:lnSpc>
            </a:pPr>
            <a:r>
              <a:rPr lang="de-DE" dirty="0"/>
              <a:t>IMA 2021 || </a:t>
            </a:r>
            <a:r>
              <a:rPr lang="en-GB" dirty="0">
                <a:solidFill>
                  <a:schemeClr val="tx1"/>
                </a:solidFill>
              </a:rPr>
              <a:t>Innovative segmentation using </a:t>
            </a:r>
            <a:r>
              <a:rPr lang="en-GB" dirty="0" err="1">
                <a:solidFill>
                  <a:schemeClr val="tx1"/>
                </a:solidFill>
              </a:rPr>
              <a:t>microgeography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8561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0E032F3-FC67-4D43-9B7F-978ADA31DE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2630" y="1331913"/>
            <a:ext cx="7028610" cy="28336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/>
              <a:t>Microgeographic</a:t>
            </a:r>
            <a:r>
              <a:rPr lang="de-DE" sz="1800" dirty="0"/>
              <a:t> </a:t>
            </a:r>
            <a:r>
              <a:rPr lang="de-DE" sz="1800" dirty="0" err="1"/>
              <a:t>analyses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only</a:t>
            </a:r>
            <a:r>
              <a:rPr lang="de-DE" sz="1800" dirty="0"/>
              <a:t> possible </a:t>
            </a:r>
            <a:r>
              <a:rPr lang="de-DE" sz="1800" dirty="0" err="1"/>
              <a:t>if</a:t>
            </a:r>
            <a:r>
              <a:rPr lang="de-DE" sz="1800" dirty="0"/>
              <a:t> </a:t>
            </a:r>
            <a:r>
              <a:rPr lang="de-DE" sz="1800" dirty="0" err="1"/>
              <a:t>address</a:t>
            </a:r>
            <a:r>
              <a:rPr lang="de-DE" sz="1800" dirty="0"/>
              <a:t> </a:t>
            </a:r>
            <a:r>
              <a:rPr lang="de-DE" sz="1800" dirty="0" err="1"/>
              <a:t>data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available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Values and </a:t>
            </a:r>
            <a:r>
              <a:rPr lang="de-DE" sz="1800" dirty="0" err="1"/>
              <a:t>attitudes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time sensitive and </a:t>
            </a:r>
            <a:r>
              <a:rPr lang="de-DE" sz="1800" dirty="0" err="1"/>
              <a:t>can</a:t>
            </a:r>
            <a:r>
              <a:rPr lang="de-DE" sz="1800" dirty="0"/>
              <a:t> </a:t>
            </a:r>
            <a:r>
              <a:rPr lang="de-DE" sz="1800" dirty="0" err="1"/>
              <a:t>change</a:t>
            </a:r>
            <a:r>
              <a:rPr lang="de-DE" sz="1800" dirty="0"/>
              <a:t> </a:t>
            </a:r>
            <a:r>
              <a:rPr lang="de-DE" sz="1800" dirty="0" err="1"/>
              <a:t>rapidly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/>
              <a:t>Results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estimates</a:t>
            </a:r>
            <a:r>
              <a:rPr lang="de-DE" sz="1800" dirty="0"/>
              <a:t>, e.g. </a:t>
            </a:r>
            <a:r>
              <a:rPr lang="de-DE" sz="1800" dirty="0" err="1"/>
              <a:t>clusters</a:t>
            </a:r>
            <a:r>
              <a:rPr lang="de-DE" sz="1800" dirty="0"/>
              <a:t>‘ </a:t>
            </a:r>
            <a:r>
              <a:rPr lang="de-DE" sz="1800" dirty="0" err="1"/>
              <a:t>hit</a:t>
            </a:r>
            <a:r>
              <a:rPr lang="de-DE" sz="1800" dirty="0"/>
              <a:t> </a:t>
            </a:r>
            <a:r>
              <a:rPr lang="de-DE" sz="1800" dirty="0" err="1"/>
              <a:t>ratio</a:t>
            </a:r>
            <a:r>
              <a:rPr lang="de-DE" sz="1800" dirty="0"/>
              <a:t> </a:t>
            </a:r>
            <a:r>
              <a:rPr lang="de-DE" sz="1800" dirty="0" err="1"/>
              <a:t>is</a:t>
            </a:r>
            <a:r>
              <a:rPr lang="de-DE" sz="1800" dirty="0"/>
              <a:t> „</a:t>
            </a:r>
            <a:r>
              <a:rPr lang="de-DE" sz="1800" dirty="0" err="1"/>
              <a:t>only</a:t>
            </a:r>
            <a:r>
              <a:rPr lang="de-DE" sz="1800" dirty="0"/>
              <a:t>“ 80%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Survey </a:t>
            </a:r>
            <a:r>
              <a:rPr lang="de-DE" sz="1800" dirty="0" err="1"/>
              <a:t>data</a:t>
            </a:r>
            <a:r>
              <a:rPr lang="de-DE" sz="1800" dirty="0"/>
              <a:t> </a:t>
            </a:r>
            <a:r>
              <a:rPr lang="de-DE" sz="1800" dirty="0" err="1"/>
              <a:t>only</a:t>
            </a:r>
            <a:r>
              <a:rPr lang="de-DE" sz="1800" dirty="0"/>
              <a:t> </a:t>
            </a:r>
            <a:r>
              <a:rPr lang="de-DE" sz="1800" dirty="0" err="1"/>
              <a:t>represents</a:t>
            </a:r>
            <a:r>
              <a:rPr lang="de-DE" sz="1800" dirty="0"/>
              <a:t> online </a:t>
            </a:r>
            <a:r>
              <a:rPr lang="de-DE" sz="1800" dirty="0" err="1"/>
              <a:t>population</a:t>
            </a:r>
            <a:r>
              <a:rPr lang="de-DE" sz="1800" dirty="0"/>
              <a:t> </a:t>
            </a:r>
          </a:p>
          <a:p>
            <a:pPr lvl="1" indent="0">
              <a:buNone/>
            </a:pPr>
            <a:r>
              <a:rPr lang="de-DE" sz="1800" dirty="0">
                <a:sym typeface="Wingdings" panose="05000000000000000000" pitchFamily="2" charset="2"/>
              </a:rPr>
              <a:t> „</a:t>
            </a:r>
            <a:r>
              <a:rPr lang="de-DE" sz="1800" dirty="0" err="1">
                <a:sym typeface="Wingdings" panose="05000000000000000000" pitchFamily="2" charset="2"/>
              </a:rPr>
              <a:t>Blended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calibration</a:t>
            </a:r>
            <a:r>
              <a:rPr lang="de-DE" sz="1800" dirty="0">
                <a:sym typeface="Wingdings" panose="05000000000000000000" pitchFamily="2" charset="2"/>
              </a:rPr>
              <a:t>“</a:t>
            </a:r>
            <a:endParaRPr lang="de-DE" sz="18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8CC76F3-256A-4428-AE96-11D5EB1D3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Limitations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516367-B872-4236-8321-35257DC1E0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394455-EBE5-457D-B188-43FCED0FE3BE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DA5E1E10-F034-48C6-ADE4-3B8794E874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4767262"/>
            <a:ext cx="5534025" cy="157163"/>
          </a:xfrm>
        </p:spPr>
        <p:txBody>
          <a:bodyPr/>
          <a:lstStyle/>
          <a:p>
            <a:pPr>
              <a:lnSpc>
                <a:spcPts val="1108"/>
              </a:lnSpc>
            </a:pPr>
            <a:r>
              <a:rPr lang="de-DE" dirty="0"/>
              <a:t>IMA 2021 || </a:t>
            </a:r>
            <a:r>
              <a:rPr lang="en-GB" dirty="0">
                <a:solidFill>
                  <a:schemeClr val="tx1"/>
                </a:solidFill>
              </a:rPr>
              <a:t>Innovative segmentation using </a:t>
            </a:r>
            <a:r>
              <a:rPr lang="en-GB" dirty="0" err="1">
                <a:solidFill>
                  <a:schemeClr val="tx1"/>
                </a:solidFill>
              </a:rPr>
              <a:t>microgeography</a:t>
            </a:r>
            <a:endParaRPr lang="de-DE" dirty="0"/>
          </a:p>
        </p:txBody>
      </p:sp>
      <p:pic>
        <p:nvPicPr>
          <p:cNvPr id="8" name="Grafik 7" descr="Ausrufezeichen mit einfarbiger Füllung">
            <a:extLst>
              <a:ext uri="{FF2B5EF4-FFF2-40B4-BE49-F238E27FC236}">
                <a16:creationId xmlns:a16="http://schemas.microsoft.com/office/drawing/2014/main" id="{D75513DF-2787-4665-A384-D2FC9EE8E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46464" y="1716681"/>
            <a:ext cx="1640772" cy="164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40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Contact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273050" y="2440030"/>
            <a:ext cx="2489709" cy="1725570"/>
          </a:xfrm>
        </p:spPr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de-DE" sz="1100" b="1" dirty="0">
                <a:solidFill>
                  <a:prstClr val="black"/>
                </a:solidFill>
              </a:rPr>
              <a:t>Erika Ritz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de-DE" sz="1100" dirty="0" err="1">
                <a:solidFill>
                  <a:prstClr val="black"/>
                </a:solidFill>
              </a:rPr>
              <a:t>Dep</a:t>
            </a:r>
            <a:r>
              <a:rPr lang="de-DE" sz="1100" dirty="0">
                <a:solidFill>
                  <a:prstClr val="black"/>
                </a:solidFill>
              </a:rPr>
              <a:t>. Head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de-DE" sz="1100" dirty="0">
                <a:solidFill>
                  <a:prstClr val="black"/>
                </a:solidFill>
              </a:rPr>
              <a:t>Data &amp; Analytics</a:t>
            </a:r>
          </a:p>
          <a:p>
            <a:pPr marL="0" lvl="0" indent="0">
              <a:spcAft>
                <a:spcPts val="0"/>
              </a:spcAft>
              <a:buNone/>
            </a:pPr>
            <a:endParaRPr lang="de-DE" sz="1100" dirty="0">
              <a:solidFill>
                <a:prstClr val="black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de-DE" sz="1100" dirty="0">
                <a:solidFill>
                  <a:prstClr val="black"/>
                </a:solidFill>
              </a:rPr>
              <a:t>Tel. 0228/</a:t>
            </a:r>
            <a:r>
              <a:rPr lang="de-DE" sz="1100" dirty="0"/>
              <a:t>74887</a:t>
            </a:r>
            <a:r>
              <a:rPr lang="de-DE" sz="1100" dirty="0">
                <a:solidFill>
                  <a:prstClr val="black"/>
                </a:solidFill>
              </a:rPr>
              <a:t>-371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de-DE" sz="1100" dirty="0">
                <a:solidFill>
                  <a:prstClr val="black"/>
                </a:solidFill>
              </a:rPr>
              <a:t>E-Mail e.ritz@infas360.de</a:t>
            </a:r>
          </a:p>
          <a:p>
            <a:pPr marL="0" lvl="0" indent="0">
              <a:spcAft>
                <a:spcPts val="0"/>
              </a:spcAft>
              <a:buNone/>
            </a:pPr>
            <a:endParaRPr lang="de-DE" sz="1100" dirty="0">
              <a:solidFill>
                <a:prstClr val="black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de-DE" sz="1100" dirty="0">
                <a:solidFill>
                  <a:prstClr val="black"/>
                </a:solidFill>
              </a:rPr>
              <a:t>infas 360 GmbH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de-DE" sz="1100" dirty="0" err="1">
                <a:solidFill>
                  <a:prstClr val="black"/>
                </a:solidFill>
              </a:rPr>
              <a:t>Ollenhauerstraße</a:t>
            </a:r>
            <a:r>
              <a:rPr lang="de-DE" sz="1100" dirty="0">
                <a:solidFill>
                  <a:prstClr val="black"/>
                </a:solidFill>
              </a:rPr>
              <a:t> 1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de-DE" sz="1100" dirty="0">
                <a:solidFill>
                  <a:prstClr val="black"/>
                </a:solidFill>
              </a:rPr>
              <a:t>53113 Bonn</a:t>
            </a:r>
          </a:p>
          <a:p>
            <a:pPr marL="0" lvl="0" indent="0">
              <a:spcAft>
                <a:spcPts val="0"/>
              </a:spcAft>
              <a:buNone/>
            </a:pPr>
            <a:endParaRPr lang="de-DE" sz="1100" dirty="0">
              <a:solidFill>
                <a:prstClr val="black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de-DE" sz="1100" dirty="0">
                <a:solidFill>
                  <a:prstClr val="black"/>
                </a:solidFill>
              </a:rPr>
              <a:t>www.infas360.de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A7910627-F028-472F-8E07-993DECD7DD42}"/>
              </a:ext>
            </a:extLst>
          </p:cNvPr>
          <p:cNvSpPr txBox="1">
            <a:spLocks/>
          </p:cNvSpPr>
          <p:nvPr/>
        </p:nvSpPr>
        <p:spPr>
          <a:xfrm>
            <a:off x="3763720" y="1331916"/>
            <a:ext cx="3173412" cy="2833687"/>
          </a:xfrm>
          <a:prstGeom prst="rect">
            <a:avLst/>
          </a:prstGeom>
        </p:spPr>
        <p:txBody>
          <a:bodyPr vert="horz" lIns="77925" tIns="38963" rIns="77925" bIns="38963" rtlCol="0">
            <a:noAutofit/>
          </a:bodyPr>
          <a:lstStyle>
            <a:lvl1pPr marL="152874" indent="-152874" algn="l" defTabSz="779252" rtl="0" eaLnBrk="1" latinLnBrk="0" hangingPunct="1">
              <a:spcBef>
                <a:spcPts val="0"/>
              </a:spcBef>
              <a:spcAft>
                <a:spcPts val="511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030" indent="-143404" algn="l" defTabSz="779252" rtl="0" eaLnBrk="1" latinLnBrk="0" hangingPunct="1">
              <a:spcBef>
                <a:spcPts val="0"/>
              </a:spcBef>
              <a:spcAft>
                <a:spcPts val="511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38" indent="-135287" algn="l" defTabSz="779252" rtl="0" eaLnBrk="1" latinLnBrk="0" hangingPunct="1">
              <a:spcBef>
                <a:spcPts val="0"/>
              </a:spcBef>
              <a:spcAft>
                <a:spcPts val="511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47" indent="-127170" algn="l" defTabSz="779252" rtl="0" eaLnBrk="1" latinLnBrk="0" hangingPunct="1">
              <a:spcBef>
                <a:spcPts val="0"/>
              </a:spcBef>
              <a:spcAft>
                <a:spcPts val="511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5673" indent="-127170" algn="l" defTabSz="779252" rtl="0" eaLnBrk="1" latinLnBrk="0" hangingPunct="1">
              <a:spcBef>
                <a:spcPts val="0"/>
              </a:spcBef>
              <a:spcAft>
                <a:spcPts val="511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2942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568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2194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1820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3E8B53C2-0C8E-460D-814C-9BDF7EFB51EC}"/>
              </a:ext>
            </a:extLst>
          </p:cNvPr>
          <p:cNvSpPr txBox="1">
            <a:spLocks/>
          </p:cNvSpPr>
          <p:nvPr/>
        </p:nvSpPr>
        <p:spPr>
          <a:xfrm>
            <a:off x="2762759" y="2440030"/>
            <a:ext cx="2489709" cy="1725570"/>
          </a:xfrm>
          <a:prstGeom prst="rect">
            <a:avLst/>
          </a:prstGeom>
        </p:spPr>
        <p:txBody>
          <a:bodyPr vert="horz" lIns="77925" tIns="38963" rIns="77925" bIns="38963" rtlCol="0">
            <a:noAutofit/>
          </a:bodyPr>
          <a:lstStyle>
            <a:lvl1pPr marL="152874" indent="-152874" algn="l" defTabSz="779252" rtl="0" eaLnBrk="1" latinLnBrk="0" hangingPunct="1">
              <a:spcBef>
                <a:spcPts val="0"/>
              </a:spcBef>
              <a:spcAft>
                <a:spcPts val="511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030" indent="-143404" algn="l" defTabSz="779252" rtl="0" eaLnBrk="1" latinLnBrk="0" hangingPunct="1">
              <a:spcBef>
                <a:spcPts val="0"/>
              </a:spcBef>
              <a:spcAft>
                <a:spcPts val="511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38" indent="-135287" algn="l" defTabSz="779252" rtl="0" eaLnBrk="1" latinLnBrk="0" hangingPunct="1">
              <a:spcBef>
                <a:spcPts val="0"/>
              </a:spcBef>
              <a:spcAft>
                <a:spcPts val="511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47" indent="-127170" algn="l" defTabSz="779252" rtl="0" eaLnBrk="1" latinLnBrk="0" hangingPunct="1">
              <a:spcBef>
                <a:spcPts val="0"/>
              </a:spcBef>
              <a:spcAft>
                <a:spcPts val="511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5673" indent="-127170" algn="l" defTabSz="779252" rtl="0" eaLnBrk="1" latinLnBrk="0" hangingPunct="1">
              <a:spcBef>
                <a:spcPts val="0"/>
              </a:spcBef>
              <a:spcAft>
                <a:spcPts val="511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2942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568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2194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1820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de-DE" sz="1100" b="1" dirty="0">
                <a:solidFill>
                  <a:prstClr val="black"/>
                </a:solidFill>
              </a:rPr>
              <a:t>Franziska Kern</a:t>
            </a:r>
          </a:p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de-DE" sz="1100" dirty="0">
                <a:solidFill>
                  <a:prstClr val="black"/>
                </a:solidFill>
              </a:rPr>
              <a:t>Consultant </a:t>
            </a:r>
          </a:p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de-DE" sz="1100" dirty="0">
                <a:solidFill>
                  <a:prstClr val="black"/>
                </a:solidFill>
              </a:rPr>
              <a:t>Data Science</a:t>
            </a:r>
          </a:p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</a:pPr>
            <a:endParaRPr lang="de-DE" sz="1100" dirty="0">
              <a:solidFill>
                <a:prstClr val="black"/>
              </a:solidFill>
            </a:endParaRPr>
          </a:p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de-DE" sz="1100" dirty="0">
                <a:solidFill>
                  <a:prstClr val="black"/>
                </a:solidFill>
              </a:rPr>
              <a:t>Tel. 0228/</a:t>
            </a:r>
            <a:r>
              <a:rPr lang="de-DE" sz="1100" dirty="0"/>
              <a:t>74887</a:t>
            </a:r>
            <a:r>
              <a:rPr lang="de-DE" sz="1100" dirty="0">
                <a:solidFill>
                  <a:prstClr val="black"/>
                </a:solidFill>
              </a:rPr>
              <a:t>-384</a:t>
            </a:r>
          </a:p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de-DE" sz="1100" dirty="0">
                <a:solidFill>
                  <a:prstClr val="black"/>
                </a:solidFill>
              </a:rPr>
              <a:t>E-Mail f.kern@infas360.de</a:t>
            </a:r>
          </a:p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</a:pPr>
            <a:endParaRPr lang="de-DE" sz="1100" dirty="0">
              <a:solidFill>
                <a:prstClr val="black"/>
              </a:solidFill>
            </a:endParaRPr>
          </a:p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de-DE" sz="1100" dirty="0">
                <a:solidFill>
                  <a:prstClr val="black"/>
                </a:solidFill>
              </a:rPr>
              <a:t>infas 360 GmbH</a:t>
            </a:r>
          </a:p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de-DE" sz="1100" dirty="0" err="1">
                <a:solidFill>
                  <a:prstClr val="black"/>
                </a:solidFill>
              </a:rPr>
              <a:t>Ollenhauerstraße</a:t>
            </a:r>
            <a:r>
              <a:rPr lang="de-DE" sz="1100" dirty="0">
                <a:solidFill>
                  <a:prstClr val="black"/>
                </a:solidFill>
              </a:rPr>
              <a:t> 1</a:t>
            </a:r>
          </a:p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de-DE" sz="1100" dirty="0">
                <a:solidFill>
                  <a:prstClr val="black"/>
                </a:solidFill>
              </a:rPr>
              <a:t>53113 Bonn</a:t>
            </a:r>
          </a:p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</a:pPr>
            <a:endParaRPr lang="de-DE" sz="1100" dirty="0">
              <a:solidFill>
                <a:prstClr val="black"/>
              </a:solidFill>
            </a:endParaRPr>
          </a:p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de-DE" sz="1100" dirty="0">
                <a:solidFill>
                  <a:prstClr val="black"/>
                </a:solidFill>
              </a:rPr>
              <a:t>www.infas360.de</a:t>
            </a:r>
          </a:p>
        </p:txBody>
      </p:sp>
      <p:pic>
        <p:nvPicPr>
          <p:cNvPr id="14" name="Grafik 13" descr="Ein Bild, das Person, Wand enthält.&#10;&#10;Automatisch generierte Beschreibung">
            <a:extLst>
              <a:ext uri="{FF2B5EF4-FFF2-40B4-BE49-F238E27FC236}">
                <a16:creationId xmlns:a16="http://schemas.microsoft.com/office/drawing/2014/main" id="{0EE8224D-2B05-4F0A-B66A-6E3003A567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758" y="1168671"/>
            <a:ext cx="1141199" cy="1141199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B9FF4C60-A4B2-4E18-986C-5CC261B7C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2629" y="4767078"/>
            <a:ext cx="315851" cy="153888"/>
          </a:xfrm>
        </p:spPr>
        <p:txBody>
          <a:bodyPr/>
          <a:lstStyle/>
          <a:p>
            <a:fld id="{EC394455-EBE5-457D-B188-43FCED0FE3BE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0F34FA20-24AF-46F1-B37A-0D78C7AE1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4767262"/>
            <a:ext cx="5534025" cy="157163"/>
          </a:xfrm>
        </p:spPr>
        <p:txBody>
          <a:bodyPr/>
          <a:lstStyle/>
          <a:p>
            <a:pPr>
              <a:lnSpc>
                <a:spcPts val="1108"/>
              </a:lnSpc>
            </a:pPr>
            <a:r>
              <a:rPr lang="de-DE" dirty="0"/>
              <a:t>IMA 2021 || </a:t>
            </a:r>
            <a:r>
              <a:rPr lang="en-GB" dirty="0">
                <a:solidFill>
                  <a:schemeClr val="tx1"/>
                </a:solidFill>
              </a:rPr>
              <a:t>Innovative segmentation using </a:t>
            </a:r>
            <a:r>
              <a:rPr lang="en-GB" dirty="0" err="1">
                <a:solidFill>
                  <a:schemeClr val="tx1"/>
                </a:solidFill>
              </a:rPr>
              <a:t>microgeography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B6B63B0-B15F-4247-A5CB-689D3EEB78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063"/>
          <a:stretch/>
        </p:blipFill>
        <p:spPr>
          <a:xfrm>
            <a:off x="272629" y="1168671"/>
            <a:ext cx="1141199" cy="114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33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Luftaufnahme grüner Baumkronen">
            <a:extLst>
              <a:ext uri="{FF2B5EF4-FFF2-40B4-BE49-F238E27FC236}">
                <a16:creationId xmlns:a16="http://schemas.microsoft.com/office/drawing/2014/main" id="{9EAE4F0E-16A0-4429-A73D-8270D1BD83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6"/>
          <a:stretch/>
        </p:blipFill>
        <p:spPr>
          <a:xfrm>
            <a:off x="0" y="0"/>
            <a:ext cx="9144002" cy="5143500"/>
          </a:xfrm>
          <a:prstGeom prst="rect">
            <a:avLst/>
          </a:prstGeom>
        </p:spPr>
      </p:pic>
      <p:sp>
        <p:nvSpPr>
          <p:cNvPr id="12" name="Abdunklung">
            <a:extLst>
              <a:ext uri="{FF2B5EF4-FFF2-40B4-BE49-F238E27FC236}">
                <a16:creationId xmlns:a16="http://schemas.microsoft.com/office/drawing/2014/main" id="{893C0101-F8AF-4610-B0BD-1D431D180E76}"/>
              </a:ext>
            </a:extLst>
          </p:cNvPr>
          <p:cNvSpPr/>
          <p:nvPr/>
        </p:nvSpPr>
        <p:spPr>
          <a:xfrm>
            <a:off x="0" y="2693"/>
            <a:ext cx="9144000" cy="5143500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90835E84-98BF-4D29-8A36-31F2E0E5001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59575" y="486069"/>
            <a:ext cx="1484312" cy="415925"/>
            <a:chOff x="4305" y="318"/>
            <a:chExt cx="935" cy="262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F98E5824-5712-4FF7-9B40-837C7399ABA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305" y="318"/>
              <a:ext cx="935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705A3BD-717B-43BA-A885-916AA12425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2" y="316"/>
              <a:ext cx="101" cy="266"/>
            </a:xfrm>
            <a:custGeom>
              <a:avLst/>
              <a:gdLst>
                <a:gd name="T0" fmla="*/ 34 w 43"/>
                <a:gd name="T1" fmla="*/ 52 h 113"/>
                <a:gd name="T2" fmla="*/ 42 w 43"/>
                <a:gd name="T3" fmla="*/ 37 h 113"/>
                <a:gd name="T4" fmla="*/ 42 w 43"/>
                <a:gd name="T5" fmla="*/ 19 h 113"/>
                <a:gd name="T6" fmla="*/ 22 w 43"/>
                <a:gd name="T7" fmla="*/ 0 h 113"/>
                <a:gd name="T8" fmla="*/ 3 w 43"/>
                <a:gd name="T9" fmla="*/ 19 h 113"/>
                <a:gd name="T10" fmla="*/ 3 w 43"/>
                <a:gd name="T11" fmla="*/ 24 h 113"/>
                <a:gd name="T12" fmla="*/ 6 w 43"/>
                <a:gd name="T13" fmla="*/ 26 h 113"/>
                <a:gd name="T14" fmla="*/ 9 w 43"/>
                <a:gd name="T15" fmla="*/ 26 h 113"/>
                <a:gd name="T16" fmla="*/ 9 w 43"/>
                <a:gd name="T17" fmla="*/ 19 h 113"/>
                <a:gd name="T18" fmla="*/ 22 w 43"/>
                <a:gd name="T19" fmla="*/ 6 h 113"/>
                <a:gd name="T20" fmla="*/ 35 w 43"/>
                <a:gd name="T21" fmla="*/ 19 h 113"/>
                <a:gd name="T22" fmla="*/ 35 w 43"/>
                <a:gd name="T23" fmla="*/ 36 h 113"/>
                <a:gd name="T24" fmla="*/ 29 w 43"/>
                <a:gd name="T25" fmla="*/ 49 h 113"/>
                <a:gd name="T26" fmla="*/ 18 w 43"/>
                <a:gd name="T27" fmla="*/ 49 h 113"/>
                <a:gd name="T28" fmla="*/ 16 w 43"/>
                <a:gd name="T29" fmla="*/ 51 h 113"/>
                <a:gd name="T30" fmla="*/ 16 w 43"/>
                <a:gd name="T31" fmla="*/ 52 h 113"/>
                <a:gd name="T32" fmla="*/ 19 w 43"/>
                <a:gd name="T33" fmla="*/ 55 h 113"/>
                <a:gd name="T34" fmla="*/ 29 w 43"/>
                <a:gd name="T35" fmla="*/ 55 h 113"/>
                <a:gd name="T36" fmla="*/ 35 w 43"/>
                <a:gd name="T37" fmla="*/ 68 h 113"/>
                <a:gd name="T38" fmla="*/ 35 w 43"/>
                <a:gd name="T39" fmla="*/ 91 h 113"/>
                <a:gd name="T40" fmla="*/ 22 w 43"/>
                <a:gd name="T41" fmla="*/ 106 h 113"/>
                <a:gd name="T42" fmla="*/ 8 w 43"/>
                <a:gd name="T43" fmla="*/ 91 h 113"/>
                <a:gd name="T44" fmla="*/ 8 w 43"/>
                <a:gd name="T45" fmla="*/ 79 h 113"/>
                <a:gd name="T46" fmla="*/ 4 w 43"/>
                <a:gd name="T47" fmla="*/ 79 h 113"/>
                <a:gd name="T48" fmla="*/ 1 w 43"/>
                <a:gd name="T49" fmla="*/ 81 h 113"/>
                <a:gd name="T50" fmla="*/ 1 w 43"/>
                <a:gd name="T51" fmla="*/ 91 h 113"/>
                <a:gd name="T52" fmla="*/ 22 w 43"/>
                <a:gd name="T53" fmla="*/ 113 h 113"/>
                <a:gd name="T54" fmla="*/ 42 w 43"/>
                <a:gd name="T55" fmla="*/ 91 h 113"/>
                <a:gd name="T56" fmla="*/ 42 w 43"/>
                <a:gd name="T57" fmla="*/ 65 h 113"/>
                <a:gd name="T58" fmla="*/ 34 w 43"/>
                <a:gd name="T59" fmla="*/ 5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113">
                  <a:moveTo>
                    <a:pt x="34" y="52"/>
                  </a:moveTo>
                  <a:cubicBezTo>
                    <a:pt x="41" y="48"/>
                    <a:pt x="42" y="38"/>
                    <a:pt x="42" y="37"/>
                  </a:cubicBezTo>
                  <a:cubicBezTo>
                    <a:pt x="42" y="36"/>
                    <a:pt x="42" y="19"/>
                    <a:pt x="42" y="19"/>
                  </a:cubicBezTo>
                  <a:cubicBezTo>
                    <a:pt x="42" y="19"/>
                    <a:pt x="43" y="0"/>
                    <a:pt x="22" y="0"/>
                  </a:cubicBezTo>
                  <a:cubicBezTo>
                    <a:pt x="3" y="0"/>
                    <a:pt x="3" y="17"/>
                    <a:pt x="3" y="19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6"/>
                    <a:pt x="4" y="26"/>
                    <a:pt x="6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6"/>
                    <a:pt x="22" y="6"/>
                  </a:cubicBezTo>
                  <a:cubicBezTo>
                    <a:pt x="35" y="6"/>
                    <a:pt x="35" y="19"/>
                    <a:pt x="35" y="19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47"/>
                    <a:pt x="30" y="49"/>
                    <a:pt x="29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9"/>
                    <a:pt x="16" y="49"/>
                    <a:pt x="16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4"/>
                    <a:pt x="17" y="55"/>
                    <a:pt x="19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35" y="55"/>
                    <a:pt x="35" y="67"/>
                    <a:pt x="35" y="68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6" y="107"/>
                    <a:pt x="22" y="106"/>
                  </a:cubicBezTo>
                  <a:cubicBezTo>
                    <a:pt x="7" y="106"/>
                    <a:pt x="8" y="91"/>
                    <a:pt x="8" y="9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2" y="79"/>
                    <a:pt x="1" y="79"/>
                    <a:pt x="1" y="8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0" y="113"/>
                    <a:pt x="22" y="113"/>
                  </a:cubicBezTo>
                  <a:cubicBezTo>
                    <a:pt x="43" y="113"/>
                    <a:pt x="42" y="91"/>
                    <a:pt x="42" y="91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56"/>
                    <a:pt x="34" y="52"/>
                    <a:pt x="34" y="5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2BB2292C-A256-4DDB-8065-3174B75CE1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8" y="316"/>
              <a:ext cx="104" cy="266"/>
            </a:xfrm>
            <a:custGeom>
              <a:avLst/>
              <a:gdLst>
                <a:gd name="T0" fmla="*/ 44 w 44"/>
                <a:gd name="T1" fmla="*/ 21 h 113"/>
                <a:gd name="T2" fmla="*/ 25 w 44"/>
                <a:gd name="T3" fmla="*/ 0 h 113"/>
                <a:gd name="T4" fmla="*/ 22 w 44"/>
                <a:gd name="T5" fmla="*/ 0 h 113"/>
                <a:gd name="T6" fmla="*/ 19 w 44"/>
                <a:gd name="T7" fmla="*/ 0 h 113"/>
                <a:gd name="T8" fmla="*/ 0 w 44"/>
                <a:gd name="T9" fmla="*/ 21 h 113"/>
                <a:gd name="T10" fmla="*/ 0 w 44"/>
                <a:gd name="T11" fmla="*/ 56 h 113"/>
                <a:gd name="T12" fmla="*/ 0 w 44"/>
                <a:gd name="T13" fmla="*/ 91 h 113"/>
                <a:gd name="T14" fmla="*/ 19 w 44"/>
                <a:gd name="T15" fmla="*/ 112 h 113"/>
                <a:gd name="T16" fmla="*/ 22 w 44"/>
                <a:gd name="T17" fmla="*/ 113 h 113"/>
                <a:gd name="T18" fmla="*/ 25 w 44"/>
                <a:gd name="T19" fmla="*/ 112 h 113"/>
                <a:gd name="T20" fmla="*/ 44 w 44"/>
                <a:gd name="T21" fmla="*/ 91 h 113"/>
                <a:gd name="T22" fmla="*/ 44 w 44"/>
                <a:gd name="T23" fmla="*/ 56 h 113"/>
                <a:gd name="T24" fmla="*/ 44 w 44"/>
                <a:gd name="T25" fmla="*/ 21 h 113"/>
                <a:gd name="T26" fmla="*/ 37 w 44"/>
                <a:gd name="T27" fmla="*/ 91 h 113"/>
                <a:gd name="T28" fmla="*/ 22 w 44"/>
                <a:gd name="T29" fmla="*/ 107 h 113"/>
                <a:gd name="T30" fmla="*/ 7 w 44"/>
                <a:gd name="T31" fmla="*/ 91 h 113"/>
                <a:gd name="T32" fmla="*/ 7 w 44"/>
                <a:gd name="T33" fmla="*/ 56 h 113"/>
                <a:gd name="T34" fmla="*/ 7 w 44"/>
                <a:gd name="T35" fmla="*/ 21 h 113"/>
                <a:gd name="T36" fmla="*/ 22 w 44"/>
                <a:gd name="T37" fmla="*/ 6 h 113"/>
                <a:gd name="T38" fmla="*/ 37 w 44"/>
                <a:gd name="T39" fmla="*/ 21 h 113"/>
                <a:gd name="T40" fmla="*/ 37 w 44"/>
                <a:gd name="T41" fmla="*/ 56 h 113"/>
                <a:gd name="T42" fmla="*/ 37 w 44"/>
                <a:gd name="T43" fmla="*/ 9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113">
                  <a:moveTo>
                    <a:pt x="44" y="21"/>
                  </a:moveTo>
                  <a:cubicBezTo>
                    <a:pt x="44" y="18"/>
                    <a:pt x="43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" y="2"/>
                    <a:pt x="0" y="18"/>
                    <a:pt x="0" y="21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5"/>
                    <a:pt x="1" y="111"/>
                    <a:pt x="19" y="112"/>
                  </a:cubicBezTo>
                  <a:cubicBezTo>
                    <a:pt x="20" y="113"/>
                    <a:pt x="21" y="113"/>
                    <a:pt x="22" y="113"/>
                  </a:cubicBezTo>
                  <a:cubicBezTo>
                    <a:pt x="23" y="113"/>
                    <a:pt x="24" y="113"/>
                    <a:pt x="25" y="112"/>
                  </a:cubicBezTo>
                  <a:cubicBezTo>
                    <a:pt x="43" y="111"/>
                    <a:pt x="44" y="95"/>
                    <a:pt x="44" y="91"/>
                  </a:cubicBezTo>
                  <a:cubicBezTo>
                    <a:pt x="44" y="56"/>
                    <a:pt x="44" y="56"/>
                    <a:pt x="44" y="56"/>
                  </a:cubicBezTo>
                  <a:lnTo>
                    <a:pt x="44" y="21"/>
                  </a:lnTo>
                  <a:close/>
                  <a:moveTo>
                    <a:pt x="37" y="91"/>
                  </a:moveTo>
                  <a:cubicBezTo>
                    <a:pt x="37" y="100"/>
                    <a:pt x="31" y="107"/>
                    <a:pt x="22" y="107"/>
                  </a:cubicBezTo>
                  <a:cubicBezTo>
                    <a:pt x="13" y="107"/>
                    <a:pt x="7" y="100"/>
                    <a:pt x="7" y="91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12"/>
                    <a:pt x="13" y="6"/>
                    <a:pt x="22" y="6"/>
                  </a:cubicBezTo>
                  <a:cubicBezTo>
                    <a:pt x="31" y="6"/>
                    <a:pt x="37" y="12"/>
                    <a:pt x="37" y="21"/>
                  </a:cubicBezTo>
                  <a:cubicBezTo>
                    <a:pt x="37" y="56"/>
                    <a:pt x="37" y="56"/>
                    <a:pt x="37" y="56"/>
                  </a:cubicBezTo>
                  <a:lnTo>
                    <a:pt x="37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AB32830-E94D-4B98-9A80-296802BECA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04" y="316"/>
              <a:ext cx="106" cy="266"/>
            </a:xfrm>
            <a:custGeom>
              <a:avLst/>
              <a:gdLst>
                <a:gd name="T0" fmla="*/ 42 w 45"/>
                <a:gd name="T1" fmla="*/ 20 h 113"/>
                <a:gd name="T2" fmla="*/ 22 w 45"/>
                <a:gd name="T3" fmla="*/ 0 h 113"/>
                <a:gd name="T4" fmla="*/ 1 w 45"/>
                <a:gd name="T5" fmla="*/ 19 h 113"/>
                <a:gd name="T6" fmla="*/ 1 w 45"/>
                <a:gd name="T7" fmla="*/ 91 h 113"/>
                <a:gd name="T8" fmla="*/ 19 w 45"/>
                <a:gd name="T9" fmla="*/ 112 h 113"/>
                <a:gd name="T10" fmla="*/ 23 w 45"/>
                <a:gd name="T11" fmla="*/ 113 h 113"/>
                <a:gd name="T12" fmla="*/ 44 w 45"/>
                <a:gd name="T13" fmla="*/ 95 h 113"/>
                <a:gd name="T14" fmla="*/ 44 w 45"/>
                <a:gd name="T15" fmla="*/ 89 h 113"/>
                <a:gd name="T16" fmla="*/ 44 w 45"/>
                <a:gd name="T17" fmla="*/ 69 h 113"/>
                <a:gd name="T18" fmla="*/ 23 w 45"/>
                <a:gd name="T19" fmla="*/ 44 h 113"/>
                <a:gd name="T20" fmla="*/ 8 w 45"/>
                <a:gd name="T21" fmla="*/ 52 h 113"/>
                <a:gd name="T22" fmla="*/ 8 w 45"/>
                <a:gd name="T23" fmla="*/ 19 h 113"/>
                <a:gd name="T24" fmla="*/ 22 w 45"/>
                <a:gd name="T25" fmla="*/ 6 h 113"/>
                <a:gd name="T26" fmla="*/ 35 w 45"/>
                <a:gd name="T27" fmla="*/ 19 h 113"/>
                <a:gd name="T28" fmla="*/ 35 w 45"/>
                <a:gd name="T29" fmla="*/ 26 h 113"/>
                <a:gd name="T30" fmla="*/ 39 w 45"/>
                <a:gd name="T31" fmla="*/ 26 h 113"/>
                <a:gd name="T32" fmla="*/ 42 w 45"/>
                <a:gd name="T33" fmla="*/ 23 h 113"/>
                <a:gd name="T34" fmla="*/ 8 w 45"/>
                <a:gd name="T35" fmla="*/ 66 h 113"/>
                <a:gd name="T36" fmla="*/ 25 w 45"/>
                <a:gd name="T37" fmla="*/ 50 h 113"/>
                <a:gd name="T38" fmla="*/ 37 w 45"/>
                <a:gd name="T39" fmla="*/ 67 h 113"/>
                <a:gd name="T40" fmla="*/ 38 w 45"/>
                <a:gd name="T41" fmla="*/ 83 h 113"/>
                <a:gd name="T42" fmla="*/ 37 w 45"/>
                <a:gd name="T43" fmla="*/ 92 h 113"/>
                <a:gd name="T44" fmla="*/ 23 w 45"/>
                <a:gd name="T45" fmla="*/ 107 h 113"/>
                <a:gd name="T46" fmla="*/ 8 w 45"/>
                <a:gd name="T47" fmla="*/ 91 h 113"/>
                <a:gd name="T48" fmla="*/ 8 w 45"/>
                <a:gd name="T49" fmla="*/ 6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113">
                  <a:moveTo>
                    <a:pt x="42" y="20"/>
                  </a:moveTo>
                  <a:cubicBezTo>
                    <a:pt x="42" y="20"/>
                    <a:pt x="43" y="0"/>
                    <a:pt x="22" y="0"/>
                  </a:cubicBezTo>
                  <a:cubicBezTo>
                    <a:pt x="1" y="0"/>
                    <a:pt x="1" y="19"/>
                    <a:pt x="1" y="19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5"/>
                    <a:pt x="0" y="111"/>
                    <a:pt x="19" y="112"/>
                  </a:cubicBezTo>
                  <a:cubicBezTo>
                    <a:pt x="20" y="113"/>
                    <a:pt x="21" y="113"/>
                    <a:pt x="23" y="113"/>
                  </a:cubicBezTo>
                  <a:cubicBezTo>
                    <a:pt x="39" y="113"/>
                    <a:pt x="43" y="102"/>
                    <a:pt x="44" y="95"/>
                  </a:cubicBezTo>
                  <a:cubicBezTo>
                    <a:pt x="44" y="93"/>
                    <a:pt x="44" y="90"/>
                    <a:pt x="44" y="8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0"/>
                    <a:pt x="45" y="44"/>
                    <a:pt x="23" y="44"/>
                  </a:cubicBezTo>
                  <a:cubicBezTo>
                    <a:pt x="13" y="44"/>
                    <a:pt x="8" y="52"/>
                    <a:pt x="8" y="52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9" y="6"/>
                    <a:pt x="22" y="6"/>
                  </a:cubicBezTo>
                  <a:cubicBezTo>
                    <a:pt x="36" y="7"/>
                    <a:pt x="35" y="19"/>
                    <a:pt x="35" y="19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41" y="26"/>
                    <a:pt x="42" y="26"/>
                    <a:pt x="42" y="23"/>
                  </a:cubicBezTo>
                  <a:moveTo>
                    <a:pt x="8" y="66"/>
                  </a:moveTo>
                  <a:cubicBezTo>
                    <a:pt x="8" y="60"/>
                    <a:pt x="9" y="49"/>
                    <a:pt x="25" y="50"/>
                  </a:cubicBezTo>
                  <a:cubicBezTo>
                    <a:pt x="35" y="50"/>
                    <a:pt x="37" y="58"/>
                    <a:pt x="37" y="67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101"/>
                    <a:pt x="32" y="107"/>
                    <a:pt x="23" y="107"/>
                  </a:cubicBezTo>
                  <a:cubicBezTo>
                    <a:pt x="13" y="107"/>
                    <a:pt x="8" y="100"/>
                    <a:pt x="8" y="91"/>
                  </a:cubicBezTo>
                  <a:lnTo>
                    <a:pt x="8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6FE1DFCF-4F3D-40CE-AFD7-890A3DE5F3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07" y="325"/>
              <a:ext cx="36" cy="255"/>
            </a:xfrm>
            <a:custGeom>
              <a:avLst/>
              <a:gdLst>
                <a:gd name="T0" fmla="*/ 8 w 15"/>
                <a:gd name="T1" fmla="*/ 0 h 108"/>
                <a:gd name="T2" fmla="*/ 0 w 15"/>
                <a:gd name="T3" fmla="*/ 0 h 108"/>
                <a:gd name="T4" fmla="*/ 0 w 15"/>
                <a:gd name="T5" fmla="*/ 15 h 108"/>
                <a:gd name="T6" fmla="*/ 15 w 15"/>
                <a:gd name="T7" fmla="*/ 15 h 108"/>
                <a:gd name="T8" fmla="*/ 15 w 15"/>
                <a:gd name="T9" fmla="*/ 6 h 108"/>
                <a:gd name="T10" fmla="*/ 8 w 15"/>
                <a:gd name="T11" fmla="*/ 0 h 108"/>
                <a:gd name="T12" fmla="*/ 8 w 15"/>
                <a:gd name="T13" fmla="*/ 23 h 108"/>
                <a:gd name="T14" fmla="*/ 0 w 15"/>
                <a:gd name="T15" fmla="*/ 23 h 108"/>
                <a:gd name="T16" fmla="*/ 0 w 15"/>
                <a:gd name="T17" fmla="*/ 102 h 108"/>
                <a:gd name="T18" fmla="*/ 8 w 15"/>
                <a:gd name="T19" fmla="*/ 108 h 108"/>
                <a:gd name="T20" fmla="*/ 15 w 15"/>
                <a:gd name="T21" fmla="*/ 108 h 108"/>
                <a:gd name="T22" fmla="*/ 15 w 15"/>
                <a:gd name="T23" fmla="*/ 29 h 108"/>
                <a:gd name="T24" fmla="*/ 8 w 15"/>
                <a:gd name="T25" fmla="*/ 2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108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2"/>
                    <a:pt x="12" y="0"/>
                    <a:pt x="8" y="0"/>
                  </a:cubicBezTo>
                  <a:moveTo>
                    <a:pt x="8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6"/>
                    <a:pt x="4" y="108"/>
                    <a:pt x="8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5"/>
                    <a:pt x="12" y="23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ACC92959-D804-4314-ADD0-B0E047E6A5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91" y="316"/>
              <a:ext cx="85" cy="264"/>
            </a:xfrm>
            <a:custGeom>
              <a:avLst/>
              <a:gdLst>
                <a:gd name="T0" fmla="*/ 26 w 36"/>
                <a:gd name="T1" fmla="*/ 12 h 112"/>
                <a:gd name="T2" fmla="*/ 29 w 36"/>
                <a:gd name="T3" fmla="*/ 12 h 112"/>
                <a:gd name="T4" fmla="*/ 32 w 36"/>
                <a:gd name="T5" fmla="*/ 12 h 112"/>
                <a:gd name="T6" fmla="*/ 36 w 36"/>
                <a:gd name="T7" fmla="*/ 6 h 112"/>
                <a:gd name="T8" fmla="*/ 36 w 36"/>
                <a:gd name="T9" fmla="*/ 1 h 112"/>
                <a:gd name="T10" fmla="*/ 34 w 36"/>
                <a:gd name="T11" fmla="*/ 1 h 112"/>
                <a:gd name="T12" fmla="*/ 29 w 36"/>
                <a:gd name="T13" fmla="*/ 0 h 112"/>
                <a:gd name="T14" fmla="*/ 26 w 36"/>
                <a:gd name="T15" fmla="*/ 0 h 112"/>
                <a:gd name="T16" fmla="*/ 5 w 36"/>
                <a:gd name="T17" fmla="*/ 20 h 112"/>
                <a:gd name="T18" fmla="*/ 5 w 36"/>
                <a:gd name="T19" fmla="*/ 27 h 112"/>
                <a:gd name="T20" fmla="*/ 4 w 36"/>
                <a:gd name="T21" fmla="*/ 27 h 112"/>
                <a:gd name="T22" fmla="*/ 0 w 36"/>
                <a:gd name="T23" fmla="*/ 32 h 112"/>
                <a:gd name="T24" fmla="*/ 0 w 36"/>
                <a:gd name="T25" fmla="*/ 37 h 112"/>
                <a:gd name="T26" fmla="*/ 5 w 36"/>
                <a:gd name="T27" fmla="*/ 37 h 112"/>
                <a:gd name="T28" fmla="*/ 5 w 36"/>
                <a:gd name="T29" fmla="*/ 106 h 112"/>
                <a:gd name="T30" fmla="*/ 5 w 36"/>
                <a:gd name="T31" fmla="*/ 106 h 112"/>
                <a:gd name="T32" fmla="*/ 13 w 36"/>
                <a:gd name="T33" fmla="*/ 112 h 112"/>
                <a:gd name="T34" fmla="*/ 20 w 36"/>
                <a:gd name="T35" fmla="*/ 112 h 112"/>
                <a:gd name="T36" fmla="*/ 20 w 36"/>
                <a:gd name="T37" fmla="*/ 37 h 112"/>
                <a:gd name="T38" fmla="*/ 26 w 36"/>
                <a:gd name="T39" fmla="*/ 37 h 112"/>
                <a:gd name="T40" fmla="*/ 30 w 36"/>
                <a:gd name="T41" fmla="*/ 32 h 112"/>
                <a:gd name="T42" fmla="*/ 30 w 36"/>
                <a:gd name="T43" fmla="*/ 27 h 112"/>
                <a:gd name="T44" fmla="*/ 20 w 36"/>
                <a:gd name="T45" fmla="*/ 27 h 112"/>
                <a:gd name="T46" fmla="*/ 20 w 36"/>
                <a:gd name="T47" fmla="*/ 19 h 112"/>
                <a:gd name="T48" fmla="*/ 26 w 36"/>
                <a:gd name="T49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112">
                  <a:moveTo>
                    <a:pt x="26" y="12"/>
                  </a:moveTo>
                  <a:cubicBezTo>
                    <a:pt x="27" y="12"/>
                    <a:pt x="29" y="12"/>
                    <a:pt x="29" y="12"/>
                  </a:cubicBezTo>
                  <a:cubicBezTo>
                    <a:pt x="29" y="12"/>
                    <a:pt x="32" y="12"/>
                    <a:pt x="32" y="12"/>
                  </a:cubicBezTo>
                  <a:cubicBezTo>
                    <a:pt x="35" y="12"/>
                    <a:pt x="36" y="9"/>
                    <a:pt x="36" y="6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5" y="1"/>
                    <a:pt x="34" y="1"/>
                  </a:cubicBezTo>
                  <a:cubicBezTo>
                    <a:pt x="34" y="1"/>
                    <a:pt x="30" y="0"/>
                    <a:pt x="29" y="0"/>
                  </a:cubicBezTo>
                  <a:cubicBezTo>
                    <a:pt x="28" y="0"/>
                    <a:pt x="26" y="0"/>
                    <a:pt x="26" y="0"/>
                  </a:cubicBezTo>
                  <a:cubicBezTo>
                    <a:pt x="6" y="0"/>
                    <a:pt x="5" y="17"/>
                    <a:pt x="5" y="2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1" y="27"/>
                    <a:pt x="0" y="29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10"/>
                    <a:pt x="9" y="112"/>
                    <a:pt x="13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9" y="37"/>
                    <a:pt x="30" y="35"/>
                    <a:pt x="30" y="32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2"/>
                    <a:pt x="25" y="12"/>
                    <a:pt x="2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1693CDD-ADB9-46FC-BAEF-205A30250F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97" y="377"/>
              <a:ext cx="97" cy="205"/>
            </a:xfrm>
            <a:custGeom>
              <a:avLst/>
              <a:gdLst>
                <a:gd name="T0" fmla="*/ 41 w 41"/>
                <a:gd name="T1" fmla="*/ 62 h 87"/>
                <a:gd name="T2" fmla="*/ 14 w 41"/>
                <a:gd name="T3" fmla="*/ 20 h 87"/>
                <a:gd name="T4" fmla="*/ 14 w 41"/>
                <a:gd name="T5" fmla="*/ 18 h 87"/>
                <a:gd name="T6" fmla="*/ 21 w 41"/>
                <a:gd name="T7" fmla="*/ 11 h 87"/>
                <a:gd name="T8" fmla="*/ 27 w 41"/>
                <a:gd name="T9" fmla="*/ 18 h 87"/>
                <a:gd name="T10" fmla="*/ 27 w 41"/>
                <a:gd name="T11" fmla="*/ 21 h 87"/>
                <a:gd name="T12" fmla="*/ 34 w 41"/>
                <a:gd name="T13" fmla="*/ 26 h 87"/>
                <a:gd name="T14" fmla="*/ 41 w 41"/>
                <a:gd name="T15" fmla="*/ 26 h 87"/>
                <a:gd name="T16" fmla="*/ 41 w 41"/>
                <a:gd name="T17" fmla="*/ 20 h 87"/>
                <a:gd name="T18" fmla="*/ 20 w 41"/>
                <a:gd name="T19" fmla="*/ 0 h 87"/>
                <a:gd name="T20" fmla="*/ 0 w 41"/>
                <a:gd name="T21" fmla="*/ 20 h 87"/>
                <a:gd name="T22" fmla="*/ 0 w 41"/>
                <a:gd name="T23" fmla="*/ 22 h 87"/>
                <a:gd name="T24" fmla="*/ 27 w 41"/>
                <a:gd name="T25" fmla="*/ 64 h 87"/>
                <a:gd name="T26" fmla="*/ 27 w 41"/>
                <a:gd name="T27" fmla="*/ 69 h 87"/>
                <a:gd name="T28" fmla="*/ 26 w 41"/>
                <a:gd name="T29" fmla="*/ 73 h 87"/>
                <a:gd name="T30" fmla="*/ 26 w 41"/>
                <a:gd name="T31" fmla="*/ 73 h 87"/>
                <a:gd name="T32" fmla="*/ 26 w 41"/>
                <a:gd name="T33" fmla="*/ 73 h 87"/>
                <a:gd name="T34" fmla="*/ 20 w 41"/>
                <a:gd name="T35" fmla="*/ 76 h 87"/>
                <a:gd name="T36" fmla="*/ 14 w 41"/>
                <a:gd name="T37" fmla="*/ 69 h 87"/>
                <a:gd name="T38" fmla="*/ 14 w 41"/>
                <a:gd name="T39" fmla="*/ 58 h 87"/>
                <a:gd name="T40" fmla="*/ 14 w 41"/>
                <a:gd name="T41" fmla="*/ 58 h 87"/>
                <a:gd name="T42" fmla="*/ 14 w 41"/>
                <a:gd name="T43" fmla="*/ 58 h 87"/>
                <a:gd name="T44" fmla="*/ 7 w 41"/>
                <a:gd name="T45" fmla="*/ 53 h 87"/>
                <a:gd name="T46" fmla="*/ 0 w 41"/>
                <a:gd name="T47" fmla="*/ 53 h 87"/>
                <a:gd name="T48" fmla="*/ 0 w 41"/>
                <a:gd name="T49" fmla="*/ 67 h 87"/>
                <a:gd name="T50" fmla="*/ 0 w 41"/>
                <a:gd name="T51" fmla="*/ 71 h 87"/>
                <a:gd name="T52" fmla="*/ 20 w 41"/>
                <a:gd name="T53" fmla="*/ 87 h 87"/>
                <a:gd name="T54" fmla="*/ 41 w 41"/>
                <a:gd name="T55" fmla="*/ 67 h 87"/>
                <a:gd name="T56" fmla="*/ 41 w 41"/>
                <a:gd name="T57" fmla="*/ 6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" h="87">
                  <a:moveTo>
                    <a:pt x="41" y="62"/>
                  </a:moveTo>
                  <a:cubicBezTo>
                    <a:pt x="41" y="43"/>
                    <a:pt x="14" y="34"/>
                    <a:pt x="14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5"/>
                    <a:pt x="16" y="11"/>
                    <a:pt x="21" y="11"/>
                  </a:cubicBezTo>
                  <a:cubicBezTo>
                    <a:pt x="25" y="11"/>
                    <a:pt x="27" y="15"/>
                    <a:pt x="2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5"/>
                    <a:pt x="30" y="26"/>
                    <a:pt x="34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17"/>
                    <a:pt x="40" y="0"/>
                    <a:pt x="20" y="0"/>
                  </a:cubicBezTo>
                  <a:cubicBezTo>
                    <a:pt x="0" y="0"/>
                    <a:pt x="0" y="17"/>
                    <a:pt x="0" y="2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40"/>
                    <a:pt x="27" y="47"/>
                    <a:pt x="27" y="64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70"/>
                    <a:pt x="26" y="72"/>
                    <a:pt x="26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25" y="75"/>
                    <a:pt x="23" y="76"/>
                    <a:pt x="20" y="76"/>
                  </a:cubicBezTo>
                  <a:cubicBezTo>
                    <a:pt x="16" y="76"/>
                    <a:pt x="14" y="72"/>
                    <a:pt x="14" y="69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4"/>
                    <a:pt x="11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8"/>
                    <a:pt x="0" y="69"/>
                    <a:pt x="0" y="71"/>
                  </a:cubicBezTo>
                  <a:cubicBezTo>
                    <a:pt x="1" y="77"/>
                    <a:pt x="5" y="87"/>
                    <a:pt x="20" y="87"/>
                  </a:cubicBezTo>
                  <a:cubicBezTo>
                    <a:pt x="40" y="87"/>
                    <a:pt x="41" y="70"/>
                    <a:pt x="41" y="67"/>
                  </a:cubicBezTo>
                  <a:cubicBezTo>
                    <a:pt x="41" y="62"/>
                    <a:pt x="41" y="62"/>
                    <a:pt x="41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D64273D1-83A6-48BD-9268-CBA23D63DF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3" y="377"/>
              <a:ext cx="97" cy="203"/>
            </a:xfrm>
            <a:custGeom>
              <a:avLst/>
              <a:gdLst>
                <a:gd name="T0" fmla="*/ 27 w 41"/>
                <a:gd name="T1" fmla="*/ 80 h 86"/>
                <a:gd name="T2" fmla="*/ 34 w 41"/>
                <a:gd name="T3" fmla="*/ 86 h 86"/>
                <a:gd name="T4" fmla="*/ 41 w 41"/>
                <a:gd name="T5" fmla="*/ 86 h 86"/>
                <a:gd name="T6" fmla="*/ 41 w 41"/>
                <a:gd name="T7" fmla="*/ 80 h 86"/>
                <a:gd name="T8" fmla="*/ 41 w 41"/>
                <a:gd name="T9" fmla="*/ 80 h 86"/>
                <a:gd name="T10" fmla="*/ 41 w 41"/>
                <a:gd name="T11" fmla="*/ 80 h 86"/>
                <a:gd name="T12" fmla="*/ 41 w 41"/>
                <a:gd name="T13" fmla="*/ 19 h 86"/>
                <a:gd name="T14" fmla="*/ 26 w 41"/>
                <a:gd name="T15" fmla="*/ 0 h 86"/>
                <a:gd name="T16" fmla="*/ 14 w 41"/>
                <a:gd name="T17" fmla="*/ 6 h 86"/>
                <a:gd name="T18" fmla="*/ 7 w 41"/>
                <a:gd name="T19" fmla="*/ 1 h 86"/>
                <a:gd name="T20" fmla="*/ 0 w 41"/>
                <a:gd name="T21" fmla="*/ 1 h 86"/>
                <a:gd name="T22" fmla="*/ 0 w 41"/>
                <a:gd name="T23" fmla="*/ 80 h 86"/>
                <a:gd name="T24" fmla="*/ 0 w 41"/>
                <a:gd name="T25" fmla="*/ 80 h 86"/>
                <a:gd name="T26" fmla="*/ 0 w 41"/>
                <a:gd name="T27" fmla="*/ 80 h 86"/>
                <a:gd name="T28" fmla="*/ 0 w 41"/>
                <a:gd name="T29" fmla="*/ 80 h 86"/>
                <a:gd name="T30" fmla="*/ 7 w 41"/>
                <a:gd name="T31" fmla="*/ 86 h 86"/>
                <a:gd name="T32" fmla="*/ 14 w 41"/>
                <a:gd name="T33" fmla="*/ 86 h 86"/>
                <a:gd name="T34" fmla="*/ 14 w 41"/>
                <a:gd name="T35" fmla="*/ 21 h 86"/>
                <a:gd name="T36" fmla="*/ 21 w 41"/>
                <a:gd name="T37" fmla="*/ 11 h 86"/>
                <a:gd name="T38" fmla="*/ 27 w 41"/>
                <a:gd name="T39" fmla="*/ 18 h 86"/>
                <a:gd name="T40" fmla="*/ 27 w 41"/>
                <a:gd name="T41" fmla="*/ 8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86">
                  <a:moveTo>
                    <a:pt x="27" y="80"/>
                  </a:moveTo>
                  <a:cubicBezTo>
                    <a:pt x="27" y="84"/>
                    <a:pt x="30" y="86"/>
                    <a:pt x="34" y="86"/>
                  </a:cubicBezTo>
                  <a:cubicBezTo>
                    <a:pt x="41" y="86"/>
                    <a:pt x="41" y="86"/>
                    <a:pt x="41" y="8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21"/>
                    <a:pt x="41" y="19"/>
                  </a:cubicBezTo>
                  <a:cubicBezTo>
                    <a:pt x="41" y="15"/>
                    <a:pt x="41" y="0"/>
                    <a:pt x="26" y="0"/>
                  </a:cubicBezTo>
                  <a:cubicBezTo>
                    <a:pt x="19" y="0"/>
                    <a:pt x="14" y="6"/>
                    <a:pt x="14" y="6"/>
                  </a:cubicBezTo>
                  <a:cubicBezTo>
                    <a:pt x="14" y="6"/>
                    <a:pt x="14" y="1"/>
                    <a:pt x="7" y="1"/>
                  </a:cubicBezTo>
                  <a:cubicBezTo>
                    <a:pt x="5" y="1"/>
                    <a:pt x="0" y="1"/>
                    <a:pt x="0" y="1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4"/>
                    <a:pt x="3" y="86"/>
                    <a:pt x="7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4"/>
                    <a:pt x="16" y="11"/>
                    <a:pt x="21" y="11"/>
                  </a:cubicBezTo>
                  <a:cubicBezTo>
                    <a:pt x="25" y="11"/>
                    <a:pt x="27" y="15"/>
                    <a:pt x="27" y="18"/>
                  </a:cubicBezTo>
                  <a:cubicBezTo>
                    <a:pt x="27" y="80"/>
                    <a:pt x="27" y="80"/>
                    <a:pt x="27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7F485851-0536-45B1-8865-0EF34F9C0C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72" y="377"/>
              <a:ext cx="99" cy="205"/>
            </a:xfrm>
            <a:custGeom>
              <a:avLst/>
              <a:gdLst>
                <a:gd name="T0" fmla="*/ 21 w 42"/>
                <a:gd name="T1" fmla="*/ 0 h 87"/>
                <a:gd name="T2" fmla="*/ 2 w 42"/>
                <a:gd name="T3" fmla="*/ 18 h 87"/>
                <a:gd name="T4" fmla="*/ 2 w 42"/>
                <a:gd name="T5" fmla="*/ 20 h 87"/>
                <a:gd name="T6" fmla="*/ 9 w 42"/>
                <a:gd name="T7" fmla="*/ 26 h 87"/>
                <a:gd name="T8" fmla="*/ 15 w 42"/>
                <a:gd name="T9" fmla="*/ 26 h 87"/>
                <a:gd name="T10" fmla="*/ 15 w 42"/>
                <a:gd name="T11" fmla="*/ 18 h 87"/>
                <a:gd name="T12" fmla="*/ 21 w 42"/>
                <a:gd name="T13" fmla="*/ 11 h 87"/>
                <a:gd name="T14" fmla="*/ 27 w 42"/>
                <a:gd name="T15" fmla="*/ 18 h 87"/>
                <a:gd name="T16" fmla="*/ 27 w 42"/>
                <a:gd name="T17" fmla="*/ 20 h 87"/>
                <a:gd name="T18" fmla="*/ 27 w 42"/>
                <a:gd name="T19" fmla="*/ 20 h 87"/>
                <a:gd name="T20" fmla="*/ 27 w 42"/>
                <a:gd name="T21" fmla="*/ 39 h 87"/>
                <a:gd name="T22" fmla="*/ 16 w 42"/>
                <a:gd name="T23" fmla="*/ 34 h 87"/>
                <a:gd name="T24" fmla="*/ 0 w 42"/>
                <a:gd name="T25" fmla="*/ 53 h 87"/>
                <a:gd name="T26" fmla="*/ 0 w 42"/>
                <a:gd name="T27" fmla="*/ 67 h 87"/>
                <a:gd name="T28" fmla="*/ 16 w 42"/>
                <a:gd name="T29" fmla="*/ 87 h 87"/>
                <a:gd name="T30" fmla="*/ 27 w 42"/>
                <a:gd name="T31" fmla="*/ 81 h 87"/>
                <a:gd name="T32" fmla="*/ 34 w 42"/>
                <a:gd name="T33" fmla="*/ 86 h 87"/>
                <a:gd name="T34" fmla="*/ 42 w 42"/>
                <a:gd name="T35" fmla="*/ 86 h 87"/>
                <a:gd name="T36" fmla="*/ 42 w 42"/>
                <a:gd name="T37" fmla="*/ 20 h 87"/>
                <a:gd name="T38" fmla="*/ 21 w 42"/>
                <a:gd name="T39" fmla="*/ 0 h 87"/>
                <a:gd name="T40" fmla="*/ 27 w 42"/>
                <a:gd name="T41" fmla="*/ 70 h 87"/>
                <a:gd name="T42" fmla="*/ 21 w 42"/>
                <a:gd name="T43" fmla="*/ 77 h 87"/>
                <a:gd name="T44" fmla="*/ 15 w 42"/>
                <a:gd name="T45" fmla="*/ 70 h 87"/>
                <a:gd name="T46" fmla="*/ 15 w 42"/>
                <a:gd name="T47" fmla="*/ 63 h 87"/>
                <a:gd name="T48" fmla="*/ 15 w 42"/>
                <a:gd name="T49" fmla="*/ 57 h 87"/>
                <a:gd name="T50" fmla="*/ 15 w 42"/>
                <a:gd name="T51" fmla="*/ 50 h 87"/>
                <a:gd name="T52" fmla="*/ 21 w 42"/>
                <a:gd name="T53" fmla="*/ 43 h 87"/>
                <a:gd name="T54" fmla="*/ 27 w 42"/>
                <a:gd name="T55" fmla="*/ 50 h 87"/>
                <a:gd name="T56" fmla="*/ 27 w 42"/>
                <a:gd name="T57" fmla="*/ 57 h 87"/>
                <a:gd name="T58" fmla="*/ 27 w 42"/>
                <a:gd name="T59" fmla="*/ 63 h 87"/>
                <a:gd name="T60" fmla="*/ 27 w 42"/>
                <a:gd name="T61" fmla="*/ 7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2" h="87">
                  <a:moveTo>
                    <a:pt x="21" y="0"/>
                  </a:moveTo>
                  <a:cubicBezTo>
                    <a:pt x="1" y="0"/>
                    <a:pt x="2" y="15"/>
                    <a:pt x="2" y="18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4"/>
                    <a:pt x="5" y="26"/>
                    <a:pt x="9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4"/>
                    <a:pt x="17" y="11"/>
                    <a:pt x="21" y="11"/>
                  </a:cubicBezTo>
                  <a:cubicBezTo>
                    <a:pt x="25" y="11"/>
                    <a:pt x="27" y="14"/>
                    <a:pt x="27" y="18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1" y="34"/>
                    <a:pt x="16" y="34"/>
                  </a:cubicBezTo>
                  <a:cubicBezTo>
                    <a:pt x="5" y="34"/>
                    <a:pt x="0" y="40"/>
                    <a:pt x="0" y="5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80"/>
                    <a:pt x="5" y="87"/>
                    <a:pt x="16" y="87"/>
                  </a:cubicBezTo>
                  <a:cubicBezTo>
                    <a:pt x="20" y="87"/>
                    <a:pt x="24" y="85"/>
                    <a:pt x="27" y="81"/>
                  </a:cubicBezTo>
                  <a:cubicBezTo>
                    <a:pt x="27" y="81"/>
                    <a:pt x="27" y="86"/>
                    <a:pt x="34" y="86"/>
                  </a:cubicBezTo>
                  <a:cubicBezTo>
                    <a:pt x="42" y="86"/>
                    <a:pt x="42" y="86"/>
                    <a:pt x="42" y="86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17"/>
                    <a:pt x="41" y="0"/>
                    <a:pt x="21" y="0"/>
                  </a:cubicBezTo>
                  <a:close/>
                  <a:moveTo>
                    <a:pt x="27" y="70"/>
                  </a:moveTo>
                  <a:cubicBezTo>
                    <a:pt x="27" y="73"/>
                    <a:pt x="25" y="77"/>
                    <a:pt x="21" y="77"/>
                  </a:cubicBezTo>
                  <a:cubicBezTo>
                    <a:pt x="17" y="77"/>
                    <a:pt x="15" y="73"/>
                    <a:pt x="15" y="70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47"/>
                    <a:pt x="17" y="43"/>
                    <a:pt x="21" y="43"/>
                  </a:cubicBezTo>
                  <a:cubicBezTo>
                    <a:pt x="25" y="43"/>
                    <a:pt x="27" y="47"/>
                    <a:pt x="27" y="50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70"/>
                    <a:pt x="27" y="70"/>
                    <a:pt x="27" y="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23" name="Linien">
            <a:extLst>
              <a:ext uri="{FF2B5EF4-FFF2-40B4-BE49-F238E27FC236}">
                <a16:creationId xmlns:a16="http://schemas.microsoft.com/office/drawing/2014/main" id="{0C1B738A-66A0-4388-AC5B-FFCD6B308F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t="8850" r="6353" b="-217"/>
          <a:stretch/>
        </p:blipFill>
        <p:spPr>
          <a:xfrm>
            <a:off x="0" y="5385"/>
            <a:ext cx="9144002" cy="514350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B76063C-656B-4B36-976E-A46A620C7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186" y="2880000"/>
            <a:ext cx="6282273" cy="1014487"/>
          </a:xfrm>
        </p:spPr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Relevance</a:t>
            </a:r>
            <a:r>
              <a:rPr lang="de-DE" dirty="0">
                <a:solidFill>
                  <a:schemeClr val="bg1"/>
                </a:solidFill>
              </a:rPr>
              <a:t> &amp; Research Question</a:t>
            </a:r>
          </a:p>
        </p:txBody>
      </p:sp>
    </p:spTree>
    <p:extLst>
      <p:ext uri="{BB962C8B-B14F-4D97-AF65-F5344CB8AC3E}">
        <p14:creationId xmlns:p14="http://schemas.microsoft.com/office/powerpoint/2010/main" val="2933313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>
          <a:xfrm>
            <a:off x="272630" y="1331913"/>
            <a:ext cx="4889170" cy="2628195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de-DE" b="1" dirty="0"/>
              <a:t>Climate </a:t>
            </a:r>
            <a:r>
              <a:rPr lang="de-DE" b="1" dirty="0" err="1"/>
              <a:t>change</a:t>
            </a:r>
            <a:r>
              <a:rPr lang="de-DE" b="1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issues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time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17% of CO² emissions </a:t>
            </a:r>
            <a:r>
              <a:rPr lang="en-US" dirty="0"/>
              <a:t>in Germany are caused by </a:t>
            </a:r>
            <a:r>
              <a:rPr lang="en-US" b="1" dirty="0"/>
              <a:t>private households </a:t>
            </a:r>
            <a:r>
              <a:rPr lang="en-US" i="1" dirty="0"/>
              <a:t>(tagesschau.de)</a:t>
            </a:r>
          </a:p>
          <a:p>
            <a:pPr marL="285750" indent="-285750">
              <a:buFontTx/>
              <a:buChar char="-"/>
            </a:pPr>
            <a:r>
              <a:rPr lang="en-US" dirty="0"/>
              <a:t>36% of private households’ emissions are due to </a:t>
            </a:r>
            <a:r>
              <a:rPr lang="en-US" b="1" dirty="0"/>
              <a:t>living (e. g. heating) </a:t>
            </a:r>
          </a:p>
          <a:p>
            <a:pPr marL="285750" indent="-285750">
              <a:buFontTx/>
              <a:buChar char="-"/>
            </a:pPr>
            <a:r>
              <a:rPr lang="en-US" dirty="0"/>
              <a:t>To know more about </a:t>
            </a:r>
            <a:r>
              <a:rPr lang="en-US" b="1" dirty="0"/>
              <a:t>how people live </a:t>
            </a:r>
            <a:r>
              <a:rPr lang="en-US" dirty="0"/>
              <a:t>helps to identify </a:t>
            </a:r>
            <a:r>
              <a:rPr lang="en-US" b="1" dirty="0"/>
              <a:t>suitable policy measures 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394455-EBE5-457D-B188-43FCED0FE3BE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EFB74C04-5259-4536-9CAC-01B397A34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4767262"/>
            <a:ext cx="5534025" cy="157163"/>
          </a:xfrm>
        </p:spPr>
        <p:txBody>
          <a:bodyPr/>
          <a:lstStyle/>
          <a:p>
            <a:pPr>
              <a:lnSpc>
                <a:spcPts val="1108"/>
              </a:lnSpc>
            </a:pPr>
            <a:r>
              <a:rPr lang="de-DE" dirty="0"/>
              <a:t>IMA 2021 || </a:t>
            </a:r>
            <a:r>
              <a:rPr lang="en-GB" dirty="0">
                <a:solidFill>
                  <a:schemeClr val="tx1"/>
                </a:solidFill>
              </a:rPr>
              <a:t>Innovative segmentation using </a:t>
            </a:r>
            <a:r>
              <a:rPr lang="en-GB" dirty="0" err="1">
                <a:solidFill>
                  <a:schemeClr val="tx1"/>
                </a:solidFill>
              </a:rPr>
              <a:t>microgeography</a:t>
            </a:r>
            <a:endParaRPr lang="de-DE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0751B9C8-F1AE-4805-B0E4-FC2F21B49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28" y="375913"/>
            <a:ext cx="7034633" cy="301511"/>
          </a:xfrm>
        </p:spPr>
        <p:txBody>
          <a:bodyPr/>
          <a:lstStyle/>
          <a:p>
            <a:r>
              <a:rPr lang="de-DE" dirty="0" err="1"/>
              <a:t>Relevance</a:t>
            </a:r>
            <a:r>
              <a:rPr lang="de-DE" dirty="0"/>
              <a:t>: </a:t>
            </a:r>
            <a:r>
              <a:rPr lang="en-US" dirty="0"/>
              <a:t>The need to know more about sustainable people</a:t>
            </a:r>
            <a:endParaRPr lang="de-DE" dirty="0"/>
          </a:p>
        </p:txBody>
      </p:sp>
      <p:pic>
        <p:nvPicPr>
          <p:cNvPr id="1026" name="Picture 2" descr="CO2-Emissionen privater Haushalte">
            <a:extLst>
              <a:ext uri="{FF2B5EF4-FFF2-40B4-BE49-F238E27FC236}">
                <a16:creationId xmlns:a16="http://schemas.microsoft.com/office/drawing/2014/main" id="{9B7508FB-51E8-43B6-97D5-AC6486F7A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r="14195"/>
          <a:stretch/>
        </p:blipFill>
        <p:spPr bwMode="auto">
          <a:xfrm>
            <a:off x="5333999" y="1135857"/>
            <a:ext cx="3653853" cy="25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DB99056-7ECC-411E-88FD-8D2EA2180BED}"/>
              </a:ext>
            </a:extLst>
          </p:cNvPr>
          <p:cNvSpPr txBox="1"/>
          <p:nvPr/>
        </p:nvSpPr>
        <p:spPr>
          <a:xfrm>
            <a:off x="6065550" y="1892300"/>
            <a:ext cx="10953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Other </a:t>
            </a:r>
            <a:r>
              <a:rPr lang="de-DE" sz="1050" dirty="0" err="1"/>
              <a:t>services</a:t>
            </a:r>
            <a:endParaRPr lang="de-DE" sz="105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41591F3-6151-4451-941F-7D0264AD79BF}"/>
              </a:ext>
            </a:extLst>
          </p:cNvPr>
          <p:cNvSpPr txBox="1"/>
          <p:nvPr/>
        </p:nvSpPr>
        <p:spPr>
          <a:xfrm>
            <a:off x="6002050" y="2419136"/>
            <a:ext cx="10953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Other </a:t>
            </a:r>
            <a:r>
              <a:rPr lang="de-DE" sz="1050" dirty="0" err="1"/>
              <a:t>products</a:t>
            </a:r>
            <a:endParaRPr lang="de-DE" sz="105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171DF99-B31B-411C-8D94-A4E1B3CE6FFD}"/>
              </a:ext>
            </a:extLst>
          </p:cNvPr>
          <p:cNvSpPr txBox="1"/>
          <p:nvPr/>
        </p:nvSpPr>
        <p:spPr>
          <a:xfrm>
            <a:off x="6211887" y="3100992"/>
            <a:ext cx="10953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Nutrition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60CF0CF-9109-4271-AF56-F952B3026D87}"/>
              </a:ext>
            </a:extLst>
          </p:cNvPr>
          <p:cNvSpPr txBox="1"/>
          <p:nvPr/>
        </p:nvSpPr>
        <p:spPr>
          <a:xfrm>
            <a:off x="7892477" y="3414587"/>
            <a:ext cx="10953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Verkehr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431807B-DC03-41D7-8391-504FAAFBE3DF}"/>
              </a:ext>
            </a:extLst>
          </p:cNvPr>
          <p:cNvSpPr txBox="1"/>
          <p:nvPr/>
        </p:nvSpPr>
        <p:spPr>
          <a:xfrm>
            <a:off x="7892476" y="2143454"/>
            <a:ext cx="10953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Living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51EC945-E896-4B05-B8D8-FC53369683FC}"/>
              </a:ext>
            </a:extLst>
          </p:cNvPr>
          <p:cNvSpPr txBox="1"/>
          <p:nvPr/>
        </p:nvSpPr>
        <p:spPr>
          <a:xfrm>
            <a:off x="5333999" y="1420567"/>
            <a:ext cx="35373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CO2-Emissions </a:t>
            </a:r>
            <a:r>
              <a:rPr lang="de-DE" sz="1050" dirty="0" err="1"/>
              <a:t>of</a:t>
            </a:r>
            <a:r>
              <a:rPr lang="de-DE" sz="1050" dirty="0"/>
              <a:t> private </a:t>
            </a:r>
            <a:r>
              <a:rPr lang="de-DE" sz="1050" dirty="0" err="1"/>
              <a:t>households</a:t>
            </a:r>
            <a:r>
              <a:rPr lang="de-DE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0825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>
          <a:xfrm>
            <a:off x="272630" y="1331913"/>
            <a:ext cx="4534320" cy="28336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Who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b="1" dirty="0" err="1"/>
              <a:t>prone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a </a:t>
            </a:r>
            <a:r>
              <a:rPr lang="de-DE" b="1" dirty="0" err="1"/>
              <a:t>sustainable</a:t>
            </a:r>
            <a:r>
              <a:rPr lang="de-DE" b="1" dirty="0"/>
              <a:t> </a:t>
            </a:r>
            <a:r>
              <a:rPr lang="de-DE" b="1" dirty="0" err="1"/>
              <a:t>lifestyle</a:t>
            </a:r>
            <a:r>
              <a:rPr lang="de-DE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/>
              <a:t>How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described</a:t>
            </a:r>
            <a:r>
              <a:rPr lang="de-DE" dirty="0"/>
              <a:t> </a:t>
            </a:r>
            <a:r>
              <a:rPr lang="de-DE" b="1" dirty="0" err="1"/>
              <a:t>socio-economically</a:t>
            </a:r>
            <a:r>
              <a:rPr lang="de-DE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/>
              <a:t>How</a:t>
            </a:r>
            <a:r>
              <a:rPr lang="de-DE" dirty="0"/>
              <a:t> do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b="1" dirty="0"/>
              <a:t>live</a:t>
            </a:r>
            <a:r>
              <a:rPr lang="de-DE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/>
              <a:t>Where</a:t>
            </a:r>
            <a:r>
              <a:rPr lang="de-DE" dirty="0"/>
              <a:t> do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b="1" dirty="0"/>
              <a:t>live</a:t>
            </a:r>
            <a:r>
              <a:rPr lang="de-DE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All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answered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 </a:t>
            </a:r>
            <a:r>
              <a:rPr lang="de-DE" b="1" dirty="0"/>
              <a:t>Segmentation</a:t>
            </a:r>
            <a:r>
              <a:rPr lang="de-DE" dirty="0"/>
              <a:t> </a:t>
            </a:r>
            <a:r>
              <a:rPr lang="de-DE" dirty="0" err="1"/>
              <a:t>combined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b="1" dirty="0"/>
              <a:t>Small Area </a:t>
            </a:r>
            <a:r>
              <a:rPr lang="de-DE" b="1" dirty="0" err="1"/>
              <a:t>Estimations</a:t>
            </a:r>
            <a:r>
              <a:rPr lang="de-DE" b="1" dirty="0"/>
              <a:t>  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72628" y="375913"/>
            <a:ext cx="7620421" cy="301511"/>
          </a:xfrm>
        </p:spPr>
        <p:txBody>
          <a:bodyPr/>
          <a:lstStyle/>
          <a:p>
            <a:r>
              <a:rPr lang="en-US" dirty="0"/>
              <a:t>Research questions: finding out WHO is prone to sustainability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394455-EBE5-457D-B188-43FCED0FE3BE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66CB3051-FA76-4498-A4D7-D9DA0468D5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4767262"/>
            <a:ext cx="5534025" cy="157163"/>
          </a:xfrm>
        </p:spPr>
        <p:txBody>
          <a:bodyPr/>
          <a:lstStyle/>
          <a:p>
            <a:pPr>
              <a:lnSpc>
                <a:spcPts val="1108"/>
              </a:lnSpc>
            </a:pPr>
            <a:r>
              <a:rPr lang="de-DE" dirty="0"/>
              <a:t>IMA 2021 || </a:t>
            </a:r>
            <a:r>
              <a:rPr lang="en-GB" dirty="0">
                <a:solidFill>
                  <a:schemeClr val="tx1"/>
                </a:solidFill>
              </a:rPr>
              <a:t>Innovative segmentation using </a:t>
            </a:r>
            <a:r>
              <a:rPr lang="en-GB" dirty="0" err="1">
                <a:solidFill>
                  <a:schemeClr val="tx1"/>
                </a:solidFill>
              </a:rPr>
              <a:t>microgeography</a:t>
            </a:r>
            <a:endParaRPr lang="de-DE" dirty="0"/>
          </a:p>
        </p:txBody>
      </p:sp>
      <p:pic>
        <p:nvPicPr>
          <p:cNvPr id="6" name="Grafik 5" descr="Foto einer Gruppe von Turbinen auf üppigen grünen Bergen">
            <a:extLst>
              <a:ext uri="{FF2B5EF4-FFF2-40B4-BE49-F238E27FC236}">
                <a16:creationId xmlns:a16="http://schemas.microsoft.com/office/drawing/2014/main" id="{CAADD19E-800B-49F1-86AD-D71D415D48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33" y="1414047"/>
            <a:ext cx="4001537" cy="266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0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Person, die an einem Bord löst">
            <a:extLst>
              <a:ext uri="{FF2B5EF4-FFF2-40B4-BE49-F238E27FC236}">
                <a16:creationId xmlns:a16="http://schemas.microsoft.com/office/drawing/2014/main" id="{F8AEE535-4963-487A-8E3D-02C11EA3C0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12" name="Abdunklung">
            <a:extLst>
              <a:ext uri="{FF2B5EF4-FFF2-40B4-BE49-F238E27FC236}">
                <a16:creationId xmlns:a16="http://schemas.microsoft.com/office/drawing/2014/main" id="{893C0101-F8AF-4610-B0BD-1D431D180E7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90835E84-98BF-4D29-8A36-31F2E0E5001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59575" y="486069"/>
            <a:ext cx="1484312" cy="415925"/>
            <a:chOff x="4305" y="318"/>
            <a:chExt cx="935" cy="262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F98E5824-5712-4FF7-9B40-837C7399ABA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305" y="318"/>
              <a:ext cx="935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705A3BD-717B-43BA-A885-916AA12425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2" y="316"/>
              <a:ext cx="101" cy="266"/>
            </a:xfrm>
            <a:custGeom>
              <a:avLst/>
              <a:gdLst>
                <a:gd name="T0" fmla="*/ 34 w 43"/>
                <a:gd name="T1" fmla="*/ 52 h 113"/>
                <a:gd name="T2" fmla="*/ 42 w 43"/>
                <a:gd name="T3" fmla="*/ 37 h 113"/>
                <a:gd name="T4" fmla="*/ 42 w 43"/>
                <a:gd name="T5" fmla="*/ 19 h 113"/>
                <a:gd name="T6" fmla="*/ 22 w 43"/>
                <a:gd name="T7" fmla="*/ 0 h 113"/>
                <a:gd name="T8" fmla="*/ 3 w 43"/>
                <a:gd name="T9" fmla="*/ 19 h 113"/>
                <a:gd name="T10" fmla="*/ 3 w 43"/>
                <a:gd name="T11" fmla="*/ 24 h 113"/>
                <a:gd name="T12" fmla="*/ 6 w 43"/>
                <a:gd name="T13" fmla="*/ 26 h 113"/>
                <a:gd name="T14" fmla="*/ 9 w 43"/>
                <a:gd name="T15" fmla="*/ 26 h 113"/>
                <a:gd name="T16" fmla="*/ 9 w 43"/>
                <a:gd name="T17" fmla="*/ 19 h 113"/>
                <a:gd name="T18" fmla="*/ 22 w 43"/>
                <a:gd name="T19" fmla="*/ 6 h 113"/>
                <a:gd name="T20" fmla="*/ 35 w 43"/>
                <a:gd name="T21" fmla="*/ 19 h 113"/>
                <a:gd name="T22" fmla="*/ 35 w 43"/>
                <a:gd name="T23" fmla="*/ 36 h 113"/>
                <a:gd name="T24" fmla="*/ 29 w 43"/>
                <a:gd name="T25" fmla="*/ 49 h 113"/>
                <a:gd name="T26" fmla="*/ 18 w 43"/>
                <a:gd name="T27" fmla="*/ 49 h 113"/>
                <a:gd name="T28" fmla="*/ 16 w 43"/>
                <a:gd name="T29" fmla="*/ 51 h 113"/>
                <a:gd name="T30" fmla="*/ 16 w 43"/>
                <a:gd name="T31" fmla="*/ 52 h 113"/>
                <a:gd name="T32" fmla="*/ 19 w 43"/>
                <a:gd name="T33" fmla="*/ 55 h 113"/>
                <a:gd name="T34" fmla="*/ 29 w 43"/>
                <a:gd name="T35" fmla="*/ 55 h 113"/>
                <a:gd name="T36" fmla="*/ 35 w 43"/>
                <a:gd name="T37" fmla="*/ 68 h 113"/>
                <a:gd name="T38" fmla="*/ 35 w 43"/>
                <a:gd name="T39" fmla="*/ 91 h 113"/>
                <a:gd name="T40" fmla="*/ 22 w 43"/>
                <a:gd name="T41" fmla="*/ 106 h 113"/>
                <a:gd name="T42" fmla="*/ 8 w 43"/>
                <a:gd name="T43" fmla="*/ 91 h 113"/>
                <a:gd name="T44" fmla="*/ 8 w 43"/>
                <a:gd name="T45" fmla="*/ 79 h 113"/>
                <a:gd name="T46" fmla="*/ 4 w 43"/>
                <a:gd name="T47" fmla="*/ 79 h 113"/>
                <a:gd name="T48" fmla="*/ 1 w 43"/>
                <a:gd name="T49" fmla="*/ 81 h 113"/>
                <a:gd name="T50" fmla="*/ 1 w 43"/>
                <a:gd name="T51" fmla="*/ 91 h 113"/>
                <a:gd name="T52" fmla="*/ 22 w 43"/>
                <a:gd name="T53" fmla="*/ 113 h 113"/>
                <a:gd name="T54" fmla="*/ 42 w 43"/>
                <a:gd name="T55" fmla="*/ 91 h 113"/>
                <a:gd name="T56" fmla="*/ 42 w 43"/>
                <a:gd name="T57" fmla="*/ 65 h 113"/>
                <a:gd name="T58" fmla="*/ 34 w 43"/>
                <a:gd name="T59" fmla="*/ 5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113">
                  <a:moveTo>
                    <a:pt x="34" y="52"/>
                  </a:moveTo>
                  <a:cubicBezTo>
                    <a:pt x="41" y="48"/>
                    <a:pt x="42" y="38"/>
                    <a:pt x="42" y="37"/>
                  </a:cubicBezTo>
                  <a:cubicBezTo>
                    <a:pt x="42" y="36"/>
                    <a:pt x="42" y="19"/>
                    <a:pt x="42" y="19"/>
                  </a:cubicBezTo>
                  <a:cubicBezTo>
                    <a:pt x="42" y="19"/>
                    <a:pt x="43" y="0"/>
                    <a:pt x="22" y="0"/>
                  </a:cubicBezTo>
                  <a:cubicBezTo>
                    <a:pt x="3" y="0"/>
                    <a:pt x="3" y="17"/>
                    <a:pt x="3" y="19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6"/>
                    <a:pt x="4" y="26"/>
                    <a:pt x="6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6"/>
                    <a:pt x="22" y="6"/>
                  </a:cubicBezTo>
                  <a:cubicBezTo>
                    <a:pt x="35" y="6"/>
                    <a:pt x="35" y="19"/>
                    <a:pt x="35" y="19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47"/>
                    <a:pt x="30" y="49"/>
                    <a:pt x="29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9"/>
                    <a:pt x="16" y="49"/>
                    <a:pt x="16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4"/>
                    <a:pt x="17" y="55"/>
                    <a:pt x="19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35" y="55"/>
                    <a:pt x="35" y="67"/>
                    <a:pt x="35" y="68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6" y="107"/>
                    <a:pt x="22" y="106"/>
                  </a:cubicBezTo>
                  <a:cubicBezTo>
                    <a:pt x="7" y="106"/>
                    <a:pt x="8" y="91"/>
                    <a:pt x="8" y="9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2" y="79"/>
                    <a:pt x="1" y="79"/>
                    <a:pt x="1" y="8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0" y="113"/>
                    <a:pt x="22" y="113"/>
                  </a:cubicBezTo>
                  <a:cubicBezTo>
                    <a:pt x="43" y="113"/>
                    <a:pt x="42" y="91"/>
                    <a:pt x="42" y="91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56"/>
                    <a:pt x="34" y="52"/>
                    <a:pt x="34" y="5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2BB2292C-A256-4DDB-8065-3174B75CE1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8" y="316"/>
              <a:ext cx="104" cy="266"/>
            </a:xfrm>
            <a:custGeom>
              <a:avLst/>
              <a:gdLst>
                <a:gd name="T0" fmla="*/ 44 w 44"/>
                <a:gd name="T1" fmla="*/ 21 h 113"/>
                <a:gd name="T2" fmla="*/ 25 w 44"/>
                <a:gd name="T3" fmla="*/ 0 h 113"/>
                <a:gd name="T4" fmla="*/ 22 w 44"/>
                <a:gd name="T5" fmla="*/ 0 h 113"/>
                <a:gd name="T6" fmla="*/ 19 w 44"/>
                <a:gd name="T7" fmla="*/ 0 h 113"/>
                <a:gd name="T8" fmla="*/ 0 w 44"/>
                <a:gd name="T9" fmla="*/ 21 h 113"/>
                <a:gd name="T10" fmla="*/ 0 w 44"/>
                <a:gd name="T11" fmla="*/ 56 h 113"/>
                <a:gd name="T12" fmla="*/ 0 w 44"/>
                <a:gd name="T13" fmla="*/ 91 h 113"/>
                <a:gd name="T14" fmla="*/ 19 w 44"/>
                <a:gd name="T15" fmla="*/ 112 h 113"/>
                <a:gd name="T16" fmla="*/ 22 w 44"/>
                <a:gd name="T17" fmla="*/ 113 h 113"/>
                <a:gd name="T18" fmla="*/ 25 w 44"/>
                <a:gd name="T19" fmla="*/ 112 h 113"/>
                <a:gd name="T20" fmla="*/ 44 w 44"/>
                <a:gd name="T21" fmla="*/ 91 h 113"/>
                <a:gd name="T22" fmla="*/ 44 w 44"/>
                <a:gd name="T23" fmla="*/ 56 h 113"/>
                <a:gd name="T24" fmla="*/ 44 w 44"/>
                <a:gd name="T25" fmla="*/ 21 h 113"/>
                <a:gd name="T26" fmla="*/ 37 w 44"/>
                <a:gd name="T27" fmla="*/ 91 h 113"/>
                <a:gd name="T28" fmla="*/ 22 w 44"/>
                <a:gd name="T29" fmla="*/ 107 h 113"/>
                <a:gd name="T30" fmla="*/ 7 w 44"/>
                <a:gd name="T31" fmla="*/ 91 h 113"/>
                <a:gd name="T32" fmla="*/ 7 w 44"/>
                <a:gd name="T33" fmla="*/ 56 h 113"/>
                <a:gd name="T34" fmla="*/ 7 w 44"/>
                <a:gd name="T35" fmla="*/ 21 h 113"/>
                <a:gd name="T36" fmla="*/ 22 w 44"/>
                <a:gd name="T37" fmla="*/ 6 h 113"/>
                <a:gd name="T38" fmla="*/ 37 w 44"/>
                <a:gd name="T39" fmla="*/ 21 h 113"/>
                <a:gd name="T40" fmla="*/ 37 w 44"/>
                <a:gd name="T41" fmla="*/ 56 h 113"/>
                <a:gd name="T42" fmla="*/ 37 w 44"/>
                <a:gd name="T43" fmla="*/ 9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113">
                  <a:moveTo>
                    <a:pt x="44" y="21"/>
                  </a:moveTo>
                  <a:cubicBezTo>
                    <a:pt x="44" y="18"/>
                    <a:pt x="43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" y="2"/>
                    <a:pt x="0" y="18"/>
                    <a:pt x="0" y="21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5"/>
                    <a:pt x="1" y="111"/>
                    <a:pt x="19" y="112"/>
                  </a:cubicBezTo>
                  <a:cubicBezTo>
                    <a:pt x="20" y="113"/>
                    <a:pt x="21" y="113"/>
                    <a:pt x="22" y="113"/>
                  </a:cubicBezTo>
                  <a:cubicBezTo>
                    <a:pt x="23" y="113"/>
                    <a:pt x="24" y="113"/>
                    <a:pt x="25" y="112"/>
                  </a:cubicBezTo>
                  <a:cubicBezTo>
                    <a:pt x="43" y="111"/>
                    <a:pt x="44" y="95"/>
                    <a:pt x="44" y="91"/>
                  </a:cubicBezTo>
                  <a:cubicBezTo>
                    <a:pt x="44" y="56"/>
                    <a:pt x="44" y="56"/>
                    <a:pt x="44" y="56"/>
                  </a:cubicBezTo>
                  <a:lnTo>
                    <a:pt x="44" y="21"/>
                  </a:lnTo>
                  <a:close/>
                  <a:moveTo>
                    <a:pt x="37" y="91"/>
                  </a:moveTo>
                  <a:cubicBezTo>
                    <a:pt x="37" y="100"/>
                    <a:pt x="31" y="107"/>
                    <a:pt x="22" y="107"/>
                  </a:cubicBezTo>
                  <a:cubicBezTo>
                    <a:pt x="13" y="107"/>
                    <a:pt x="7" y="100"/>
                    <a:pt x="7" y="91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12"/>
                    <a:pt x="13" y="6"/>
                    <a:pt x="22" y="6"/>
                  </a:cubicBezTo>
                  <a:cubicBezTo>
                    <a:pt x="31" y="6"/>
                    <a:pt x="37" y="12"/>
                    <a:pt x="37" y="21"/>
                  </a:cubicBezTo>
                  <a:cubicBezTo>
                    <a:pt x="37" y="56"/>
                    <a:pt x="37" y="56"/>
                    <a:pt x="37" y="56"/>
                  </a:cubicBezTo>
                  <a:lnTo>
                    <a:pt x="37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AB32830-E94D-4B98-9A80-296802BECA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04" y="316"/>
              <a:ext cx="106" cy="266"/>
            </a:xfrm>
            <a:custGeom>
              <a:avLst/>
              <a:gdLst>
                <a:gd name="T0" fmla="*/ 42 w 45"/>
                <a:gd name="T1" fmla="*/ 20 h 113"/>
                <a:gd name="T2" fmla="*/ 22 w 45"/>
                <a:gd name="T3" fmla="*/ 0 h 113"/>
                <a:gd name="T4" fmla="*/ 1 w 45"/>
                <a:gd name="T5" fmla="*/ 19 h 113"/>
                <a:gd name="T6" fmla="*/ 1 w 45"/>
                <a:gd name="T7" fmla="*/ 91 h 113"/>
                <a:gd name="T8" fmla="*/ 19 w 45"/>
                <a:gd name="T9" fmla="*/ 112 h 113"/>
                <a:gd name="T10" fmla="*/ 23 w 45"/>
                <a:gd name="T11" fmla="*/ 113 h 113"/>
                <a:gd name="T12" fmla="*/ 44 w 45"/>
                <a:gd name="T13" fmla="*/ 95 h 113"/>
                <a:gd name="T14" fmla="*/ 44 w 45"/>
                <a:gd name="T15" fmla="*/ 89 h 113"/>
                <a:gd name="T16" fmla="*/ 44 w 45"/>
                <a:gd name="T17" fmla="*/ 69 h 113"/>
                <a:gd name="T18" fmla="*/ 23 w 45"/>
                <a:gd name="T19" fmla="*/ 44 h 113"/>
                <a:gd name="T20" fmla="*/ 8 w 45"/>
                <a:gd name="T21" fmla="*/ 52 h 113"/>
                <a:gd name="T22" fmla="*/ 8 w 45"/>
                <a:gd name="T23" fmla="*/ 19 h 113"/>
                <a:gd name="T24" fmla="*/ 22 w 45"/>
                <a:gd name="T25" fmla="*/ 6 h 113"/>
                <a:gd name="T26" fmla="*/ 35 w 45"/>
                <a:gd name="T27" fmla="*/ 19 h 113"/>
                <a:gd name="T28" fmla="*/ 35 w 45"/>
                <a:gd name="T29" fmla="*/ 26 h 113"/>
                <a:gd name="T30" fmla="*/ 39 w 45"/>
                <a:gd name="T31" fmla="*/ 26 h 113"/>
                <a:gd name="T32" fmla="*/ 42 w 45"/>
                <a:gd name="T33" fmla="*/ 23 h 113"/>
                <a:gd name="T34" fmla="*/ 8 w 45"/>
                <a:gd name="T35" fmla="*/ 66 h 113"/>
                <a:gd name="T36" fmla="*/ 25 w 45"/>
                <a:gd name="T37" fmla="*/ 50 h 113"/>
                <a:gd name="T38" fmla="*/ 37 w 45"/>
                <a:gd name="T39" fmla="*/ 67 h 113"/>
                <a:gd name="T40" fmla="*/ 38 w 45"/>
                <a:gd name="T41" fmla="*/ 83 h 113"/>
                <a:gd name="T42" fmla="*/ 37 w 45"/>
                <a:gd name="T43" fmla="*/ 92 h 113"/>
                <a:gd name="T44" fmla="*/ 23 w 45"/>
                <a:gd name="T45" fmla="*/ 107 h 113"/>
                <a:gd name="T46" fmla="*/ 8 w 45"/>
                <a:gd name="T47" fmla="*/ 91 h 113"/>
                <a:gd name="T48" fmla="*/ 8 w 45"/>
                <a:gd name="T49" fmla="*/ 6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113">
                  <a:moveTo>
                    <a:pt x="42" y="20"/>
                  </a:moveTo>
                  <a:cubicBezTo>
                    <a:pt x="42" y="20"/>
                    <a:pt x="43" y="0"/>
                    <a:pt x="22" y="0"/>
                  </a:cubicBezTo>
                  <a:cubicBezTo>
                    <a:pt x="1" y="0"/>
                    <a:pt x="1" y="19"/>
                    <a:pt x="1" y="19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5"/>
                    <a:pt x="0" y="111"/>
                    <a:pt x="19" y="112"/>
                  </a:cubicBezTo>
                  <a:cubicBezTo>
                    <a:pt x="20" y="113"/>
                    <a:pt x="21" y="113"/>
                    <a:pt x="23" y="113"/>
                  </a:cubicBezTo>
                  <a:cubicBezTo>
                    <a:pt x="39" y="113"/>
                    <a:pt x="43" y="102"/>
                    <a:pt x="44" y="95"/>
                  </a:cubicBezTo>
                  <a:cubicBezTo>
                    <a:pt x="44" y="93"/>
                    <a:pt x="44" y="90"/>
                    <a:pt x="44" y="8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0"/>
                    <a:pt x="45" y="44"/>
                    <a:pt x="23" y="44"/>
                  </a:cubicBezTo>
                  <a:cubicBezTo>
                    <a:pt x="13" y="44"/>
                    <a:pt x="8" y="52"/>
                    <a:pt x="8" y="52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9" y="6"/>
                    <a:pt x="22" y="6"/>
                  </a:cubicBezTo>
                  <a:cubicBezTo>
                    <a:pt x="36" y="7"/>
                    <a:pt x="35" y="19"/>
                    <a:pt x="35" y="19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41" y="26"/>
                    <a:pt x="42" y="26"/>
                    <a:pt x="42" y="23"/>
                  </a:cubicBezTo>
                  <a:moveTo>
                    <a:pt x="8" y="66"/>
                  </a:moveTo>
                  <a:cubicBezTo>
                    <a:pt x="8" y="60"/>
                    <a:pt x="9" y="49"/>
                    <a:pt x="25" y="50"/>
                  </a:cubicBezTo>
                  <a:cubicBezTo>
                    <a:pt x="35" y="50"/>
                    <a:pt x="37" y="58"/>
                    <a:pt x="37" y="67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101"/>
                    <a:pt x="32" y="107"/>
                    <a:pt x="23" y="107"/>
                  </a:cubicBezTo>
                  <a:cubicBezTo>
                    <a:pt x="13" y="107"/>
                    <a:pt x="8" y="100"/>
                    <a:pt x="8" y="91"/>
                  </a:cubicBezTo>
                  <a:lnTo>
                    <a:pt x="8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6FE1DFCF-4F3D-40CE-AFD7-890A3DE5F3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07" y="325"/>
              <a:ext cx="36" cy="255"/>
            </a:xfrm>
            <a:custGeom>
              <a:avLst/>
              <a:gdLst>
                <a:gd name="T0" fmla="*/ 8 w 15"/>
                <a:gd name="T1" fmla="*/ 0 h 108"/>
                <a:gd name="T2" fmla="*/ 0 w 15"/>
                <a:gd name="T3" fmla="*/ 0 h 108"/>
                <a:gd name="T4" fmla="*/ 0 w 15"/>
                <a:gd name="T5" fmla="*/ 15 h 108"/>
                <a:gd name="T6" fmla="*/ 15 w 15"/>
                <a:gd name="T7" fmla="*/ 15 h 108"/>
                <a:gd name="T8" fmla="*/ 15 w 15"/>
                <a:gd name="T9" fmla="*/ 6 h 108"/>
                <a:gd name="T10" fmla="*/ 8 w 15"/>
                <a:gd name="T11" fmla="*/ 0 h 108"/>
                <a:gd name="T12" fmla="*/ 8 w 15"/>
                <a:gd name="T13" fmla="*/ 23 h 108"/>
                <a:gd name="T14" fmla="*/ 0 w 15"/>
                <a:gd name="T15" fmla="*/ 23 h 108"/>
                <a:gd name="T16" fmla="*/ 0 w 15"/>
                <a:gd name="T17" fmla="*/ 102 h 108"/>
                <a:gd name="T18" fmla="*/ 8 w 15"/>
                <a:gd name="T19" fmla="*/ 108 h 108"/>
                <a:gd name="T20" fmla="*/ 15 w 15"/>
                <a:gd name="T21" fmla="*/ 108 h 108"/>
                <a:gd name="T22" fmla="*/ 15 w 15"/>
                <a:gd name="T23" fmla="*/ 29 h 108"/>
                <a:gd name="T24" fmla="*/ 8 w 15"/>
                <a:gd name="T25" fmla="*/ 2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108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2"/>
                    <a:pt x="12" y="0"/>
                    <a:pt x="8" y="0"/>
                  </a:cubicBezTo>
                  <a:moveTo>
                    <a:pt x="8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6"/>
                    <a:pt x="4" y="108"/>
                    <a:pt x="8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5"/>
                    <a:pt x="12" y="23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ACC92959-D804-4314-ADD0-B0E047E6A5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91" y="316"/>
              <a:ext cx="85" cy="264"/>
            </a:xfrm>
            <a:custGeom>
              <a:avLst/>
              <a:gdLst>
                <a:gd name="T0" fmla="*/ 26 w 36"/>
                <a:gd name="T1" fmla="*/ 12 h 112"/>
                <a:gd name="T2" fmla="*/ 29 w 36"/>
                <a:gd name="T3" fmla="*/ 12 h 112"/>
                <a:gd name="T4" fmla="*/ 32 w 36"/>
                <a:gd name="T5" fmla="*/ 12 h 112"/>
                <a:gd name="T6" fmla="*/ 36 w 36"/>
                <a:gd name="T7" fmla="*/ 6 h 112"/>
                <a:gd name="T8" fmla="*/ 36 w 36"/>
                <a:gd name="T9" fmla="*/ 1 h 112"/>
                <a:gd name="T10" fmla="*/ 34 w 36"/>
                <a:gd name="T11" fmla="*/ 1 h 112"/>
                <a:gd name="T12" fmla="*/ 29 w 36"/>
                <a:gd name="T13" fmla="*/ 0 h 112"/>
                <a:gd name="T14" fmla="*/ 26 w 36"/>
                <a:gd name="T15" fmla="*/ 0 h 112"/>
                <a:gd name="T16" fmla="*/ 5 w 36"/>
                <a:gd name="T17" fmla="*/ 20 h 112"/>
                <a:gd name="T18" fmla="*/ 5 w 36"/>
                <a:gd name="T19" fmla="*/ 27 h 112"/>
                <a:gd name="T20" fmla="*/ 4 w 36"/>
                <a:gd name="T21" fmla="*/ 27 h 112"/>
                <a:gd name="T22" fmla="*/ 0 w 36"/>
                <a:gd name="T23" fmla="*/ 32 h 112"/>
                <a:gd name="T24" fmla="*/ 0 w 36"/>
                <a:gd name="T25" fmla="*/ 37 h 112"/>
                <a:gd name="T26" fmla="*/ 5 w 36"/>
                <a:gd name="T27" fmla="*/ 37 h 112"/>
                <a:gd name="T28" fmla="*/ 5 w 36"/>
                <a:gd name="T29" fmla="*/ 106 h 112"/>
                <a:gd name="T30" fmla="*/ 5 w 36"/>
                <a:gd name="T31" fmla="*/ 106 h 112"/>
                <a:gd name="T32" fmla="*/ 13 w 36"/>
                <a:gd name="T33" fmla="*/ 112 h 112"/>
                <a:gd name="T34" fmla="*/ 20 w 36"/>
                <a:gd name="T35" fmla="*/ 112 h 112"/>
                <a:gd name="T36" fmla="*/ 20 w 36"/>
                <a:gd name="T37" fmla="*/ 37 h 112"/>
                <a:gd name="T38" fmla="*/ 26 w 36"/>
                <a:gd name="T39" fmla="*/ 37 h 112"/>
                <a:gd name="T40" fmla="*/ 30 w 36"/>
                <a:gd name="T41" fmla="*/ 32 h 112"/>
                <a:gd name="T42" fmla="*/ 30 w 36"/>
                <a:gd name="T43" fmla="*/ 27 h 112"/>
                <a:gd name="T44" fmla="*/ 20 w 36"/>
                <a:gd name="T45" fmla="*/ 27 h 112"/>
                <a:gd name="T46" fmla="*/ 20 w 36"/>
                <a:gd name="T47" fmla="*/ 19 h 112"/>
                <a:gd name="T48" fmla="*/ 26 w 36"/>
                <a:gd name="T49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112">
                  <a:moveTo>
                    <a:pt x="26" y="12"/>
                  </a:moveTo>
                  <a:cubicBezTo>
                    <a:pt x="27" y="12"/>
                    <a:pt x="29" y="12"/>
                    <a:pt x="29" y="12"/>
                  </a:cubicBezTo>
                  <a:cubicBezTo>
                    <a:pt x="29" y="12"/>
                    <a:pt x="32" y="12"/>
                    <a:pt x="32" y="12"/>
                  </a:cubicBezTo>
                  <a:cubicBezTo>
                    <a:pt x="35" y="12"/>
                    <a:pt x="36" y="9"/>
                    <a:pt x="36" y="6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5" y="1"/>
                    <a:pt x="34" y="1"/>
                  </a:cubicBezTo>
                  <a:cubicBezTo>
                    <a:pt x="34" y="1"/>
                    <a:pt x="30" y="0"/>
                    <a:pt x="29" y="0"/>
                  </a:cubicBezTo>
                  <a:cubicBezTo>
                    <a:pt x="28" y="0"/>
                    <a:pt x="26" y="0"/>
                    <a:pt x="26" y="0"/>
                  </a:cubicBezTo>
                  <a:cubicBezTo>
                    <a:pt x="6" y="0"/>
                    <a:pt x="5" y="17"/>
                    <a:pt x="5" y="2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1" y="27"/>
                    <a:pt x="0" y="29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10"/>
                    <a:pt x="9" y="112"/>
                    <a:pt x="13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9" y="37"/>
                    <a:pt x="30" y="35"/>
                    <a:pt x="30" y="32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2"/>
                    <a:pt x="25" y="12"/>
                    <a:pt x="2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1693CDD-ADB9-46FC-BAEF-205A30250F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97" y="377"/>
              <a:ext cx="97" cy="205"/>
            </a:xfrm>
            <a:custGeom>
              <a:avLst/>
              <a:gdLst>
                <a:gd name="T0" fmla="*/ 41 w 41"/>
                <a:gd name="T1" fmla="*/ 62 h 87"/>
                <a:gd name="T2" fmla="*/ 14 w 41"/>
                <a:gd name="T3" fmla="*/ 20 h 87"/>
                <a:gd name="T4" fmla="*/ 14 w 41"/>
                <a:gd name="T5" fmla="*/ 18 h 87"/>
                <a:gd name="T6" fmla="*/ 21 w 41"/>
                <a:gd name="T7" fmla="*/ 11 h 87"/>
                <a:gd name="T8" fmla="*/ 27 w 41"/>
                <a:gd name="T9" fmla="*/ 18 h 87"/>
                <a:gd name="T10" fmla="*/ 27 w 41"/>
                <a:gd name="T11" fmla="*/ 21 h 87"/>
                <a:gd name="T12" fmla="*/ 34 w 41"/>
                <a:gd name="T13" fmla="*/ 26 h 87"/>
                <a:gd name="T14" fmla="*/ 41 w 41"/>
                <a:gd name="T15" fmla="*/ 26 h 87"/>
                <a:gd name="T16" fmla="*/ 41 w 41"/>
                <a:gd name="T17" fmla="*/ 20 h 87"/>
                <a:gd name="T18" fmla="*/ 20 w 41"/>
                <a:gd name="T19" fmla="*/ 0 h 87"/>
                <a:gd name="T20" fmla="*/ 0 w 41"/>
                <a:gd name="T21" fmla="*/ 20 h 87"/>
                <a:gd name="T22" fmla="*/ 0 w 41"/>
                <a:gd name="T23" fmla="*/ 22 h 87"/>
                <a:gd name="T24" fmla="*/ 27 w 41"/>
                <a:gd name="T25" fmla="*/ 64 h 87"/>
                <a:gd name="T26" fmla="*/ 27 w 41"/>
                <a:gd name="T27" fmla="*/ 69 h 87"/>
                <a:gd name="T28" fmla="*/ 26 w 41"/>
                <a:gd name="T29" fmla="*/ 73 h 87"/>
                <a:gd name="T30" fmla="*/ 26 w 41"/>
                <a:gd name="T31" fmla="*/ 73 h 87"/>
                <a:gd name="T32" fmla="*/ 26 w 41"/>
                <a:gd name="T33" fmla="*/ 73 h 87"/>
                <a:gd name="T34" fmla="*/ 20 w 41"/>
                <a:gd name="T35" fmla="*/ 76 h 87"/>
                <a:gd name="T36" fmla="*/ 14 w 41"/>
                <a:gd name="T37" fmla="*/ 69 h 87"/>
                <a:gd name="T38" fmla="*/ 14 w 41"/>
                <a:gd name="T39" fmla="*/ 58 h 87"/>
                <a:gd name="T40" fmla="*/ 14 w 41"/>
                <a:gd name="T41" fmla="*/ 58 h 87"/>
                <a:gd name="T42" fmla="*/ 14 w 41"/>
                <a:gd name="T43" fmla="*/ 58 h 87"/>
                <a:gd name="T44" fmla="*/ 7 w 41"/>
                <a:gd name="T45" fmla="*/ 53 h 87"/>
                <a:gd name="T46" fmla="*/ 0 w 41"/>
                <a:gd name="T47" fmla="*/ 53 h 87"/>
                <a:gd name="T48" fmla="*/ 0 w 41"/>
                <a:gd name="T49" fmla="*/ 67 h 87"/>
                <a:gd name="T50" fmla="*/ 0 w 41"/>
                <a:gd name="T51" fmla="*/ 71 h 87"/>
                <a:gd name="T52" fmla="*/ 20 w 41"/>
                <a:gd name="T53" fmla="*/ 87 h 87"/>
                <a:gd name="T54" fmla="*/ 41 w 41"/>
                <a:gd name="T55" fmla="*/ 67 h 87"/>
                <a:gd name="T56" fmla="*/ 41 w 41"/>
                <a:gd name="T57" fmla="*/ 6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" h="87">
                  <a:moveTo>
                    <a:pt x="41" y="62"/>
                  </a:moveTo>
                  <a:cubicBezTo>
                    <a:pt x="41" y="43"/>
                    <a:pt x="14" y="34"/>
                    <a:pt x="14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5"/>
                    <a:pt x="16" y="11"/>
                    <a:pt x="21" y="11"/>
                  </a:cubicBezTo>
                  <a:cubicBezTo>
                    <a:pt x="25" y="11"/>
                    <a:pt x="27" y="15"/>
                    <a:pt x="2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5"/>
                    <a:pt x="30" y="26"/>
                    <a:pt x="34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17"/>
                    <a:pt x="40" y="0"/>
                    <a:pt x="20" y="0"/>
                  </a:cubicBezTo>
                  <a:cubicBezTo>
                    <a:pt x="0" y="0"/>
                    <a:pt x="0" y="17"/>
                    <a:pt x="0" y="2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40"/>
                    <a:pt x="27" y="47"/>
                    <a:pt x="27" y="64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70"/>
                    <a:pt x="26" y="72"/>
                    <a:pt x="26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25" y="75"/>
                    <a:pt x="23" y="76"/>
                    <a:pt x="20" y="76"/>
                  </a:cubicBezTo>
                  <a:cubicBezTo>
                    <a:pt x="16" y="76"/>
                    <a:pt x="14" y="72"/>
                    <a:pt x="14" y="69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4"/>
                    <a:pt x="11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8"/>
                    <a:pt x="0" y="69"/>
                    <a:pt x="0" y="71"/>
                  </a:cubicBezTo>
                  <a:cubicBezTo>
                    <a:pt x="1" y="77"/>
                    <a:pt x="5" y="87"/>
                    <a:pt x="20" y="87"/>
                  </a:cubicBezTo>
                  <a:cubicBezTo>
                    <a:pt x="40" y="87"/>
                    <a:pt x="41" y="70"/>
                    <a:pt x="41" y="67"/>
                  </a:cubicBezTo>
                  <a:cubicBezTo>
                    <a:pt x="41" y="62"/>
                    <a:pt x="41" y="62"/>
                    <a:pt x="41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D64273D1-83A6-48BD-9268-CBA23D63DF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3" y="377"/>
              <a:ext cx="97" cy="203"/>
            </a:xfrm>
            <a:custGeom>
              <a:avLst/>
              <a:gdLst>
                <a:gd name="T0" fmla="*/ 27 w 41"/>
                <a:gd name="T1" fmla="*/ 80 h 86"/>
                <a:gd name="T2" fmla="*/ 34 w 41"/>
                <a:gd name="T3" fmla="*/ 86 h 86"/>
                <a:gd name="T4" fmla="*/ 41 w 41"/>
                <a:gd name="T5" fmla="*/ 86 h 86"/>
                <a:gd name="T6" fmla="*/ 41 w 41"/>
                <a:gd name="T7" fmla="*/ 80 h 86"/>
                <a:gd name="T8" fmla="*/ 41 w 41"/>
                <a:gd name="T9" fmla="*/ 80 h 86"/>
                <a:gd name="T10" fmla="*/ 41 w 41"/>
                <a:gd name="T11" fmla="*/ 80 h 86"/>
                <a:gd name="T12" fmla="*/ 41 w 41"/>
                <a:gd name="T13" fmla="*/ 19 h 86"/>
                <a:gd name="T14" fmla="*/ 26 w 41"/>
                <a:gd name="T15" fmla="*/ 0 h 86"/>
                <a:gd name="T16" fmla="*/ 14 w 41"/>
                <a:gd name="T17" fmla="*/ 6 h 86"/>
                <a:gd name="T18" fmla="*/ 7 w 41"/>
                <a:gd name="T19" fmla="*/ 1 h 86"/>
                <a:gd name="T20" fmla="*/ 0 w 41"/>
                <a:gd name="T21" fmla="*/ 1 h 86"/>
                <a:gd name="T22" fmla="*/ 0 w 41"/>
                <a:gd name="T23" fmla="*/ 80 h 86"/>
                <a:gd name="T24" fmla="*/ 0 w 41"/>
                <a:gd name="T25" fmla="*/ 80 h 86"/>
                <a:gd name="T26" fmla="*/ 0 w 41"/>
                <a:gd name="T27" fmla="*/ 80 h 86"/>
                <a:gd name="T28" fmla="*/ 0 w 41"/>
                <a:gd name="T29" fmla="*/ 80 h 86"/>
                <a:gd name="T30" fmla="*/ 7 w 41"/>
                <a:gd name="T31" fmla="*/ 86 h 86"/>
                <a:gd name="T32" fmla="*/ 14 w 41"/>
                <a:gd name="T33" fmla="*/ 86 h 86"/>
                <a:gd name="T34" fmla="*/ 14 w 41"/>
                <a:gd name="T35" fmla="*/ 21 h 86"/>
                <a:gd name="T36" fmla="*/ 21 w 41"/>
                <a:gd name="T37" fmla="*/ 11 h 86"/>
                <a:gd name="T38" fmla="*/ 27 w 41"/>
                <a:gd name="T39" fmla="*/ 18 h 86"/>
                <a:gd name="T40" fmla="*/ 27 w 41"/>
                <a:gd name="T41" fmla="*/ 8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86">
                  <a:moveTo>
                    <a:pt x="27" y="80"/>
                  </a:moveTo>
                  <a:cubicBezTo>
                    <a:pt x="27" y="84"/>
                    <a:pt x="30" y="86"/>
                    <a:pt x="34" y="86"/>
                  </a:cubicBezTo>
                  <a:cubicBezTo>
                    <a:pt x="41" y="86"/>
                    <a:pt x="41" y="86"/>
                    <a:pt x="41" y="8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21"/>
                    <a:pt x="41" y="19"/>
                  </a:cubicBezTo>
                  <a:cubicBezTo>
                    <a:pt x="41" y="15"/>
                    <a:pt x="41" y="0"/>
                    <a:pt x="26" y="0"/>
                  </a:cubicBezTo>
                  <a:cubicBezTo>
                    <a:pt x="19" y="0"/>
                    <a:pt x="14" y="6"/>
                    <a:pt x="14" y="6"/>
                  </a:cubicBezTo>
                  <a:cubicBezTo>
                    <a:pt x="14" y="6"/>
                    <a:pt x="14" y="1"/>
                    <a:pt x="7" y="1"/>
                  </a:cubicBezTo>
                  <a:cubicBezTo>
                    <a:pt x="5" y="1"/>
                    <a:pt x="0" y="1"/>
                    <a:pt x="0" y="1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4"/>
                    <a:pt x="3" y="86"/>
                    <a:pt x="7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4"/>
                    <a:pt x="16" y="11"/>
                    <a:pt x="21" y="11"/>
                  </a:cubicBezTo>
                  <a:cubicBezTo>
                    <a:pt x="25" y="11"/>
                    <a:pt x="27" y="15"/>
                    <a:pt x="27" y="18"/>
                  </a:cubicBezTo>
                  <a:cubicBezTo>
                    <a:pt x="27" y="80"/>
                    <a:pt x="27" y="80"/>
                    <a:pt x="27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7F485851-0536-45B1-8865-0EF34F9C0C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72" y="377"/>
              <a:ext cx="99" cy="205"/>
            </a:xfrm>
            <a:custGeom>
              <a:avLst/>
              <a:gdLst>
                <a:gd name="T0" fmla="*/ 21 w 42"/>
                <a:gd name="T1" fmla="*/ 0 h 87"/>
                <a:gd name="T2" fmla="*/ 2 w 42"/>
                <a:gd name="T3" fmla="*/ 18 h 87"/>
                <a:gd name="T4" fmla="*/ 2 w 42"/>
                <a:gd name="T5" fmla="*/ 20 h 87"/>
                <a:gd name="T6" fmla="*/ 9 w 42"/>
                <a:gd name="T7" fmla="*/ 26 h 87"/>
                <a:gd name="T8" fmla="*/ 15 w 42"/>
                <a:gd name="T9" fmla="*/ 26 h 87"/>
                <a:gd name="T10" fmla="*/ 15 w 42"/>
                <a:gd name="T11" fmla="*/ 18 h 87"/>
                <a:gd name="T12" fmla="*/ 21 w 42"/>
                <a:gd name="T13" fmla="*/ 11 h 87"/>
                <a:gd name="T14" fmla="*/ 27 w 42"/>
                <a:gd name="T15" fmla="*/ 18 h 87"/>
                <a:gd name="T16" fmla="*/ 27 w 42"/>
                <a:gd name="T17" fmla="*/ 20 h 87"/>
                <a:gd name="T18" fmla="*/ 27 w 42"/>
                <a:gd name="T19" fmla="*/ 20 h 87"/>
                <a:gd name="T20" fmla="*/ 27 w 42"/>
                <a:gd name="T21" fmla="*/ 39 h 87"/>
                <a:gd name="T22" fmla="*/ 16 w 42"/>
                <a:gd name="T23" fmla="*/ 34 h 87"/>
                <a:gd name="T24" fmla="*/ 0 w 42"/>
                <a:gd name="T25" fmla="*/ 53 h 87"/>
                <a:gd name="T26" fmla="*/ 0 w 42"/>
                <a:gd name="T27" fmla="*/ 67 h 87"/>
                <a:gd name="T28" fmla="*/ 16 w 42"/>
                <a:gd name="T29" fmla="*/ 87 h 87"/>
                <a:gd name="T30" fmla="*/ 27 w 42"/>
                <a:gd name="T31" fmla="*/ 81 h 87"/>
                <a:gd name="T32" fmla="*/ 34 w 42"/>
                <a:gd name="T33" fmla="*/ 86 h 87"/>
                <a:gd name="T34" fmla="*/ 42 w 42"/>
                <a:gd name="T35" fmla="*/ 86 h 87"/>
                <a:gd name="T36" fmla="*/ 42 w 42"/>
                <a:gd name="T37" fmla="*/ 20 h 87"/>
                <a:gd name="T38" fmla="*/ 21 w 42"/>
                <a:gd name="T39" fmla="*/ 0 h 87"/>
                <a:gd name="T40" fmla="*/ 27 w 42"/>
                <a:gd name="T41" fmla="*/ 70 h 87"/>
                <a:gd name="T42" fmla="*/ 21 w 42"/>
                <a:gd name="T43" fmla="*/ 77 h 87"/>
                <a:gd name="T44" fmla="*/ 15 w 42"/>
                <a:gd name="T45" fmla="*/ 70 h 87"/>
                <a:gd name="T46" fmla="*/ 15 w 42"/>
                <a:gd name="T47" fmla="*/ 63 h 87"/>
                <a:gd name="T48" fmla="*/ 15 w 42"/>
                <a:gd name="T49" fmla="*/ 57 h 87"/>
                <a:gd name="T50" fmla="*/ 15 w 42"/>
                <a:gd name="T51" fmla="*/ 50 h 87"/>
                <a:gd name="T52" fmla="*/ 21 w 42"/>
                <a:gd name="T53" fmla="*/ 43 h 87"/>
                <a:gd name="T54" fmla="*/ 27 w 42"/>
                <a:gd name="T55" fmla="*/ 50 h 87"/>
                <a:gd name="T56" fmla="*/ 27 w 42"/>
                <a:gd name="T57" fmla="*/ 57 h 87"/>
                <a:gd name="T58" fmla="*/ 27 w 42"/>
                <a:gd name="T59" fmla="*/ 63 h 87"/>
                <a:gd name="T60" fmla="*/ 27 w 42"/>
                <a:gd name="T61" fmla="*/ 7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2" h="87">
                  <a:moveTo>
                    <a:pt x="21" y="0"/>
                  </a:moveTo>
                  <a:cubicBezTo>
                    <a:pt x="1" y="0"/>
                    <a:pt x="2" y="15"/>
                    <a:pt x="2" y="18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4"/>
                    <a:pt x="5" y="26"/>
                    <a:pt x="9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4"/>
                    <a:pt x="17" y="11"/>
                    <a:pt x="21" y="11"/>
                  </a:cubicBezTo>
                  <a:cubicBezTo>
                    <a:pt x="25" y="11"/>
                    <a:pt x="27" y="14"/>
                    <a:pt x="27" y="18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1" y="34"/>
                    <a:pt x="16" y="34"/>
                  </a:cubicBezTo>
                  <a:cubicBezTo>
                    <a:pt x="5" y="34"/>
                    <a:pt x="0" y="40"/>
                    <a:pt x="0" y="5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80"/>
                    <a:pt x="5" y="87"/>
                    <a:pt x="16" y="87"/>
                  </a:cubicBezTo>
                  <a:cubicBezTo>
                    <a:pt x="20" y="87"/>
                    <a:pt x="24" y="85"/>
                    <a:pt x="27" y="81"/>
                  </a:cubicBezTo>
                  <a:cubicBezTo>
                    <a:pt x="27" y="81"/>
                    <a:pt x="27" y="86"/>
                    <a:pt x="34" y="86"/>
                  </a:cubicBezTo>
                  <a:cubicBezTo>
                    <a:pt x="42" y="86"/>
                    <a:pt x="42" y="86"/>
                    <a:pt x="42" y="86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17"/>
                    <a:pt x="41" y="0"/>
                    <a:pt x="21" y="0"/>
                  </a:cubicBezTo>
                  <a:close/>
                  <a:moveTo>
                    <a:pt x="27" y="70"/>
                  </a:moveTo>
                  <a:cubicBezTo>
                    <a:pt x="27" y="73"/>
                    <a:pt x="25" y="77"/>
                    <a:pt x="21" y="77"/>
                  </a:cubicBezTo>
                  <a:cubicBezTo>
                    <a:pt x="17" y="77"/>
                    <a:pt x="15" y="73"/>
                    <a:pt x="15" y="70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47"/>
                    <a:pt x="17" y="43"/>
                    <a:pt x="21" y="43"/>
                  </a:cubicBezTo>
                  <a:cubicBezTo>
                    <a:pt x="25" y="43"/>
                    <a:pt x="27" y="47"/>
                    <a:pt x="27" y="50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70"/>
                    <a:pt x="27" y="70"/>
                    <a:pt x="27" y="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23" name="Linien">
            <a:extLst>
              <a:ext uri="{FF2B5EF4-FFF2-40B4-BE49-F238E27FC236}">
                <a16:creationId xmlns:a16="http://schemas.microsoft.com/office/drawing/2014/main" id="{0C1B738A-66A0-4388-AC5B-FFCD6B308F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t="8850" r="6353" b="-217"/>
          <a:stretch/>
        </p:blipFill>
        <p:spPr>
          <a:xfrm>
            <a:off x="0" y="-1"/>
            <a:ext cx="9144002" cy="514350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B76063C-656B-4B36-976E-A46A620C7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186" y="2880000"/>
            <a:ext cx="6282273" cy="1014487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Theory: Small Area </a:t>
            </a:r>
            <a:r>
              <a:rPr lang="de-DE" dirty="0" err="1">
                <a:solidFill>
                  <a:schemeClr val="bg1"/>
                </a:solidFill>
              </a:rPr>
              <a:t>Estimation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48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DFE620FB-49EC-40D3-A9C1-2294419E6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75" b="97415" l="22702" r="96936">
                        <a14:foregroundMark x1="51950" y1="7638" x2="51950" y2="7638"/>
                        <a14:foregroundMark x1="93315" y1="45241" x2="93315" y2="45241"/>
                        <a14:foregroundMark x1="97075" y1="52174" x2="97075" y2="52174"/>
                        <a14:foregroundMark x1="27019" y1="49706" x2="27019" y2="49706"/>
                        <a14:foregroundMark x1="22841" y1="54994" x2="22841" y2="54994"/>
                        <a14:foregroundMark x1="24234" y1="44536" x2="24234" y2="44536"/>
                        <a14:foregroundMark x1="22981" y1="46416" x2="22981" y2="46416"/>
                        <a14:foregroundMark x1="24652" y1="50529" x2="24652" y2="50529"/>
                        <a14:foregroundMark x1="59331" y1="90599" x2="59331" y2="90599"/>
                        <a14:foregroundMark x1="38997" y1="93890" x2="38997" y2="93890"/>
                        <a14:foregroundMark x1="58774" y1="97415" x2="58774" y2="97415"/>
                        <a14:foregroundMark x1="66713" y1="97062" x2="66713" y2="97062"/>
                        <a14:foregroundMark x1="43872" y1="8343" x2="43872" y2="8343"/>
                        <a14:foregroundMark x1="42479" y1="9048" x2="42479" y2="9048"/>
                        <a14:foregroundMark x1="44011" y1="10106" x2="44011" y2="10106"/>
                        <a14:foregroundMark x1="45125" y1="11163" x2="45125" y2="11163"/>
                        <a14:foregroundMark x1="44290" y1="11633" x2="44290" y2="11633"/>
                        <a14:foregroundMark x1="45822" y1="11633" x2="45822" y2="11633"/>
                        <a14:foregroundMark x1="45265" y1="17039" x2="45265" y2="17039"/>
                        <a14:foregroundMark x1="43454" y1="18214" x2="43454" y2="18214"/>
                        <a14:foregroundMark x1="43872" y1="18801" x2="43872" y2="18801"/>
                        <a14:foregroundMark x1="38997" y1="15276" x2="38997" y2="15276"/>
                        <a14:foregroundMark x1="30501" y1="21739" x2="30501" y2="21739"/>
                        <a14:foregroundMark x1="28969" y1="22797" x2="28969" y2="22797"/>
                        <a14:foregroundMark x1="38719" y1="20212" x2="38719" y2="20212"/>
                        <a14:foregroundMark x1="89136" y1="14689" x2="89136" y2="14689"/>
                        <a14:foregroundMark x1="88997" y1="14219" x2="88997" y2="14219"/>
                        <a14:foregroundMark x1="88858" y1="14336" x2="88858" y2="14336"/>
                        <a14:foregroundMark x1="42201" y1="6110" x2="42201" y2="6110"/>
                        <a14:foregroundMark x1="46518" y1="5875" x2="46518" y2="5875"/>
                        <a14:foregroundMark x1="44429" y1="9518" x2="44429" y2="9518"/>
                        <a14:foregroundMark x1="35515" y1="20917" x2="35515" y2="20917"/>
                        <a14:backgroundMark x1="43454" y1="7168" x2="43454" y2="7168"/>
                        <a14:backgroundMark x1="43733" y1="9166" x2="43733" y2="9166"/>
                        <a14:backgroundMark x1="45125" y1="9988" x2="45125" y2="9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80" t="3097"/>
          <a:stretch/>
        </p:blipFill>
        <p:spPr bwMode="auto">
          <a:xfrm>
            <a:off x="5379314" y="404206"/>
            <a:ext cx="2897998" cy="406458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72628" y="375913"/>
            <a:ext cx="6795829" cy="301511"/>
          </a:xfrm>
        </p:spPr>
        <p:txBody>
          <a:bodyPr/>
          <a:lstStyle/>
          <a:p>
            <a:pPr algn="l"/>
            <a:r>
              <a:rPr lang="en-US" sz="1800" b="1" dirty="0"/>
              <a:t>Small Area Estimation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394455-EBE5-457D-B188-43FCED0FE3BE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74" name="Textplatzhalter 1"/>
          <p:cNvSpPr txBox="1">
            <a:spLocks/>
          </p:cNvSpPr>
          <p:nvPr/>
        </p:nvSpPr>
        <p:spPr>
          <a:xfrm>
            <a:off x="7434753" y="3015236"/>
            <a:ext cx="619791" cy="332126"/>
          </a:xfrm>
          <a:prstGeom prst="rect">
            <a:avLst/>
          </a:prstGeom>
        </p:spPr>
        <p:txBody>
          <a:bodyPr vert="horz" lIns="77925" tIns="38963" rIns="77925" bIns="38963" rtlCol="0">
            <a:noAutofit/>
          </a:bodyPr>
          <a:lstStyle>
            <a:lvl1pPr marL="152874" indent="-152874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030" indent="-143404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38" indent="-135287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47" indent="-127170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5673" indent="-127170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2942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568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2194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1820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buFont typeface="Symbol" panose="05050102010706020507" pitchFamily="18" charset="2"/>
              <a:buNone/>
            </a:pPr>
            <a:endParaRPr lang="de-DE" sz="4000" b="1" cap="all" dirty="0"/>
          </a:p>
        </p:txBody>
      </p:sp>
      <p:sp>
        <p:nvSpPr>
          <p:cNvPr id="45" name="Fußzeilenplatzhalter 3">
            <a:extLst>
              <a:ext uri="{FF2B5EF4-FFF2-40B4-BE49-F238E27FC236}">
                <a16:creationId xmlns:a16="http://schemas.microsoft.com/office/drawing/2014/main" id="{4A78BBD6-A26F-4B90-842A-CEB3B6585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4767262"/>
            <a:ext cx="5534025" cy="157163"/>
          </a:xfrm>
        </p:spPr>
        <p:txBody>
          <a:bodyPr/>
          <a:lstStyle/>
          <a:p>
            <a:pPr>
              <a:lnSpc>
                <a:spcPts val="1108"/>
              </a:lnSpc>
            </a:pPr>
            <a:r>
              <a:rPr lang="de-DE" dirty="0"/>
              <a:t>IMA 2021 || </a:t>
            </a:r>
            <a:r>
              <a:rPr lang="en-GB" dirty="0">
                <a:solidFill>
                  <a:schemeClr val="tx1"/>
                </a:solidFill>
              </a:rPr>
              <a:t>Innovative segmentation using </a:t>
            </a:r>
            <a:r>
              <a:rPr lang="en-GB" dirty="0" err="1">
                <a:solidFill>
                  <a:schemeClr val="tx1"/>
                </a:solidFill>
              </a:rPr>
              <a:t>microgeography</a:t>
            </a:r>
            <a:endParaRPr lang="de-DE" dirty="0"/>
          </a:p>
        </p:txBody>
      </p:sp>
      <p:sp>
        <p:nvSpPr>
          <p:cNvPr id="47" name="Textplatzhalter 1">
            <a:extLst>
              <a:ext uri="{FF2B5EF4-FFF2-40B4-BE49-F238E27FC236}">
                <a16:creationId xmlns:a16="http://schemas.microsoft.com/office/drawing/2014/main" id="{CDF55049-9AC4-4D9F-94DB-90D1F25774EA}"/>
              </a:ext>
            </a:extLst>
          </p:cNvPr>
          <p:cNvSpPr txBox="1">
            <a:spLocks/>
          </p:cNvSpPr>
          <p:nvPr/>
        </p:nvSpPr>
        <p:spPr>
          <a:xfrm>
            <a:off x="3414319" y="3015239"/>
            <a:ext cx="619791" cy="332126"/>
          </a:xfrm>
          <a:prstGeom prst="rect">
            <a:avLst/>
          </a:prstGeom>
        </p:spPr>
        <p:txBody>
          <a:bodyPr vert="horz" lIns="77925" tIns="38963" rIns="77925" bIns="38963" rtlCol="0">
            <a:noAutofit/>
          </a:bodyPr>
          <a:lstStyle>
            <a:lvl1pPr marL="152874" indent="-152874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030" indent="-143404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38" indent="-135287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47" indent="-127170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5673" indent="-127170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2942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568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2194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1820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buFont typeface="Symbol" panose="05050102010706020507" pitchFamily="18" charset="2"/>
              <a:buNone/>
            </a:pPr>
            <a:endParaRPr lang="de-DE" sz="4000" b="1" cap="all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76DE0B9-6844-43CD-98E8-9308CDC48E50}"/>
              </a:ext>
            </a:extLst>
          </p:cNvPr>
          <p:cNvSpPr txBox="1"/>
          <p:nvPr/>
        </p:nvSpPr>
        <p:spPr>
          <a:xfrm>
            <a:off x="430554" y="929361"/>
            <a:ext cx="457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/>
              <a:t>APPLICATION</a:t>
            </a:r>
          </a:p>
          <a:p>
            <a:r>
              <a:rPr lang="de-DE" sz="1400" dirty="0" err="1"/>
              <a:t>Estimation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small-scale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in </a:t>
            </a:r>
            <a:r>
              <a:rPr lang="de-DE" sz="1400" dirty="0" err="1"/>
              <a:t>regions</a:t>
            </a:r>
            <a:r>
              <a:rPr lang="de-DE" sz="1400" dirty="0"/>
              <a:t> </a:t>
            </a:r>
            <a:r>
              <a:rPr lang="de-DE" sz="1400" dirty="0" err="1"/>
              <a:t>where</a:t>
            </a:r>
            <a:r>
              <a:rPr lang="de-DE" sz="1400" dirty="0"/>
              <a:t> </a:t>
            </a:r>
            <a:r>
              <a:rPr lang="de-DE" sz="1400" dirty="0" err="1"/>
              <a:t>only</a:t>
            </a:r>
            <a:r>
              <a:rPr lang="de-DE" sz="1400" dirty="0"/>
              <a:t> </a:t>
            </a:r>
            <a:r>
              <a:rPr lang="de-DE" sz="1400" dirty="0" err="1"/>
              <a:t>very</a:t>
            </a:r>
            <a:r>
              <a:rPr lang="de-DE" sz="1400" dirty="0"/>
              <a:t> </a:t>
            </a:r>
            <a:r>
              <a:rPr lang="de-DE" sz="1400" dirty="0" err="1"/>
              <a:t>few</a:t>
            </a:r>
            <a:r>
              <a:rPr lang="de-DE" sz="1400" dirty="0"/>
              <a:t> </a:t>
            </a:r>
            <a:r>
              <a:rPr lang="de-DE" sz="1400" dirty="0" err="1"/>
              <a:t>or</a:t>
            </a:r>
            <a:r>
              <a:rPr lang="de-DE" sz="1400" dirty="0"/>
              <a:t> </a:t>
            </a:r>
            <a:r>
              <a:rPr lang="de-DE" sz="1400" dirty="0" err="1"/>
              <a:t>no</a:t>
            </a:r>
            <a:r>
              <a:rPr lang="de-DE" sz="1400" dirty="0"/>
              <a:t> (</a:t>
            </a:r>
            <a:r>
              <a:rPr lang="de-DE" sz="1400" dirty="0" err="1"/>
              <a:t>survey</a:t>
            </a:r>
            <a:r>
              <a:rPr lang="de-DE" sz="1400" dirty="0"/>
              <a:t>) </a:t>
            </a:r>
            <a:r>
              <a:rPr lang="de-DE" sz="1400" dirty="0" err="1"/>
              <a:t>data</a:t>
            </a:r>
            <a:r>
              <a:rPr lang="de-DE" sz="1400" dirty="0"/>
              <a:t> </a:t>
            </a:r>
            <a:r>
              <a:rPr lang="de-DE" sz="1400" dirty="0" err="1"/>
              <a:t>are</a:t>
            </a:r>
            <a:r>
              <a:rPr lang="de-DE" sz="1400" dirty="0"/>
              <a:t> </a:t>
            </a:r>
            <a:r>
              <a:rPr lang="de-DE" sz="1400" dirty="0" err="1"/>
              <a:t>available</a:t>
            </a:r>
            <a:r>
              <a:rPr lang="de-DE" sz="1400" dirty="0"/>
              <a:t>.</a:t>
            </a:r>
          </a:p>
          <a:p>
            <a:endParaRPr lang="de-DE" sz="1400" dirty="0"/>
          </a:p>
          <a:p>
            <a:r>
              <a:rPr lang="en-US" sz="1400" b="1" dirty="0"/>
              <a:t>PRINCIPLE</a:t>
            </a:r>
          </a:p>
          <a:p>
            <a:r>
              <a:rPr lang="en-US" sz="1400" dirty="0"/>
              <a:t>Indirect estimation procedures using additional auxiliary information, e.g.:</a:t>
            </a: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Values from neighboring/superordinate levels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Values from previous surveys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Prerequisite: Data are hierarchically structured!</a:t>
            </a:r>
          </a:p>
          <a:p>
            <a:endParaRPr lang="en-US" sz="1400" dirty="0"/>
          </a:p>
          <a:p>
            <a:r>
              <a:rPr lang="en-US" sz="1400" b="1" dirty="0"/>
              <a:t>ADVANTAGES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Reliable results despite low/missing case numbers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Applicable to almost any subject area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Estimation down to the individual address and all higher levels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605651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72628" y="375913"/>
            <a:ext cx="6795829" cy="301511"/>
          </a:xfrm>
        </p:spPr>
        <p:txBody>
          <a:bodyPr/>
          <a:lstStyle/>
          <a:p>
            <a:pPr algn="l"/>
            <a:r>
              <a:rPr lang="en-US" dirty="0"/>
              <a:t>Geocoding and the postal-official classification system (PAGS)</a:t>
            </a:r>
            <a:endParaRPr lang="en-US" sz="1800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394455-EBE5-457D-B188-43FCED0FE3BE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74" name="Textplatzhalter 1"/>
          <p:cNvSpPr txBox="1">
            <a:spLocks/>
          </p:cNvSpPr>
          <p:nvPr/>
        </p:nvSpPr>
        <p:spPr>
          <a:xfrm>
            <a:off x="7434753" y="3015236"/>
            <a:ext cx="619791" cy="332126"/>
          </a:xfrm>
          <a:prstGeom prst="rect">
            <a:avLst/>
          </a:prstGeom>
        </p:spPr>
        <p:txBody>
          <a:bodyPr vert="horz" lIns="77925" tIns="38963" rIns="77925" bIns="38963" rtlCol="0">
            <a:noAutofit/>
          </a:bodyPr>
          <a:lstStyle>
            <a:lvl1pPr marL="152874" indent="-152874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030" indent="-143404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38" indent="-135287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47" indent="-127170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5673" indent="-127170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2942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568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2194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1820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buFont typeface="Symbol" panose="05050102010706020507" pitchFamily="18" charset="2"/>
              <a:buNone/>
            </a:pPr>
            <a:endParaRPr lang="de-DE" sz="4000" b="1" cap="all" dirty="0"/>
          </a:p>
        </p:txBody>
      </p:sp>
      <p:sp>
        <p:nvSpPr>
          <p:cNvPr id="45" name="Fußzeilenplatzhalter 3">
            <a:extLst>
              <a:ext uri="{FF2B5EF4-FFF2-40B4-BE49-F238E27FC236}">
                <a16:creationId xmlns:a16="http://schemas.microsoft.com/office/drawing/2014/main" id="{4A78BBD6-A26F-4B90-842A-CEB3B6585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4767262"/>
            <a:ext cx="5534025" cy="157163"/>
          </a:xfrm>
        </p:spPr>
        <p:txBody>
          <a:bodyPr/>
          <a:lstStyle/>
          <a:p>
            <a:pPr>
              <a:lnSpc>
                <a:spcPts val="1108"/>
              </a:lnSpc>
            </a:pPr>
            <a:r>
              <a:rPr lang="de-DE" dirty="0"/>
              <a:t>IMA 2021 || </a:t>
            </a:r>
            <a:r>
              <a:rPr lang="en-GB" dirty="0">
                <a:solidFill>
                  <a:schemeClr val="tx1"/>
                </a:solidFill>
              </a:rPr>
              <a:t>Innovative segmentation using </a:t>
            </a:r>
            <a:r>
              <a:rPr lang="en-GB" dirty="0" err="1">
                <a:solidFill>
                  <a:schemeClr val="tx1"/>
                </a:solidFill>
              </a:rPr>
              <a:t>microgeography</a:t>
            </a:r>
            <a:endParaRPr lang="de-DE" dirty="0"/>
          </a:p>
        </p:txBody>
      </p:sp>
      <p:sp>
        <p:nvSpPr>
          <p:cNvPr id="47" name="Textplatzhalter 1">
            <a:extLst>
              <a:ext uri="{FF2B5EF4-FFF2-40B4-BE49-F238E27FC236}">
                <a16:creationId xmlns:a16="http://schemas.microsoft.com/office/drawing/2014/main" id="{CDF55049-9AC4-4D9F-94DB-90D1F25774EA}"/>
              </a:ext>
            </a:extLst>
          </p:cNvPr>
          <p:cNvSpPr txBox="1">
            <a:spLocks/>
          </p:cNvSpPr>
          <p:nvPr/>
        </p:nvSpPr>
        <p:spPr>
          <a:xfrm>
            <a:off x="3414319" y="3015239"/>
            <a:ext cx="619791" cy="332126"/>
          </a:xfrm>
          <a:prstGeom prst="rect">
            <a:avLst/>
          </a:prstGeom>
        </p:spPr>
        <p:txBody>
          <a:bodyPr vert="horz" lIns="77925" tIns="38963" rIns="77925" bIns="38963" rtlCol="0">
            <a:noAutofit/>
          </a:bodyPr>
          <a:lstStyle>
            <a:lvl1pPr marL="152874" indent="-152874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030" indent="-143404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38" indent="-135287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47" indent="-127170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5673" indent="-127170" algn="l" defTabSz="779252" rtl="0" eaLnBrk="1" latinLnBrk="0" hangingPunct="1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2942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568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2194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1820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buFont typeface="Symbol" panose="05050102010706020507" pitchFamily="18" charset="2"/>
              <a:buNone/>
            </a:pPr>
            <a:endParaRPr lang="de-DE" sz="4000" b="1" cap="all" dirty="0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47EFD540-652C-471E-8B86-71187E23B0D8}"/>
              </a:ext>
            </a:extLst>
          </p:cNvPr>
          <p:cNvSpPr txBox="1"/>
          <p:nvPr/>
        </p:nvSpPr>
        <p:spPr>
          <a:xfrm>
            <a:off x="494522" y="1311700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PAGS </a:t>
            </a:r>
            <a:r>
              <a:rPr lang="de-DE" dirty="0" err="1"/>
              <a:t>is</a:t>
            </a:r>
            <a:r>
              <a:rPr lang="de-DE" dirty="0"/>
              <a:t> an </a:t>
            </a:r>
            <a:r>
              <a:rPr lang="de-DE" dirty="0" err="1"/>
              <a:t>overlap-free</a:t>
            </a:r>
            <a:r>
              <a:rPr lang="de-DE" dirty="0"/>
              <a:t> 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planning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official</a:t>
            </a:r>
            <a:r>
              <a:rPr lang="de-DE" dirty="0"/>
              <a:t> </a:t>
            </a:r>
            <a:r>
              <a:rPr lang="de-DE" dirty="0" err="1"/>
              <a:t>structures</a:t>
            </a:r>
            <a:r>
              <a:rPr lang="de-DE" dirty="0"/>
              <a:t> in Germany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PAGS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standardized</a:t>
            </a:r>
            <a:r>
              <a:rPr lang="de-DE" dirty="0"/>
              <a:t>, </a:t>
            </a:r>
            <a:r>
              <a:rPr lang="de-DE" dirty="0" err="1"/>
              <a:t>highly</a:t>
            </a:r>
            <a:r>
              <a:rPr lang="de-DE" dirty="0"/>
              <a:t> </a:t>
            </a:r>
            <a:r>
              <a:rPr lang="de-DE" dirty="0" err="1"/>
              <a:t>precise</a:t>
            </a:r>
            <a:r>
              <a:rPr lang="de-DE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Any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integrated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By </a:t>
            </a:r>
            <a:r>
              <a:rPr lang="de-DE" dirty="0" err="1"/>
              <a:t>enriching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addresses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PAGS </a:t>
            </a:r>
            <a:r>
              <a:rPr lang="de-DE" dirty="0" err="1"/>
              <a:t>keys</a:t>
            </a:r>
            <a:r>
              <a:rPr lang="de-DE" dirty="0"/>
              <a:t> (</a:t>
            </a:r>
            <a:r>
              <a:rPr lang="de-DE" dirty="0" err="1"/>
              <a:t>geocoding</a:t>
            </a:r>
            <a:r>
              <a:rPr lang="de-DE" dirty="0"/>
              <a:t>), Small Area </a:t>
            </a:r>
            <a:r>
              <a:rPr lang="de-DE" dirty="0" err="1"/>
              <a:t>Estimation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in </a:t>
            </a:r>
            <a:r>
              <a:rPr lang="de-DE" dirty="0" err="1"/>
              <a:t>classical</a:t>
            </a:r>
            <a:r>
              <a:rPr lang="de-DE" dirty="0"/>
              <a:t> </a:t>
            </a:r>
            <a:r>
              <a:rPr lang="de-DE" dirty="0" err="1"/>
              <a:t>statistical</a:t>
            </a:r>
            <a:r>
              <a:rPr lang="de-DE" dirty="0"/>
              <a:t> </a:t>
            </a:r>
            <a:r>
              <a:rPr lang="de-DE" dirty="0" err="1"/>
              <a:t>programs</a:t>
            </a:r>
            <a:r>
              <a:rPr lang="de-DE" dirty="0"/>
              <a:t> (e.g. R, SAS, STATA).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PAGS </a:t>
            </a:r>
            <a:r>
              <a:rPr lang="de-DE" dirty="0" err="1"/>
              <a:t>enables</a:t>
            </a:r>
            <a:r>
              <a:rPr lang="de-DE" dirty="0"/>
              <a:t> 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aggregations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572BEDE-EA3D-4DFD-A0FD-420212822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2" b="99556" l="3962" r="93868">
                        <a14:foregroundMark x1="48408" y1="56967" x2="47960" y2="55972"/>
                        <a14:foregroundMark x1="43632" y1="15164" x2="54279" y2="44262"/>
                        <a14:foregroundMark x1="54279" y1="44262" x2="84776" y2="54918"/>
                        <a14:foregroundMark x1="84776" y1="54918" x2="87562" y2="68091"/>
                        <a14:foregroundMark x1="11592" y1="86944" x2="25274" y2="98595"/>
                        <a14:foregroundMark x1="25274" y1="98595" x2="82537" y2="92623"/>
                        <a14:foregroundMark x1="82537" y1="92623" x2="51443" y2="84895"/>
                        <a14:foregroundMark x1="51443" y1="84895" x2="22189" y2="86300"/>
                        <a14:foregroundMark x1="5920" y1="88817" x2="88756" y2="97775"/>
                        <a14:foregroundMark x1="88756" y1="97775" x2="89204" y2="98770"/>
                        <a14:foregroundMark x1="10000" y1="85246" x2="6617" y2="98068"/>
                        <a14:foregroundMark x1="10398" y1="88525" x2="23234" y2="96019"/>
                        <a14:foregroundMark x1="23234" y1="96019" x2="79453" y2="99473"/>
                        <a14:foregroundMark x1="74478" y1="83372" x2="46866" y2="45550"/>
                        <a14:foregroundMark x1="46866" y1="45550" x2="35970" y2="52810"/>
                        <a14:foregroundMark x1="35970" y1="52810" x2="27065" y2="72131"/>
                        <a14:foregroundMark x1="27065" y1="72131" x2="26716" y2="75293"/>
                        <a14:foregroundMark x1="45821" y1="9309" x2="42090" y2="34895"/>
                        <a14:foregroundMark x1="42090" y1="34895" x2="45771" y2="59309"/>
                        <a14:foregroundMark x1="45771" y1="59309" x2="40100" y2="78513"/>
                        <a14:foregroundMark x1="40100" y1="78513" x2="34876" y2="83372"/>
                        <a14:foregroundMark x1="7065" y1="89696" x2="4030" y2="99649"/>
                        <a14:foregroundMark x1="56368" y1="23478" x2="84129" y2="78162"/>
                        <a14:foregroundMark x1="32488" y1="63466" x2="19254" y2="63115"/>
                        <a14:foregroundMark x1="28756" y1="70492" x2="16070" y2="69379"/>
                        <a14:foregroundMark x1="16070" y1="69379" x2="17114" y2="69321"/>
                        <a14:foregroundMark x1="40299" y1="48946" x2="26368" y2="49532"/>
                        <a14:foregroundMark x1="26368" y1="49532" x2="25323" y2="48536"/>
                        <a14:foregroundMark x1="46219" y1="6265" x2="48209" y2="7260"/>
                        <a14:foregroundMark x1="49900" y1="16335" x2="58856" y2="37237"/>
                        <a14:foregroundMark x1="44527" y1="11417" x2="35771" y2="33724"/>
                        <a14:foregroundMark x1="35771" y1="33724" x2="36716" y2="34836"/>
                        <a14:foregroundMark x1="48806" y1="7553" x2="46517" y2="4801"/>
                        <a14:foregroundMark x1="47960" y1="7319" x2="49900" y2="8782"/>
                        <a14:foregroundMark x1="45821" y1="5913" x2="48308" y2="19672"/>
                        <a14:foregroundMark x1="48308" y1="19672" x2="49204" y2="19965"/>
                        <a14:foregroundMark x1="47761" y1="6440" x2="46269" y2="5211"/>
                        <a14:foregroundMark x1="47512" y1="38700" x2="34328" y2="48536"/>
                        <a14:foregroundMark x1="34328" y1="48536" x2="33980" y2="49415"/>
                        <a14:foregroundMark x1="38458" y1="25351" x2="37313" y2="45141"/>
                        <a14:foregroundMark x1="37313" y1="45141" x2="37164" y2="45433"/>
                        <a14:foregroundMark x1="55323" y1="44204" x2="68109" y2="59133"/>
                        <a14:foregroundMark x1="68109" y1="59133" x2="67960" y2="58782"/>
                        <a14:foregroundMark x1="35174" y1="63583" x2="59204" y2="69087"/>
                        <a14:foregroundMark x1="59204" y1="69087" x2="70348" y2="67155"/>
                        <a14:foregroundMark x1="48507" y1="68091" x2="57761" y2="82436"/>
                        <a14:foregroundMark x1="57761" y1="82436" x2="57761" y2="82728"/>
                        <a14:foregroundMark x1="20050" y1="81323" x2="48806" y2="80796"/>
                        <a14:foregroundMark x1="44975" y1="74473" x2="49900" y2="75000"/>
                        <a14:foregroundMark x1="36468" y1="88700" x2="56368" y2="89696"/>
                        <a14:foregroundMark x1="44129" y1="92213" x2="75224" y2="93677"/>
                        <a14:foregroundMark x1="77811" y1="92389" x2="57363" y2="91862"/>
                        <a14:foregroundMark x1="27512" y1="92857" x2="17662" y2="92037"/>
                        <a14:foregroundMark x1="23532" y1="95726" x2="11791" y2="95141"/>
                        <a14:foregroundMark x1="11791" y1="95141" x2="18109" y2="93384"/>
                        <a14:foregroundMark x1="16667" y1="93208" x2="12537" y2="97424"/>
                        <a14:foregroundMark x1="23831" y1="95550" x2="5572" y2="95258"/>
                        <a14:foregroundMark x1="6617" y1="96546" x2="21244" y2="96429"/>
                        <a14:foregroundMark x1="21244" y1="96429" x2="23085" y2="96721"/>
                        <a14:foregroundMark x1="41542" y1="77283" x2="12388" y2="77459"/>
                        <a14:foregroundMark x1="12388" y1="77459" x2="12736" y2="78162"/>
                        <a14:foregroundMark x1="21244" y1="69848" x2="15871" y2="70023"/>
                        <a14:foregroundMark x1="58905" y1="84133" x2="9851" y2="84719"/>
                        <a14:foregroundMark x1="15373" y1="85304" x2="8856" y2="84836"/>
                        <a14:foregroundMark x1="15572" y1="84309" x2="9254" y2="83841"/>
                        <a14:foregroundMark x1="75323" y1="85187" x2="87463" y2="90574"/>
                        <a14:foregroundMark x1="89005" y1="58607" x2="92935" y2="77342"/>
                        <a14:foregroundMark x1="92935" y1="77342" x2="92289" y2="79157"/>
                        <a14:foregroundMark x1="87910" y1="87822" x2="82438" y2="92037"/>
                        <a14:foregroundMark x1="88010" y1="87998" x2="82587" y2="90515"/>
                        <a14:foregroundMark x1="91792" y1="61043" x2="93868" y2="66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087" y="778209"/>
            <a:ext cx="4402624" cy="37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39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Hinterköpfe der Leute und erhobene Hände bei der Unternehmenspräsentation mit Lautsprecher und Whiteboard unscharf im Hintergrund">
            <a:extLst>
              <a:ext uri="{FF2B5EF4-FFF2-40B4-BE49-F238E27FC236}">
                <a16:creationId xmlns:a16="http://schemas.microsoft.com/office/drawing/2014/main" id="{3645FA24-40A1-4CF5-82A4-421630592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8"/>
          <a:stretch/>
        </p:blipFill>
        <p:spPr>
          <a:xfrm>
            <a:off x="-2" y="-1"/>
            <a:ext cx="9144001" cy="5143501"/>
          </a:xfrm>
          <a:prstGeom prst="rect">
            <a:avLst/>
          </a:prstGeom>
        </p:spPr>
      </p:pic>
      <p:sp>
        <p:nvSpPr>
          <p:cNvPr id="12" name="Abdunklung">
            <a:extLst>
              <a:ext uri="{FF2B5EF4-FFF2-40B4-BE49-F238E27FC236}">
                <a16:creationId xmlns:a16="http://schemas.microsoft.com/office/drawing/2014/main" id="{893C0101-F8AF-4610-B0BD-1D431D180E76}"/>
              </a:ext>
            </a:extLst>
          </p:cNvPr>
          <p:cNvSpPr/>
          <p:nvPr/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90835E84-98BF-4D29-8A36-31F2E0E5001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59575" y="486069"/>
            <a:ext cx="1484312" cy="415925"/>
            <a:chOff x="4305" y="318"/>
            <a:chExt cx="935" cy="262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F98E5824-5712-4FF7-9B40-837C7399ABA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305" y="318"/>
              <a:ext cx="935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705A3BD-717B-43BA-A885-916AA12425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2" y="316"/>
              <a:ext cx="101" cy="266"/>
            </a:xfrm>
            <a:custGeom>
              <a:avLst/>
              <a:gdLst>
                <a:gd name="T0" fmla="*/ 34 w 43"/>
                <a:gd name="T1" fmla="*/ 52 h 113"/>
                <a:gd name="T2" fmla="*/ 42 w 43"/>
                <a:gd name="T3" fmla="*/ 37 h 113"/>
                <a:gd name="T4" fmla="*/ 42 w 43"/>
                <a:gd name="T5" fmla="*/ 19 h 113"/>
                <a:gd name="T6" fmla="*/ 22 w 43"/>
                <a:gd name="T7" fmla="*/ 0 h 113"/>
                <a:gd name="T8" fmla="*/ 3 w 43"/>
                <a:gd name="T9" fmla="*/ 19 h 113"/>
                <a:gd name="T10" fmla="*/ 3 w 43"/>
                <a:gd name="T11" fmla="*/ 24 h 113"/>
                <a:gd name="T12" fmla="*/ 6 w 43"/>
                <a:gd name="T13" fmla="*/ 26 h 113"/>
                <a:gd name="T14" fmla="*/ 9 w 43"/>
                <a:gd name="T15" fmla="*/ 26 h 113"/>
                <a:gd name="T16" fmla="*/ 9 w 43"/>
                <a:gd name="T17" fmla="*/ 19 h 113"/>
                <a:gd name="T18" fmla="*/ 22 w 43"/>
                <a:gd name="T19" fmla="*/ 6 h 113"/>
                <a:gd name="T20" fmla="*/ 35 w 43"/>
                <a:gd name="T21" fmla="*/ 19 h 113"/>
                <a:gd name="T22" fmla="*/ 35 w 43"/>
                <a:gd name="T23" fmla="*/ 36 h 113"/>
                <a:gd name="T24" fmla="*/ 29 w 43"/>
                <a:gd name="T25" fmla="*/ 49 h 113"/>
                <a:gd name="T26" fmla="*/ 18 w 43"/>
                <a:gd name="T27" fmla="*/ 49 h 113"/>
                <a:gd name="T28" fmla="*/ 16 w 43"/>
                <a:gd name="T29" fmla="*/ 51 h 113"/>
                <a:gd name="T30" fmla="*/ 16 w 43"/>
                <a:gd name="T31" fmla="*/ 52 h 113"/>
                <a:gd name="T32" fmla="*/ 19 w 43"/>
                <a:gd name="T33" fmla="*/ 55 h 113"/>
                <a:gd name="T34" fmla="*/ 29 w 43"/>
                <a:gd name="T35" fmla="*/ 55 h 113"/>
                <a:gd name="T36" fmla="*/ 35 w 43"/>
                <a:gd name="T37" fmla="*/ 68 h 113"/>
                <a:gd name="T38" fmla="*/ 35 w 43"/>
                <a:gd name="T39" fmla="*/ 91 h 113"/>
                <a:gd name="T40" fmla="*/ 22 w 43"/>
                <a:gd name="T41" fmla="*/ 106 h 113"/>
                <a:gd name="T42" fmla="*/ 8 w 43"/>
                <a:gd name="T43" fmla="*/ 91 h 113"/>
                <a:gd name="T44" fmla="*/ 8 w 43"/>
                <a:gd name="T45" fmla="*/ 79 h 113"/>
                <a:gd name="T46" fmla="*/ 4 w 43"/>
                <a:gd name="T47" fmla="*/ 79 h 113"/>
                <a:gd name="T48" fmla="*/ 1 w 43"/>
                <a:gd name="T49" fmla="*/ 81 h 113"/>
                <a:gd name="T50" fmla="*/ 1 w 43"/>
                <a:gd name="T51" fmla="*/ 91 h 113"/>
                <a:gd name="T52" fmla="*/ 22 w 43"/>
                <a:gd name="T53" fmla="*/ 113 h 113"/>
                <a:gd name="T54" fmla="*/ 42 w 43"/>
                <a:gd name="T55" fmla="*/ 91 h 113"/>
                <a:gd name="T56" fmla="*/ 42 w 43"/>
                <a:gd name="T57" fmla="*/ 65 h 113"/>
                <a:gd name="T58" fmla="*/ 34 w 43"/>
                <a:gd name="T59" fmla="*/ 5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113">
                  <a:moveTo>
                    <a:pt x="34" y="52"/>
                  </a:moveTo>
                  <a:cubicBezTo>
                    <a:pt x="41" y="48"/>
                    <a:pt x="42" y="38"/>
                    <a:pt x="42" y="37"/>
                  </a:cubicBezTo>
                  <a:cubicBezTo>
                    <a:pt x="42" y="36"/>
                    <a:pt x="42" y="19"/>
                    <a:pt x="42" y="19"/>
                  </a:cubicBezTo>
                  <a:cubicBezTo>
                    <a:pt x="42" y="19"/>
                    <a:pt x="43" y="0"/>
                    <a:pt x="22" y="0"/>
                  </a:cubicBezTo>
                  <a:cubicBezTo>
                    <a:pt x="3" y="0"/>
                    <a:pt x="3" y="17"/>
                    <a:pt x="3" y="19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6"/>
                    <a:pt x="4" y="26"/>
                    <a:pt x="6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6"/>
                    <a:pt x="22" y="6"/>
                  </a:cubicBezTo>
                  <a:cubicBezTo>
                    <a:pt x="35" y="6"/>
                    <a:pt x="35" y="19"/>
                    <a:pt x="35" y="19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47"/>
                    <a:pt x="30" y="49"/>
                    <a:pt x="29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9"/>
                    <a:pt x="16" y="49"/>
                    <a:pt x="16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4"/>
                    <a:pt x="17" y="55"/>
                    <a:pt x="19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35" y="55"/>
                    <a:pt x="35" y="67"/>
                    <a:pt x="35" y="68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6" y="107"/>
                    <a:pt x="22" y="106"/>
                  </a:cubicBezTo>
                  <a:cubicBezTo>
                    <a:pt x="7" y="106"/>
                    <a:pt x="8" y="91"/>
                    <a:pt x="8" y="9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2" y="79"/>
                    <a:pt x="1" y="79"/>
                    <a:pt x="1" y="8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0" y="113"/>
                    <a:pt x="22" y="113"/>
                  </a:cubicBezTo>
                  <a:cubicBezTo>
                    <a:pt x="43" y="113"/>
                    <a:pt x="42" y="91"/>
                    <a:pt x="42" y="91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56"/>
                    <a:pt x="34" y="52"/>
                    <a:pt x="34" y="5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2BB2292C-A256-4DDB-8065-3174B75CE1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8" y="316"/>
              <a:ext cx="104" cy="266"/>
            </a:xfrm>
            <a:custGeom>
              <a:avLst/>
              <a:gdLst>
                <a:gd name="T0" fmla="*/ 44 w 44"/>
                <a:gd name="T1" fmla="*/ 21 h 113"/>
                <a:gd name="T2" fmla="*/ 25 w 44"/>
                <a:gd name="T3" fmla="*/ 0 h 113"/>
                <a:gd name="T4" fmla="*/ 22 w 44"/>
                <a:gd name="T5" fmla="*/ 0 h 113"/>
                <a:gd name="T6" fmla="*/ 19 w 44"/>
                <a:gd name="T7" fmla="*/ 0 h 113"/>
                <a:gd name="T8" fmla="*/ 0 w 44"/>
                <a:gd name="T9" fmla="*/ 21 h 113"/>
                <a:gd name="T10" fmla="*/ 0 w 44"/>
                <a:gd name="T11" fmla="*/ 56 h 113"/>
                <a:gd name="T12" fmla="*/ 0 w 44"/>
                <a:gd name="T13" fmla="*/ 91 h 113"/>
                <a:gd name="T14" fmla="*/ 19 w 44"/>
                <a:gd name="T15" fmla="*/ 112 h 113"/>
                <a:gd name="T16" fmla="*/ 22 w 44"/>
                <a:gd name="T17" fmla="*/ 113 h 113"/>
                <a:gd name="T18" fmla="*/ 25 w 44"/>
                <a:gd name="T19" fmla="*/ 112 h 113"/>
                <a:gd name="T20" fmla="*/ 44 w 44"/>
                <a:gd name="T21" fmla="*/ 91 h 113"/>
                <a:gd name="T22" fmla="*/ 44 w 44"/>
                <a:gd name="T23" fmla="*/ 56 h 113"/>
                <a:gd name="T24" fmla="*/ 44 w 44"/>
                <a:gd name="T25" fmla="*/ 21 h 113"/>
                <a:gd name="T26" fmla="*/ 37 w 44"/>
                <a:gd name="T27" fmla="*/ 91 h 113"/>
                <a:gd name="T28" fmla="*/ 22 w 44"/>
                <a:gd name="T29" fmla="*/ 107 h 113"/>
                <a:gd name="T30" fmla="*/ 7 w 44"/>
                <a:gd name="T31" fmla="*/ 91 h 113"/>
                <a:gd name="T32" fmla="*/ 7 w 44"/>
                <a:gd name="T33" fmla="*/ 56 h 113"/>
                <a:gd name="T34" fmla="*/ 7 w 44"/>
                <a:gd name="T35" fmla="*/ 21 h 113"/>
                <a:gd name="T36" fmla="*/ 22 w 44"/>
                <a:gd name="T37" fmla="*/ 6 h 113"/>
                <a:gd name="T38" fmla="*/ 37 w 44"/>
                <a:gd name="T39" fmla="*/ 21 h 113"/>
                <a:gd name="T40" fmla="*/ 37 w 44"/>
                <a:gd name="T41" fmla="*/ 56 h 113"/>
                <a:gd name="T42" fmla="*/ 37 w 44"/>
                <a:gd name="T43" fmla="*/ 9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113">
                  <a:moveTo>
                    <a:pt x="44" y="21"/>
                  </a:moveTo>
                  <a:cubicBezTo>
                    <a:pt x="44" y="18"/>
                    <a:pt x="43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" y="2"/>
                    <a:pt x="0" y="18"/>
                    <a:pt x="0" y="21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5"/>
                    <a:pt x="1" y="111"/>
                    <a:pt x="19" y="112"/>
                  </a:cubicBezTo>
                  <a:cubicBezTo>
                    <a:pt x="20" y="113"/>
                    <a:pt x="21" y="113"/>
                    <a:pt x="22" y="113"/>
                  </a:cubicBezTo>
                  <a:cubicBezTo>
                    <a:pt x="23" y="113"/>
                    <a:pt x="24" y="113"/>
                    <a:pt x="25" y="112"/>
                  </a:cubicBezTo>
                  <a:cubicBezTo>
                    <a:pt x="43" y="111"/>
                    <a:pt x="44" y="95"/>
                    <a:pt x="44" y="91"/>
                  </a:cubicBezTo>
                  <a:cubicBezTo>
                    <a:pt x="44" y="56"/>
                    <a:pt x="44" y="56"/>
                    <a:pt x="44" y="56"/>
                  </a:cubicBezTo>
                  <a:lnTo>
                    <a:pt x="44" y="21"/>
                  </a:lnTo>
                  <a:close/>
                  <a:moveTo>
                    <a:pt x="37" y="91"/>
                  </a:moveTo>
                  <a:cubicBezTo>
                    <a:pt x="37" y="100"/>
                    <a:pt x="31" y="107"/>
                    <a:pt x="22" y="107"/>
                  </a:cubicBezTo>
                  <a:cubicBezTo>
                    <a:pt x="13" y="107"/>
                    <a:pt x="7" y="100"/>
                    <a:pt x="7" y="91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12"/>
                    <a:pt x="13" y="6"/>
                    <a:pt x="22" y="6"/>
                  </a:cubicBezTo>
                  <a:cubicBezTo>
                    <a:pt x="31" y="6"/>
                    <a:pt x="37" y="12"/>
                    <a:pt x="37" y="21"/>
                  </a:cubicBezTo>
                  <a:cubicBezTo>
                    <a:pt x="37" y="56"/>
                    <a:pt x="37" y="56"/>
                    <a:pt x="37" y="56"/>
                  </a:cubicBezTo>
                  <a:lnTo>
                    <a:pt x="37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AB32830-E94D-4B98-9A80-296802BECA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04" y="316"/>
              <a:ext cx="106" cy="266"/>
            </a:xfrm>
            <a:custGeom>
              <a:avLst/>
              <a:gdLst>
                <a:gd name="T0" fmla="*/ 42 w 45"/>
                <a:gd name="T1" fmla="*/ 20 h 113"/>
                <a:gd name="T2" fmla="*/ 22 w 45"/>
                <a:gd name="T3" fmla="*/ 0 h 113"/>
                <a:gd name="T4" fmla="*/ 1 w 45"/>
                <a:gd name="T5" fmla="*/ 19 h 113"/>
                <a:gd name="T6" fmla="*/ 1 w 45"/>
                <a:gd name="T7" fmla="*/ 91 h 113"/>
                <a:gd name="T8" fmla="*/ 19 w 45"/>
                <a:gd name="T9" fmla="*/ 112 h 113"/>
                <a:gd name="T10" fmla="*/ 23 w 45"/>
                <a:gd name="T11" fmla="*/ 113 h 113"/>
                <a:gd name="T12" fmla="*/ 44 w 45"/>
                <a:gd name="T13" fmla="*/ 95 h 113"/>
                <a:gd name="T14" fmla="*/ 44 w 45"/>
                <a:gd name="T15" fmla="*/ 89 h 113"/>
                <a:gd name="T16" fmla="*/ 44 w 45"/>
                <a:gd name="T17" fmla="*/ 69 h 113"/>
                <a:gd name="T18" fmla="*/ 23 w 45"/>
                <a:gd name="T19" fmla="*/ 44 h 113"/>
                <a:gd name="T20" fmla="*/ 8 w 45"/>
                <a:gd name="T21" fmla="*/ 52 h 113"/>
                <a:gd name="T22" fmla="*/ 8 w 45"/>
                <a:gd name="T23" fmla="*/ 19 h 113"/>
                <a:gd name="T24" fmla="*/ 22 w 45"/>
                <a:gd name="T25" fmla="*/ 6 h 113"/>
                <a:gd name="T26" fmla="*/ 35 w 45"/>
                <a:gd name="T27" fmla="*/ 19 h 113"/>
                <a:gd name="T28" fmla="*/ 35 w 45"/>
                <a:gd name="T29" fmla="*/ 26 h 113"/>
                <a:gd name="T30" fmla="*/ 39 w 45"/>
                <a:gd name="T31" fmla="*/ 26 h 113"/>
                <a:gd name="T32" fmla="*/ 42 w 45"/>
                <a:gd name="T33" fmla="*/ 23 h 113"/>
                <a:gd name="T34" fmla="*/ 8 w 45"/>
                <a:gd name="T35" fmla="*/ 66 h 113"/>
                <a:gd name="T36" fmla="*/ 25 w 45"/>
                <a:gd name="T37" fmla="*/ 50 h 113"/>
                <a:gd name="T38" fmla="*/ 37 w 45"/>
                <a:gd name="T39" fmla="*/ 67 h 113"/>
                <a:gd name="T40" fmla="*/ 38 w 45"/>
                <a:gd name="T41" fmla="*/ 83 h 113"/>
                <a:gd name="T42" fmla="*/ 37 w 45"/>
                <a:gd name="T43" fmla="*/ 92 h 113"/>
                <a:gd name="T44" fmla="*/ 23 w 45"/>
                <a:gd name="T45" fmla="*/ 107 h 113"/>
                <a:gd name="T46" fmla="*/ 8 w 45"/>
                <a:gd name="T47" fmla="*/ 91 h 113"/>
                <a:gd name="T48" fmla="*/ 8 w 45"/>
                <a:gd name="T49" fmla="*/ 6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113">
                  <a:moveTo>
                    <a:pt x="42" y="20"/>
                  </a:moveTo>
                  <a:cubicBezTo>
                    <a:pt x="42" y="20"/>
                    <a:pt x="43" y="0"/>
                    <a:pt x="22" y="0"/>
                  </a:cubicBezTo>
                  <a:cubicBezTo>
                    <a:pt x="1" y="0"/>
                    <a:pt x="1" y="19"/>
                    <a:pt x="1" y="19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5"/>
                    <a:pt x="0" y="111"/>
                    <a:pt x="19" y="112"/>
                  </a:cubicBezTo>
                  <a:cubicBezTo>
                    <a:pt x="20" y="113"/>
                    <a:pt x="21" y="113"/>
                    <a:pt x="23" y="113"/>
                  </a:cubicBezTo>
                  <a:cubicBezTo>
                    <a:pt x="39" y="113"/>
                    <a:pt x="43" y="102"/>
                    <a:pt x="44" y="95"/>
                  </a:cubicBezTo>
                  <a:cubicBezTo>
                    <a:pt x="44" y="93"/>
                    <a:pt x="44" y="90"/>
                    <a:pt x="44" y="8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0"/>
                    <a:pt x="45" y="44"/>
                    <a:pt x="23" y="44"/>
                  </a:cubicBezTo>
                  <a:cubicBezTo>
                    <a:pt x="13" y="44"/>
                    <a:pt x="8" y="52"/>
                    <a:pt x="8" y="52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9" y="6"/>
                    <a:pt x="22" y="6"/>
                  </a:cubicBezTo>
                  <a:cubicBezTo>
                    <a:pt x="36" y="7"/>
                    <a:pt x="35" y="19"/>
                    <a:pt x="35" y="19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41" y="26"/>
                    <a:pt x="42" y="26"/>
                    <a:pt x="42" y="23"/>
                  </a:cubicBezTo>
                  <a:moveTo>
                    <a:pt x="8" y="66"/>
                  </a:moveTo>
                  <a:cubicBezTo>
                    <a:pt x="8" y="60"/>
                    <a:pt x="9" y="49"/>
                    <a:pt x="25" y="50"/>
                  </a:cubicBezTo>
                  <a:cubicBezTo>
                    <a:pt x="35" y="50"/>
                    <a:pt x="37" y="58"/>
                    <a:pt x="37" y="67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101"/>
                    <a:pt x="32" y="107"/>
                    <a:pt x="23" y="107"/>
                  </a:cubicBezTo>
                  <a:cubicBezTo>
                    <a:pt x="13" y="107"/>
                    <a:pt x="8" y="100"/>
                    <a:pt x="8" y="91"/>
                  </a:cubicBezTo>
                  <a:lnTo>
                    <a:pt x="8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6FE1DFCF-4F3D-40CE-AFD7-890A3DE5F3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07" y="325"/>
              <a:ext cx="36" cy="255"/>
            </a:xfrm>
            <a:custGeom>
              <a:avLst/>
              <a:gdLst>
                <a:gd name="T0" fmla="*/ 8 w 15"/>
                <a:gd name="T1" fmla="*/ 0 h 108"/>
                <a:gd name="T2" fmla="*/ 0 w 15"/>
                <a:gd name="T3" fmla="*/ 0 h 108"/>
                <a:gd name="T4" fmla="*/ 0 w 15"/>
                <a:gd name="T5" fmla="*/ 15 h 108"/>
                <a:gd name="T6" fmla="*/ 15 w 15"/>
                <a:gd name="T7" fmla="*/ 15 h 108"/>
                <a:gd name="T8" fmla="*/ 15 w 15"/>
                <a:gd name="T9" fmla="*/ 6 h 108"/>
                <a:gd name="T10" fmla="*/ 8 w 15"/>
                <a:gd name="T11" fmla="*/ 0 h 108"/>
                <a:gd name="T12" fmla="*/ 8 w 15"/>
                <a:gd name="T13" fmla="*/ 23 h 108"/>
                <a:gd name="T14" fmla="*/ 0 w 15"/>
                <a:gd name="T15" fmla="*/ 23 h 108"/>
                <a:gd name="T16" fmla="*/ 0 w 15"/>
                <a:gd name="T17" fmla="*/ 102 h 108"/>
                <a:gd name="T18" fmla="*/ 8 w 15"/>
                <a:gd name="T19" fmla="*/ 108 h 108"/>
                <a:gd name="T20" fmla="*/ 15 w 15"/>
                <a:gd name="T21" fmla="*/ 108 h 108"/>
                <a:gd name="T22" fmla="*/ 15 w 15"/>
                <a:gd name="T23" fmla="*/ 29 h 108"/>
                <a:gd name="T24" fmla="*/ 8 w 15"/>
                <a:gd name="T25" fmla="*/ 2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108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2"/>
                    <a:pt x="12" y="0"/>
                    <a:pt x="8" y="0"/>
                  </a:cubicBezTo>
                  <a:moveTo>
                    <a:pt x="8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6"/>
                    <a:pt x="4" y="108"/>
                    <a:pt x="8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5"/>
                    <a:pt x="12" y="23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ACC92959-D804-4314-ADD0-B0E047E6A5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91" y="316"/>
              <a:ext cx="85" cy="264"/>
            </a:xfrm>
            <a:custGeom>
              <a:avLst/>
              <a:gdLst>
                <a:gd name="T0" fmla="*/ 26 w 36"/>
                <a:gd name="T1" fmla="*/ 12 h 112"/>
                <a:gd name="T2" fmla="*/ 29 w 36"/>
                <a:gd name="T3" fmla="*/ 12 h 112"/>
                <a:gd name="T4" fmla="*/ 32 w 36"/>
                <a:gd name="T5" fmla="*/ 12 h 112"/>
                <a:gd name="T6" fmla="*/ 36 w 36"/>
                <a:gd name="T7" fmla="*/ 6 h 112"/>
                <a:gd name="T8" fmla="*/ 36 w 36"/>
                <a:gd name="T9" fmla="*/ 1 h 112"/>
                <a:gd name="T10" fmla="*/ 34 w 36"/>
                <a:gd name="T11" fmla="*/ 1 h 112"/>
                <a:gd name="T12" fmla="*/ 29 w 36"/>
                <a:gd name="T13" fmla="*/ 0 h 112"/>
                <a:gd name="T14" fmla="*/ 26 w 36"/>
                <a:gd name="T15" fmla="*/ 0 h 112"/>
                <a:gd name="T16" fmla="*/ 5 w 36"/>
                <a:gd name="T17" fmla="*/ 20 h 112"/>
                <a:gd name="T18" fmla="*/ 5 w 36"/>
                <a:gd name="T19" fmla="*/ 27 h 112"/>
                <a:gd name="T20" fmla="*/ 4 w 36"/>
                <a:gd name="T21" fmla="*/ 27 h 112"/>
                <a:gd name="T22" fmla="*/ 0 w 36"/>
                <a:gd name="T23" fmla="*/ 32 h 112"/>
                <a:gd name="T24" fmla="*/ 0 w 36"/>
                <a:gd name="T25" fmla="*/ 37 h 112"/>
                <a:gd name="T26" fmla="*/ 5 w 36"/>
                <a:gd name="T27" fmla="*/ 37 h 112"/>
                <a:gd name="T28" fmla="*/ 5 w 36"/>
                <a:gd name="T29" fmla="*/ 106 h 112"/>
                <a:gd name="T30" fmla="*/ 5 w 36"/>
                <a:gd name="T31" fmla="*/ 106 h 112"/>
                <a:gd name="T32" fmla="*/ 13 w 36"/>
                <a:gd name="T33" fmla="*/ 112 h 112"/>
                <a:gd name="T34" fmla="*/ 20 w 36"/>
                <a:gd name="T35" fmla="*/ 112 h 112"/>
                <a:gd name="T36" fmla="*/ 20 w 36"/>
                <a:gd name="T37" fmla="*/ 37 h 112"/>
                <a:gd name="T38" fmla="*/ 26 w 36"/>
                <a:gd name="T39" fmla="*/ 37 h 112"/>
                <a:gd name="T40" fmla="*/ 30 w 36"/>
                <a:gd name="T41" fmla="*/ 32 h 112"/>
                <a:gd name="T42" fmla="*/ 30 w 36"/>
                <a:gd name="T43" fmla="*/ 27 h 112"/>
                <a:gd name="T44" fmla="*/ 20 w 36"/>
                <a:gd name="T45" fmla="*/ 27 h 112"/>
                <a:gd name="T46" fmla="*/ 20 w 36"/>
                <a:gd name="T47" fmla="*/ 19 h 112"/>
                <a:gd name="T48" fmla="*/ 26 w 36"/>
                <a:gd name="T49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112">
                  <a:moveTo>
                    <a:pt x="26" y="12"/>
                  </a:moveTo>
                  <a:cubicBezTo>
                    <a:pt x="27" y="12"/>
                    <a:pt x="29" y="12"/>
                    <a:pt x="29" y="12"/>
                  </a:cubicBezTo>
                  <a:cubicBezTo>
                    <a:pt x="29" y="12"/>
                    <a:pt x="32" y="12"/>
                    <a:pt x="32" y="12"/>
                  </a:cubicBezTo>
                  <a:cubicBezTo>
                    <a:pt x="35" y="12"/>
                    <a:pt x="36" y="9"/>
                    <a:pt x="36" y="6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5" y="1"/>
                    <a:pt x="34" y="1"/>
                  </a:cubicBezTo>
                  <a:cubicBezTo>
                    <a:pt x="34" y="1"/>
                    <a:pt x="30" y="0"/>
                    <a:pt x="29" y="0"/>
                  </a:cubicBezTo>
                  <a:cubicBezTo>
                    <a:pt x="28" y="0"/>
                    <a:pt x="26" y="0"/>
                    <a:pt x="26" y="0"/>
                  </a:cubicBezTo>
                  <a:cubicBezTo>
                    <a:pt x="6" y="0"/>
                    <a:pt x="5" y="17"/>
                    <a:pt x="5" y="2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1" y="27"/>
                    <a:pt x="0" y="29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10"/>
                    <a:pt x="9" y="112"/>
                    <a:pt x="13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9" y="37"/>
                    <a:pt x="30" y="35"/>
                    <a:pt x="30" y="32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2"/>
                    <a:pt x="25" y="12"/>
                    <a:pt x="2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1693CDD-ADB9-46FC-BAEF-205A30250F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97" y="377"/>
              <a:ext cx="97" cy="205"/>
            </a:xfrm>
            <a:custGeom>
              <a:avLst/>
              <a:gdLst>
                <a:gd name="T0" fmla="*/ 41 w 41"/>
                <a:gd name="T1" fmla="*/ 62 h 87"/>
                <a:gd name="T2" fmla="*/ 14 w 41"/>
                <a:gd name="T3" fmla="*/ 20 h 87"/>
                <a:gd name="T4" fmla="*/ 14 w 41"/>
                <a:gd name="T5" fmla="*/ 18 h 87"/>
                <a:gd name="T6" fmla="*/ 21 w 41"/>
                <a:gd name="T7" fmla="*/ 11 h 87"/>
                <a:gd name="T8" fmla="*/ 27 w 41"/>
                <a:gd name="T9" fmla="*/ 18 h 87"/>
                <a:gd name="T10" fmla="*/ 27 w 41"/>
                <a:gd name="T11" fmla="*/ 21 h 87"/>
                <a:gd name="T12" fmla="*/ 34 w 41"/>
                <a:gd name="T13" fmla="*/ 26 h 87"/>
                <a:gd name="T14" fmla="*/ 41 w 41"/>
                <a:gd name="T15" fmla="*/ 26 h 87"/>
                <a:gd name="T16" fmla="*/ 41 w 41"/>
                <a:gd name="T17" fmla="*/ 20 h 87"/>
                <a:gd name="T18" fmla="*/ 20 w 41"/>
                <a:gd name="T19" fmla="*/ 0 h 87"/>
                <a:gd name="T20" fmla="*/ 0 w 41"/>
                <a:gd name="T21" fmla="*/ 20 h 87"/>
                <a:gd name="T22" fmla="*/ 0 w 41"/>
                <a:gd name="T23" fmla="*/ 22 h 87"/>
                <a:gd name="T24" fmla="*/ 27 w 41"/>
                <a:gd name="T25" fmla="*/ 64 h 87"/>
                <a:gd name="T26" fmla="*/ 27 w 41"/>
                <a:gd name="T27" fmla="*/ 69 h 87"/>
                <a:gd name="T28" fmla="*/ 26 w 41"/>
                <a:gd name="T29" fmla="*/ 73 h 87"/>
                <a:gd name="T30" fmla="*/ 26 w 41"/>
                <a:gd name="T31" fmla="*/ 73 h 87"/>
                <a:gd name="T32" fmla="*/ 26 w 41"/>
                <a:gd name="T33" fmla="*/ 73 h 87"/>
                <a:gd name="T34" fmla="*/ 20 w 41"/>
                <a:gd name="T35" fmla="*/ 76 h 87"/>
                <a:gd name="T36" fmla="*/ 14 w 41"/>
                <a:gd name="T37" fmla="*/ 69 h 87"/>
                <a:gd name="T38" fmla="*/ 14 w 41"/>
                <a:gd name="T39" fmla="*/ 58 h 87"/>
                <a:gd name="T40" fmla="*/ 14 w 41"/>
                <a:gd name="T41" fmla="*/ 58 h 87"/>
                <a:gd name="T42" fmla="*/ 14 w 41"/>
                <a:gd name="T43" fmla="*/ 58 h 87"/>
                <a:gd name="T44" fmla="*/ 7 w 41"/>
                <a:gd name="T45" fmla="*/ 53 h 87"/>
                <a:gd name="T46" fmla="*/ 0 w 41"/>
                <a:gd name="T47" fmla="*/ 53 h 87"/>
                <a:gd name="T48" fmla="*/ 0 w 41"/>
                <a:gd name="T49" fmla="*/ 67 h 87"/>
                <a:gd name="T50" fmla="*/ 0 w 41"/>
                <a:gd name="T51" fmla="*/ 71 h 87"/>
                <a:gd name="T52" fmla="*/ 20 w 41"/>
                <a:gd name="T53" fmla="*/ 87 h 87"/>
                <a:gd name="T54" fmla="*/ 41 w 41"/>
                <a:gd name="T55" fmla="*/ 67 h 87"/>
                <a:gd name="T56" fmla="*/ 41 w 41"/>
                <a:gd name="T57" fmla="*/ 6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" h="87">
                  <a:moveTo>
                    <a:pt x="41" y="62"/>
                  </a:moveTo>
                  <a:cubicBezTo>
                    <a:pt x="41" y="43"/>
                    <a:pt x="14" y="34"/>
                    <a:pt x="14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5"/>
                    <a:pt x="16" y="11"/>
                    <a:pt x="21" y="11"/>
                  </a:cubicBezTo>
                  <a:cubicBezTo>
                    <a:pt x="25" y="11"/>
                    <a:pt x="27" y="15"/>
                    <a:pt x="2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5"/>
                    <a:pt x="30" y="26"/>
                    <a:pt x="34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17"/>
                    <a:pt x="40" y="0"/>
                    <a:pt x="20" y="0"/>
                  </a:cubicBezTo>
                  <a:cubicBezTo>
                    <a:pt x="0" y="0"/>
                    <a:pt x="0" y="17"/>
                    <a:pt x="0" y="2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40"/>
                    <a:pt x="27" y="47"/>
                    <a:pt x="27" y="64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70"/>
                    <a:pt x="26" y="72"/>
                    <a:pt x="26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25" y="75"/>
                    <a:pt x="23" y="76"/>
                    <a:pt x="20" y="76"/>
                  </a:cubicBezTo>
                  <a:cubicBezTo>
                    <a:pt x="16" y="76"/>
                    <a:pt x="14" y="72"/>
                    <a:pt x="14" y="69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4"/>
                    <a:pt x="11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8"/>
                    <a:pt x="0" y="69"/>
                    <a:pt x="0" y="71"/>
                  </a:cubicBezTo>
                  <a:cubicBezTo>
                    <a:pt x="1" y="77"/>
                    <a:pt x="5" y="87"/>
                    <a:pt x="20" y="87"/>
                  </a:cubicBezTo>
                  <a:cubicBezTo>
                    <a:pt x="40" y="87"/>
                    <a:pt x="41" y="70"/>
                    <a:pt x="41" y="67"/>
                  </a:cubicBezTo>
                  <a:cubicBezTo>
                    <a:pt x="41" y="62"/>
                    <a:pt x="41" y="62"/>
                    <a:pt x="41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D64273D1-83A6-48BD-9268-CBA23D63DF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3" y="377"/>
              <a:ext cx="97" cy="203"/>
            </a:xfrm>
            <a:custGeom>
              <a:avLst/>
              <a:gdLst>
                <a:gd name="T0" fmla="*/ 27 w 41"/>
                <a:gd name="T1" fmla="*/ 80 h 86"/>
                <a:gd name="T2" fmla="*/ 34 w 41"/>
                <a:gd name="T3" fmla="*/ 86 h 86"/>
                <a:gd name="T4" fmla="*/ 41 w 41"/>
                <a:gd name="T5" fmla="*/ 86 h 86"/>
                <a:gd name="T6" fmla="*/ 41 w 41"/>
                <a:gd name="T7" fmla="*/ 80 h 86"/>
                <a:gd name="T8" fmla="*/ 41 w 41"/>
                <a:gd name="T9" fmla="*/ 80 h 86"/>
                <a:gd name="T10" fmla="*/ 41 w 41"/>
                <a:gd name="T11" fmla="*/ 80 h 86"/>
                <a:gd name="T12" fmla="*/ 41 w 41"/>
                <a:gd name="T13" fmla="*/ 19 h 86"/>
                <a:gd name="T14" fmla="*/ 26 w 41"/>
                <a:gd name="T15" fmla="*/ 0 h 86"/>
                <a:gd name="T16" fmla="*/ 14 w 41"/>
                <a:gd name="T17" fmla="*/ 6 h 86"/>
                <a:gd name="T18" fmla="*/ 7 w 41"/>
                <a:gd name="T19" fmla="*/ 1 h 86"/>
                <a:gd name="T20" fmla="*/ 0 w 41"/>
                <a:gd name="T21" fmla="*/ 1 h 86"/>
                <a:gd name="T22" fmla="*/ 0 w 41"/>
                <a:gd name="T23" fmla="*/ 80 h 86"/>
                <a:gd name="T24" fmla="*/ 0 w 41"/>
                <a:gd name="T25" fmla="*/ 80 h 86"/>
                <a:gd name="T26" fmla="*/ 0 w 41"/>
                <a:gd name="T27" fmla="*/ 80 h 86"/>
                <a:gd name="T28" fmla="*/ 0 w 41"/>
                <a:gd name="T29" fmla="*/ 80 h 86"/>
                <a:gd name="T30" fmla="*/ 7 w 41"/>
                <a:gd name="T31" fmla="*/ 86 h 86"/>
                <a:gd name="T32" fmla="*/ 14 w 41"/>
                <a:gd name="T33" fmla="*/ 86 h 86"/>
                <a:gd name="T34" fmla="*/ 14 w 41"/>
                <a:gd name="T35" fmla="*/ 21 h 86"/>
                <a:gd name="T36" fmla="*/ 21 w 41"/>
                <a:gd name="T37" fmla="*/ 11 h 86"/>
                <a:gd name="T38" fmla="*/ 27 w 41"/>
                <a:gd name="T39" fmla="*/ 18 h 86"/>
                <a:gd name="T40" fmla="*/ 27 w 41"/>
                <a:gd name="T41" fmla="*/ 8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86">
                  <a:moveTo>
                    <a:pt x="27" y="80"/>
                  </a:moveTo>
                  <a:cubicBezTo>
                    <a:pt x="27" y="84"/>
                    <a:pt x="30" y="86"/>
                    <a:pt x="34" y="86"/>
                  </a:cubicBezTo>
                  <a:cubicBezTo>
                    <a:pt x="41" y="86"/>
                    <a:pt x="41" y="86"/>
                    <a:pt x="41" y="8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21"/>
                    <a:pt x="41" y="19"/>
                  </a:cubicBezTo>
                  <a:cubicBezTo>
                    <a:pt x="41" y="15"/>
                    <a:pt x="41" y="0"/>
                    <a:pt x="26" y="0"/>
                  </a:cubicBezTo>
                  <a:cubicBezTo>
                    <a:pt x="19" y="0"/>
                    <a:pt x="14" y="6"/>
                    <a:pt x="14" y="6"/>
                  </a:cubicBezTo>
                  <a:cubicBezTo>
                    <a:pt x="14" y="6"/>
                    <a:pt x="14" y="1"/>
                    <a:pt x="7" y="1"/>
                  </a:cubicBezTo>
                  <a:cubicBezTo>
                    <a:pt x="5" y="1"/>
                    <a:pt x="0" y="1"/>
                    <a:pt x="0" y="1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4"/>
                    <a:pt x="3" y="86"/>
                    <a:pt x="7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4"/>
                    <a:pt x="16" y="11"/>
                    <a:pt x="21" y="11"/>
                  </a:cubicBezTo>
                  <a:cubicBezTo>
                    <a:pt x="25" y="11"/>
                    <a:pt x="27" y="15"/>
                    <a:pt x="27" y="18"/>
                  </a:cubicBezTo>
                  <a:cubicBezTo>
                    <a:pt x="27" y="80"/>
                    <a:pt x="27" y="80"/>
                    <a:pt x="27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7F485851-0536-45B1-8865-0EF34F9C0C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72" y="377"/>
              <a:ext cx="99" cy="205"/>
            </a:xfrm>
            <a:custGeom>
              <a:avLst/>
              <a:gdLst>
                <a:gd name="T0" fmla="*/ 21 w 42"/>
                <a:gd name="T1" fmla="*/ 0 h 87"/>
                <a:gd name="T2" fmla="*/ 2 w 42"/>
                <a:gd name="T3" fmla="*/ 18 h 87"/>
                <a:gd name="T4" fmla="*/ 2 w 42"/>
                <a:gd name="T5" fmla="*/ 20 h 87"/>
                <a:gd name="T6" fmla="*/ 9 w 42"/>
                <a:gd name="T7" fmla="*/ 26 h 87"/>
                <a:gd name="T8" fmla="*/ 15 w 42"/>
                <a:gd name="T9" fmla="*/ 26 h 87"/>
                <a:gd name="T10" fmla="*/ 15 w 42"/>
                <a:gd name="T11" fmla="*/ 18 h 87"/>
                <a:gd name="T12" fmla="*/ 21 w 42"/>
                <a:gd name="T13" fmla="*/ 11 h 87"/>
                <a:gd name="T14" fmla="*/ 27 w 42"/>
                <a:gd name="T15" fmla="*/ 18 h 87"/>
                <a:gd name="T16" fmla="*/ 27 w 42"/>
                <a:gd name="T17" fmla="*/ 20 h 87"/>
                <a:gd name="T18" fmla="*/ 27 w 42"/>
                <a:gd name="T19" fmla="*/ 20 h 87"/>
                <a:gd name="T20" fmla="*/ 27 w 42"/>
                <a:gd name="T21" fmla="*/ 39 h 87"/>
                <a:gd name="T22" fmla="*/ 16 w 42"/>
                <a:gd name="T23" fmla="*/ 34 h 87"/>
                <a:gd name="T24" fmla="*/ 0 w 42"/>
                <a:gd name="T25" fmla="*/ 53 h 87"/>
                <a:gd name="T26" fmla="*/ 0 w 42"/>
                <a:gd name="T27" fmla="*/ 67 h 87"/>
                <a:gd name="T28" fmla="*/ 16 w 42"/>
                <a:gd name="T29" fmla="*/ 87 h 87"/>
                <a:gd name="T30" fmla="*/ 27 w 42"/>
                <a:gd name="T31" fmla="*/ 81 h 87"/>
                <a:gd name="T32" fmla="*/ 34 w 42"/>
                <a:gd name="T33" fmla="*/ 86 h 87"/>
                <a:gd name="T34" fmla="*/ 42 w 42"/>
                <a:gd name="T35" fmla="*/ 86 h 87"/>
                <a:gd name="T36" fmla="*/ 42 w 42"/>
                <a:gd name="T37" fmla="*/ 20 h 87"/>
                <a:gd name="T38" fmla="*/ 21 w 42"/>
                <a:gd name="T39" fmla="*/ 0 h 87"/>
                <a:gd name="T40" fmla="*/ 27 w 42"/>
                <a:gd name="T41" fmla="*/ 70 h 87"/>
                <a:gd name="T42" fmla="*/ 21 w 42"/>
                <a:gd name="T43" fmla="*/ 77 h 87"/>
                <a:gd name="T44" fmla="*/ 15 w 42"/>
                <a:gd name="T45" fmla="*/ 70 h 87"/>
                <a:gd name="T46" fmla="*/ 15 w 42"/>
                <a:gd name="T47" fmla="*/ 63 h 87"/>
                <a:gd name="T48" fmla="*/ 15 w 42"/>
                <a:gd name="T49" fmla="*/ 57 h 87"/>
                <a:gd name="T50" fmla="*/ 15 w 42"/>
                <a:gd name="T51" fmla="*/ 50 h 87"/>
                <a:gd name="T52" fmla="*/ 21 w 42"/>
                <a:gd name="T53" fmla="*/ 43 h 87"/>
                <a:gd name="T54" fmla="*/ 27 w 42"/>
                <a:gd name="T55" fmla="*/ 50 h 87"/>
                <a:gd name="T56" fmla="*/ 27 w 42"/>
                <a:gd name="T57" fmla="*/ 57 h 87"/>
                <a:gd name="T58" fmla="*/ 27 w 42"/>
                <a:gd name="T59" fmla="*/ 63 h 87"/>
                <a:gd name="T60" fmla="*/ 27 w 42"/>
                <a:gd name="T61" fmla="*/ 7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2" h="87">
                  <a:moveTo>
                    <a:pt x="21" y="0"/>
                  </a:moveTo>
                  <a:cubicBezTo>
                    <a:pt x="1" y="0"/>
                    <a:pt x="2" y="15"/>
                    <a:pt x="2" y="18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4"/>
                    <a:pt x="5" y="26"/>
                    <a:pt x="9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4"/>
                    <a:pt x="17" y="11"/>
                    <a:pt x="21" y="11"/>
                  </a:cubicBezTo>
                  <a:cubicBezTo>
                    <a:pt x="25" y="11"/>
                    <a:pt x="27" y="14"/>
                    <a:pt x="27" y="18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1" y="34"/>
                    <a:pt x="16" y="34"/>
                  </a:cubicBezTo>
                  <a:cubicBezTo>
                    <a:pt x="5" y="34"/>
                    <a:pt x="0" y="40"/>
                    <a:pt x="0" y="5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80"/>
                    <a:pt x="5" y="87"/>
                    <a:pt x="16" y="87"/>
                  </a:cubicBezTo>
                  <a:cubicBezTo>
                    <a:pt x="20" y="87"/>
                    <a:pt x="24" y="85"/>
                    <a:pt x="27" y="81"/>
                  </a:cubicBezTo>
                  <a:cubicBezTo>
                    <a:pt x="27" y="81"/>
                    <a:pt x="27" y="86"/>
                    <a:pt x="34" y="86"/>
                  </a:cubicBezTo>
                  <a:cubicBezTo>
                    <a:pt x="42" y="86"/>
                    <a:pt x="42" y="86"/>
                    <a:pt x="42" y="86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17"/>
                    <a:pt x="41" y="0"/>
                    <a:pt x="21" y="0"/>
                  </a:cubicBezTo>
                  <a:close/>
                  <a:moveTo>
                    <a:pt x="27" y="70"/>
                  </a:moveTo>
                  <a:cubicBezTo>
                    <a:pt x="27" y="73"/>
                    <a:pt x="25" y="77"/>
                    <a:pt x="21" y="77"/>
                  </a:cubicBezTo>
                  <a:cubicBezTo>
                    <a:pt x="17" y="77"/>
                    <a:pt x="15" y="73"/>
                    <a:pt x="15" y="70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47"/>
                    <a:pt x="17" y="43"/>
                    <a:pt x="21" y="43"/>
                  </a:cubicBezTo>
                  <a:cubicBezTo>
                    <a:pt x="25" y="43"/>
                    <a:pt x="27" y="47"/>
                    <a:pt x="27" y="50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70"/>
                    <a:pt x="27" y="70"/>
                    <a:pt x="27" y="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23" name="Linien">
            <a:extLst>
              <a:ext uri="{FF2B5EF4-FFF2-40B4-BE49-F238E27FC236}">
                <a16:creationId xmlns:a16="http://schemas.microsoft.com/office/drawing/2014/main" id="{0C1B738A-66A0-4388-AC5B-FFCD6B308F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t="8850" r="6353" b="-217"/>
          <a:stretch/>
        </p:blipFill>
        <p:spPr>
          <a:xfrm>
            <a:off x="0" y="-2"/>
            <a:ext cx="9144002" cy="514350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B76063C-656B-4B36-976E-A46A620C7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186" y="2880000"/>
            <a:ext cx="6282273" cy="1014487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Survey: CASA MONITOR</a:t>
            </a:r>
          </a:p>
        </p:txBody>
      </p:sp>
    </p:spTree>
    <p:extLst>
      <p:ext uri="{BB962C8B-B14F-4D97-AF65-F5344CB8AC3E}">
        <p14:creationId xmlns:p14="http://schemas.microsoft.com/office/powerpoint/2010/main" val="2922383168"/>
      </p:ext>
    </p:extLst>
  </p:cSld>
  <p:clrMapOvr>
    <a:masterClrMapping/>
  </p:clrMapOvr>
</p:sld>
</file>

<file path=ppt/theme/theme1.xml><?xml version="1.0" encoding="utf-8"?>
<a:theme xmlns:a="http://schemas.openxmlformats.org/drawingml/2006/main" name="infas_Präsentation_16 zu 9">
  <a:themeElements>
    <a:clrScheme name="infas360">
      <a:dk1>
        <a:sysClr val="windowText" lastClr="000000"/>
      </a:dk1>
      <a:lt1>
        <a:sysClr val="window" lastClr="FFFFFF"/>
      </a:lt1>
      <a:dk2>
        <a:srgbClr val="F1C800"/>
      </a:dk2>
      <a:lt2>
        <a:srgbClr val="1BBBE9"/>
      </a:lt2>
      <a:accent1>
        <a:srgbClr val="20797B"/>
      </a:accent1>
      <a:accent2>
        <a:srgbClr val="79B562"/>
      </a:accent2>
      <a:accent3>
        <a:srgbClr val="EAEAEA"/>
      </a:accent3>
      <a:accent4>
        <a:srgbClr val="C0C0C0"/>
      </a:accent4>
      <a:accent5>
        <a:srgbClr val="969696"/>
      </a:accent5>
      <a:accent6>
        <a:srgbClr val="777777"/>
      </a:accent6>
      <a:hlink>
        <a:srgbClr val="4D4D4D"/>
      </a:hlink>
      <a:folHlink>
        <a:srgbClr val="292929"/>
      </a:folHlink>
    </a:clrScheme>
    <a:fontScheme name="infas TheSans">
      <a:majorFont>
        <a:latin typeface="TheSansOfficeLF"/>
        <a:ea typeface=""/>
        <a:cs typeface=""/>
      </a:majorFont>
      <a:minorFont>
        <a:latin typeface="TheSansOfficeLF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hellgrün">
      <a:srgbClr val="99CC33"/>
    </a:custClr>
    <a:custClr name="grün">
      <a:srgbClr val="009966"/>
    </a:custClr>
    <a:custClr name="cyan">
      <a:srgbClr val="3EAEE4"/>
    </a:custClr>
    <a:custClr name="blau">
      <a:srgbClr val="336699"/>
    </a:custClr>
    <a:custClr name="dunkelblau">
      <a:srgbClr val="333399"/>
    </a:custClr>
    <a:custClr name="lila">
      <a:srgbClr val="663399"/>
    </a:custClr>
    <a:custClr name="weiß">
      <a:srgbClr val="FFFFFF"/>
    </a:custClr>
    <a:custClr name="weiß">
      <a:srgbClr val="FFFFFF"/>
    </a:custClr>
    <a:custClr name="1blauReihe">
      <a:srgbClr val="00334D"/>
    </a:custClr>
    <a:custClr name="1grauReihe">
      <a:srgbClr val="000000"/>
    </a:custClr>
    <a:custClr name="magenta">
      <a:srgbClr val="FF0099"/>
    </a:custClr>
    <a:custClr name="rot">
      <a:srgbClr val="FF3333"/>
    </a:custClr>
    <a:custClr name="orange">
      <a:srgbClr val="FF6633"/>
    </a:custClr>
    <a:custClr name="hellorange">
      <a:srgbClr val="FF9933"/>
    </a:custClr>
    <a:custClr name="sonnengelb">
      <a:srgbClr val="FFCC00"/>
    </a:custClr>
    <a:custClr name="gelb">
      <a:srgbClr val="FFFF00"/>
    </a:custClr>
    <a:custClr name="weiß">
      <a:srgbClr val="FFFFFF"/>
    </a:custClr>
    <a:custClr name="weiß">
      <a:srgbClr val="FFFFFF"/>
    </a:custClr>
    <a:custClr name="2blauReihe">
      <a:srgbClr val="004D73"/>
    </a:custClr>
    <a:custClr name="2grauReihe">
      <a:srgbClr val="5F5F5F"/>
    </a:custClr>
    <a:custClr name="hell-hellgrün">
      <a:srgbClr val="DDEEBC"/>
    </a:custClr>
    <a:custClr name="hell-grün">
      <a:srgbClr val="CCFFED"/>
    </a:custClr>
    <a:custClr name="hell-cyan">
      <a:srgbClr val="CCECFF"/>
    </a:custClr>
    <a:custClr name="hell-blau">
      <a:srgbClr val="D1E0F0"/>
    </a:custClr>
    <a:custClr name="hell-dunkelblau">
      <a:srgbClr val="D1D1F0"/>
    </a:custClr>
    <a:custClr name="hell-lila">
      <a:srgbClr val="E0D1F0"/>
    </a:custClr>
    <a:custClr name="weiß">
      <a:srgbClr val="FFFFFF"/>
    </a:custClr>
    <a:custClr name="weiß">
      <a:srgbClr val="FFFFFF"/>
    </a:custClr>
    <a:custClr name="3blauReihe">
      <a:srgbClr val="336699"/>
    </a:custClr>
    <a:custClr name="3grauReihe">
      <a:srgbClr val="808080"/>
    </a:custClr>
    <a:custClr name="hell-magenta">
      <a:srgbClr val="FFCCEB"/>
    </a:custClr>
    <a:custClr name="hell-rot">
      <a:srgbClr val="FFD6D6"/>
    </a:custClr>
    <a:custClr name="hell-orange">
      <a:srgbClr val="FFE0D6"/>
    </a:custClr>
    <a:custClr name="hell-hellorange">
      <a:srgbClr val="FFEBD6"/>
    </a:custClr>
    <a:custClr name="hell-sonnengelb">
      <a:srgbClr val="FFF5CC"/>
    </a:custClr>
    <a:custClr name="hell-gelb">
      <a:srgbClr val="FFFFCC"/>
    </a:custClr>
    <a:custClr name="weiß">
      <a:srgbClr val="FFFFFF"/>
    </a:custClr>
    <a:custClr name="weiß">
      <a:srgbClr val="FFFFFF"/>
    </a:custClr>
    <a:custClr name="4blauReihe">
      <a:srgbClr val="3389BF"/>
    </a:custClr>
    <a:custClr name="4grauReihe">
      <a:srgbClr val="B2B2B2"/>
    </a:custClr>
    <a:custClr name="Ampel-dGrün">
      <a:srgbClr val="009966"/>
    </a:custClr>
    <a:custClr name="Ampel-hGrün">
      <a:srgbClr val="99CC33"/>
    </a:custClr>
    <a:custClr name="Ampel-gelb">
      <a:srgbClr val="FFCC00"/>
    </a:custClr>
    <a:custClr name="Ampel-orange">
      <a:srgbClr val="FF9933"/>
    </a:custClr>
    <a:custClr name="Ampel-rot">
      <a:srgbClr val="FF3333"/>
    </a:custClr>
    <a:custClr name="Ampel-dRot">
      <a:srgbClr val="990000"/>
    </a:custClr>
    <a:custClr name="weiß">
      <a:srgbClr val="FFFFFF"/>
    </a:custClr>
    <a:custClr name="weiß">
      <a:srgbClr val="FFFFFF"/>
    </a:custClr>
    <a:custClr name="5blauReihe">
      <a:srgbClr val="3EAEE4"/>
    </a:custClr>
    <a:custClr name="5grauReihe">
      <a:srgbClr val="DDDDDD"/>
    </a:custClr>
  </a:custClrLst>
  <a:extLst>
    <a:ext uri="{05A4C25C-085E-4340-85A3-A5531E510DB2}">
      <thm15:themeFamily xmlns:thm15="http://schemas.microsoft.com/office/thememl/2012/main" name="neue_infas360_pptmaster" id="{66149AE5-035E-4FAB-90D4-79E40C5E0D5B}" vid="{7AB5D673-FCE0-4A7B-9782-83C33A789AEC}"/>
    </a:ext>
  </a:extLst>
</a:theme>
</file>

<file path=ppt/theme/theme2.xml><?xml version="1.0" encoding="utf-8"?>
<a:theme xmlns:a="http://schemas.openxmlformats.org/drawingml/2006/main" name="1_infas_Präsentation_16 zu 9">
  <a:themeElements>
    <a:clrScheme name="infas360">
      <a:dk1>
        <a:sysClr val="windowText" lastClr="000000"/>
      </a:dk1>
      <a:lt1>
        <a:sysClr val="window" lastClr="FFFFFF"/>
      </a:lt1>
      <a:dk2>
        <a:srgbClr val="F1C800"/>
      </a:dk2>
      <a:lt2>
        <a:srgbClr val="1BBBE9"/>
      </a:lt2>
      <a:accent1>
        <a:srgbClr val="20797B"/>
      </a:accent1>
      <a:accent2>
        <a:srgbClr val="79B562"/>
      </a:accent2>
      <a:accent3>
        <a:srgbClr val="EAEAEA"/>
      </a:accent3>
      <a:accent4>
        <a:srgbClr val="C0C0C0"/>
      </a:accent4>
      <a:accent5>
        <a:srgbClr val="969696"/>
      </a:accent5>
      <a:accent6>
        <a:srgbClr val="777777"/>
      </a:accent6>
      <a:hlink>
        <a:srgbClr val="4D4D4D"/>
      </a:hlink>
      <a:folHlink>
        <a:srgbClr val="292929"/>
      </a:folHlink>
    </a:clrScheme>
    <a:fontScheme name="infas TheSans">
      <a:majorFont>
        <a:latin typeface="TheSansOfficeLF"/>
        <a:ea typeface=""/>
        <a:cs typeface=""/>
      </a:majorFont>
      <a:minorFont>
        <a:latin typeface="TheSansOfficeLF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hellgrün">
      <a:srgbClr val="99CC33"/>
    </a:custClr>
    <a:custClr name="grün">
      <a:srgbClr val="009966"/>
    </a:custClr>
    <a:custClr name="cyan">
      <a:srgbClr val="3EAEE4"/>
    </a:custClr>
    <a:custClr name="blau">
      <a:srgbClr val="336699"/>
    </a:custClr>
    <a:custClr name="dunkelblau">
      <a:srgbClr val="333399"/>
    </a:custClr>
    <a:custClr name="lila">
      <a:srgbClr val="663399"/>
    </a:custClr>
    <a:custClr name="weiß">
      <a:srgbClr val="FFFFFF"/>
    </a:custClr>
    <a:custClr name="weiß">
      <a:srgbClr val="FFFFFF"/>
    </a:custClr>
    <a:custClr name="1blauReihe">
      <a:srgbClr val="00334D"/>
    </a:custClr>
    <a:custClr name="1grauReihe">
      <a:srgbClr val="000000"/>
    </a:custClr>
    <a:custClr name="magenta">
      <a:srgbClr val="FF0099"/>
    </a:custClr>
    <a:custClr name="rot">
      <a:srgbClr val="FF3333"/>
    </a:custClr>
    <a:custClr name="orange">
      <a:srgbClr val="FF6633"/>
    </a:custClr>
    <a:custClr name="hellorange">
      <a:srgbClr val="FF9933"/>
    </a:custClr>
    <a:custClr name="sonnengelb">
      <a:srgbClr val="FFCC00"/>
    </a:custClr>
    <a:custClr name="gelb">
      <a:srgbClr val="FFFF00"/>
    </a:custClr>
    <a:custClr name="weiß">
      <a:srgbClr val="FFFFFF"/>
    </a:custClr>
    <a:custClr name="weiß">
      <a:srgbClr val="FFFFFF"/>
    </a:custClr>
    <a:custClr name="2blauReihe">
      <a:srgbClr val="004D73"/>
    </a:custClr>
    <a:custClr name="2grauReihe">
      <a:srgbClr val="5F5F5F"/>
    </a:custClr>
    <a:custClr name="hell-hellgrün">
      <a:srgbClr val="DDEEBC"/>
    </a:custClr>
    <a:custClr name="hell-grün">
      <a:srgbClr val="CCFFED"/>
    </a:custClr>
    <a:custClr name="hell-cyan">
      <a:srgbClr val="CCECFF"/>
    </a:custClr>
    <a:custClr name="hell-blau">
      <a:srgbClr val="D1E0F0"/>
    </a:custClr>
    <a:custClr name="hell-dunkelblau">
      <a:srgbClr val="D1D1F0"/>
    </a:custClr>
    <a:custClr name="hell-lila">
      <a:srgbClr val="E0D1F0"/>
    </a:custClr>
    <a:custClr name="weiß">
      <a:srgbClr val="FFFFFF"/>
    </a:custClr>
    <a:custClr name="weiß">
      <a:srgbClr val="FFFFFF"/>
    </a:custClr>
    <a:custClr name="3blauReihe">
      <a:srgbClr val="336699"/>
    </a:custClr>
    <a:custClr name="3grauReihe">
      <a:srgbClr val="808080"/>
    </a:custClr>
    <a:custClr name="hell-magenta">
      <a:srgbClr val="FFCCEB"/>
    </a:custClr>
    <a:custClr name="hell-rot">
      <a:srgbClr val="FFD6D6"/>
    </a:custClr>
    <a:custClr name="hell-orange">
      <a:srgbClr val="FFE0D6"/>
    </a:custClr>
    <a:custClr name="hell-hellorange">
      <a:srgbClr val="FFEBD6"/>
    </a:custClr>
    <a:custClr name="hell-sonnengelb">
      <a:srgbClr val="FFF5CC"/>
    </a:custClr>
    <a:custClr name="hell-gelb">
      <a:srgbClr val="FFFFCC"/>
    </a:custClr>
    <a:custClr name="weiß">
      <a:srgbClr val="FFFFFF"/>
    </a:custClr>
    <a:custClr name="weiß">
      <a:srgbClr val="FFFFFF"/>
    </a:custClr>
    <a:custClr name="4blauReihe">
      <a:srgbClr val="3389BF"/>
    </a:custClr>
    <a:custClr name="4grauReihe">
      <a:srgbClr val="B2B2B2"/>
    </a:custClr>
    <a:custClr name="Ampel-dGrün">
      <a:srgbClr val="009966"/>
    </a:custClr>
    <a:custClr name="Ampel-hGrün">
      <a:srgbClr val="99CC33"/>
    </a:custClr>
    <a:custClr name="Ampel-gelb">
      <a:srgbClr val="FFCC00"/>
    </a:custClr>
    <a:custClr name="Ampel-orange">
      <a:srgbClr val="FF9933"/>
    </a:custClr>
    <a:custClr name="Ampel-rot">
      <a:srgbClr val="FF3333"/>
    </a:custClr>
    <a:custClr name="Ampel-dRot">
      <a:srgbClr val="990000"/>
    </a:custClr>
    <a:custClr name="weiß">
      <a:srgbClr val="FFFFFF"/>
    </a:custClr>
    <a:custClr name="weiß">
      <a:srgbClr val="FFFFFF"/>
    </a:custClr>
    <a:custClr name="5blauReihe">
      <a:srgbClr val="3EAEE4"/>
    </a:custClr>
    <a:custClr name="5grauReihe">
      <a:srgbClr val="DDDDDD"/>
    </a:custClr>
  </a:custClrLst>
  <a:extLst>
    <a:ext uri="{05A4C25C-085E-4340-85A3-A5531E510DB2}">
      <thm15:themeFamily xmlns:thm15="http://schemas.microsoft.com/office/thememl/2012/main" name="neue_infas360_pptmaster" id="{66149AE5-035E-4FAB-90D4-79E40C5E0D5B}" vid="{7AB5D673-FCE0-4A7B-9782-83C33A789AEC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infasFarben_grün_magenta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9CC33"/>
      </a:accent1>
      <a:accent2>
        <a:srgbClr val="FF0099"/>
      </a:accent2>
      <a:accent3>
        <a:srgbClr val="EAEAEA"/>
      </a:accent3>
      <a:accent4>
        <a:srgbClr val="C0C0C0"/>
      </a:accent4>
      <a:accent5>
        <a:srgbClr val="969696"/>
      </a:accent5>
      <a:accent6>
        <a:srgbClr val="777777"/>
      </a:accent6>
      <a:hlink>
        <a:srgbClr val="4D4D4D"/>
      </a:hlink>
      <a:folHlink>
        <a:srgbClr val="292929"/>
      </a:folHlink>
    </a:clrScheme>
    <a:fontScheme name="infas PowerPoint">
      <a:majorFont>
        <a:latin typeface="TheSansOfficeLF"/>
        <a:ea typeface=""/>
        <a:cs typeface=""/>
      </a:majorFont>
      <a:minorFont>
        <a:latin typeface="TheSansOfficeLF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neue_infas360_pptmaster</Template>
  <TotalTime>0</TotalTime>
  <Words>1146</Words>
  <Application>Microsoft Office PowerPoint</Application>
  <PresentationFormat>Bildschirmpräsentation (16:9)</PresentationFormat>
  <Paragraphs>276</Paragraphs>
  <Slides>23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30" baseType="lpstr">
      <vt:lpstr>Arial</vt:lpstr>
      <vt:lpstr>Calibri</vt:lpstr>
      <vt:lpstr>Symbol</vt:lpstr>
      <vt:lpstr>TheSansOfficeLF</vt:lpstr>
      <vt:lpstr>Wingdings</vt:lpstr>
      <vt:lpstr>infas_Präsentation_16 zu 9</vt:lpstr>
      <vt:lpstr>1_infas_Präsentation_16 zu 9</vt:lpstr>
      <vt:lpstr>How to identify consumers with high environmental awareness on a precise regional basis </vt:lpstr>
      <vt:lpstr>Content</vt:lpstr>
      <vt:lpstr>Relevance &amp; Research Question</vt:lpstr>
      <vt:lpstr>Relevance: The need to know more about sustainable people</vt:lpstr>
      <vt:lpstr>Research questions: finding out WHO is prone to sustainability </vt:lpstr>
      <vt:lpstr>Theory: Small Area Estimation</vt:lpstr>
      <vt:lpstr>Small Area Estimation</vt:lpstr>
      <vt:lpstr>Geocoding and the postal-official classification system (PAGS)</vt:lpstr>
      <vt:lpstr>Survey: CASA MONITOR</vt:lpstr>
      <vt:lpstr>The idea: Innovative segmentation using multiple data sources</vt:lpstr>
      <vt:lpstr>Survey of over 10,000 people on sustainability</vt:lpstr>
      <vt:lpstr>CASA DATASET</vt:lpstr>
      <vt:lpstr>The infas 360 database: CASa</vt:lpstr>
      <vt:lpstr>Our database contains information on all 23 million addresses</vt:lpstr>
      <vt:lpstr>Method &amp; Analysis</vt:lpstr>
      <vt:lpstr>Method: cluster analysis</vt:lpstr>
      <vt:lpstr>Quality of clusters</vt:lpstr>
      <vt:lpstr>Method: Discriminant analysis</vt:lpstr>
      <vt:lpstr>Results &amp; Conclusion</vt:lpstr>
      <vt:lpstr>Description of 2 sustainability types</vt:lpstr>
      <vt:lpstr>Segmentations based on survey data AND Microgeography offer many advantages. </vt:lpstr>
      <vt:lpstr>Limitations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Innovative segmentation using microgeography: How to identify consumers with high environmental awareness on a precise regional basis</dc:title>
  <dc:creator>Julia Kroth</dc:creator>
  <cp:lastModifiedBy>Franziska Kern</cp:lastModifiedBy>
  <cp:revision>70</cp:revision>
  <dcterms:created xsi:type="dcterms:W3CDTF">2021-07-14T15:13:00Z</dcterms:created>
  <dcterms:modified xsi:type="dcterms:W3CDTF">2021-12-02T16:53:24Z</dcterms:modified>
</cp:coreProperties>
</file>