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8.xml"/>
  <Override ContentType="application/vnd.ms-office.chartcolorstyle+xml" PartName="/ppt/charts/colors7.xml"/>
  <Override ContentType="application/vnd.ms-office.chartcolorstyle+xml" PartName="/ppt/charts/colors10.xml"/>
  <Override ContentType="application/vnd.ms-office.chartcolorstyle+xml" PartName="/ppt/charts/colors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9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0.xml"/>
  <Override ContentType="application/vnd.ms-office.chartstyle+xml" PartName="/ppt/charts/style5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1.xml"/>
  <Override ContentType="application/vnd.ms-office.chartstyle+xml" PartName="/ppt/charts/style6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k4qM8Q6/tivBEG6tePB5hm/2o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10.xml.rels><?xml version="1.0" encoding="UTF-8" standalone="yes"?>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Users/juleslinden/Desktop/CT-Analysis-5countries%20/Net%20impactv7.xlsx" TargetMode="External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file:////Users/juleslinden/Desktop/CT-Analysis-5countries%20/Net%20impactv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Home Fuel &amp; Electricity Budget Share by Decile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'all-in'!$U$2:$Y$2</c:f>
              <c:numCache>
                <c:formatCode>0%</c:formatCode>
                <c:ptCount val="5"/>
                <c:pt idx="0">
                  <c:v>0.222</c:v>
                </c:pt>
                <c:pt idx="1">
                  <c:v>6.7239400000000005E-2</c:v>
                </c:pt>
                <c:pt idx="2">
                  <c:v>9.0762999999999996E-2</c:v>
                </c:pt>
                <c:pt idx="3">
                  <c:v>6.1898599999999998E-2</c:v>
                </c:pt>
                <c:pt idx="4">
                  <c:v>3.8699999999999998E-2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F-2D4E-94E7-CBF78AC328C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'all-in'!$U$3:$Y$3</c:f>
              <c:numCache>
                <c:formatCode>0%</c:formatCode>
                <c:ptCount val="5"/>
                <c:pt idx="0">
                  <c:v>0.22500000000000001</c:v>
                </c:pt>
                <c:pt idx="1">
                  <c:v>6.90833E-2</c:v>
                </c:pt>
                <c:pt idx="2">
                  <c:v>9.2862E-2</c:v>
                </c:pt>
                <c:pt idx="3">
                  <c:v>5.50608E-2</c:v>
                </c:pt>
                <c:pt idx="4">
                  <c:v>3.7100000000000001E-2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1F-2D4E-94E7-CBF78AC328C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'all-in'!$U$4:$Y$4</c:f>
              <c:numCache>
                <c:formatCode>0%</c:formatCode>
                <c:ptCount val="5"/>
                <c:pt idx="0">
                  <c:v>0.22289999999999999</c:v>
                </c:pt>
                <c:pt idx="1">
                  <c:v>7.0715899999999998E-2</c:v>
                </c:pt>
                <c:pt idx="2">
                  <c:v>8.2087999999999994E-2</c:v>
                </c:pt>
                <c:pt idx="3">
                  <c:v>4.9314700000000003E-2</c:v>
                </c:pt>
                <c:pt idx="4">
                  <c:v>3.44E-2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1F-2D4E-94E7-CBF78AC328C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'all-in'!$U$5:$Y$5</c:f>
              <c:numCache>
                <c:formatCode>0%</c:formatCode>
                <c:ptCount val="5"/>
                <c:pt idx="0">
                  <c:v>0.22209000000000001</c:v>
                </c:pt>
                <c:pt idx="1">
                  <c:v>6.4732100000000001E-2</c:v>
                </c:pt>
                <c:pt idx="2">
                  <c:v>6.3904000000000002E-2</c:v>
                </c:pt>
                <c:pt idx="3">
                  <c:v>4.4949900000000001E-2</c:v>
                </c:pt>
                <c:pt idx="4">
                  <c:v>3.1899999999999998E-2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1F-2D4E-94E7-CBF78AC328C8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'all-in'!$U$6:$Y$6</c:f>
              <c:numCache>
                <c:formatCode>0%</c:formatCode>
                <c:ptCount val="5"/>
                <c:pt idx="0">
                  <c:v>0.21579999999999999</c:v>
                </c:pt>
                <c:pt idx="1">
                  <c:v>6.2080499999999997E-2</c:v>
                </c:pt>
                <c:pt idx="2">
                  <c:v>5.7355000000000003E-2</c:v>
                </c:pt>
                <c:pt idx="3">
                  <c:v>4.1332899999999999E-2</c:v>
                </c:pt>
                <c:pt idx="4">
                  <c:v>3.0200000000000001E-2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1F-2D4E-94E7-CBF78AC328C8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'all-in'!$U$7:$Y$7</c:f>
              <c:numCache>
                <c:formatCode>0%</c:formatCode>
                <c:ptCount val="5"/>
                <c:pt idx="0">
                  <c:v>0.19839999999999999</c:v>
                </c:pt>
                <c:pt idx="1">
                  <c:v>5.9401499999999996E-2</c:v>
                </c:pt>
                <c:pt idx="2">
                  <c:v>5.3114000000000001E-2</c:v>
                </c:pt>
                <c:pt idx="3">
                  <c:v>3.8498699999999997E-2</c:v>
                </c:pt>
                <c:pt idx="4">
                  <c:v>2.8850000000000001E-2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1F-2D4E-94E7-CBF78AC328C8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'all-in'!$U$8:$Y$8</c:f>
              <c:numCache>
                <c:formatCode>0%</c:formatCode>
                <c:ptCount val="5"/>
                <c:pt idx="0">
                  <c:v>0.18140000000000001</c:v>
                </c:pt>
                <c:pt idx="1">
                  <c:v>5.6976600000000002E-2</c:v>
                </c:pt>
                <c:pt idx="2">
                  <c:v>5.0861999999999997E-2</c:v>
                </c:pt>
                <c:pt idx="3">
                  <c:v>3.8372200000000002E-2</c:v>
                </c:pt>
                <c:pt idx="4">
                  <c:v>2.3699999999999999E-2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1F-2D4E-94E7-CBF78AC328C8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'all-in'!$U$9:$Y$9</c:f>
              <c:numCache>
                <c:formatCode>0%</c:formatCode>
                <c:ptCount val="5"/>
                <c:pt idx="0">
                  <c:v>0.17349999999999999</c:v>
                </c:pt>
                <c:pt idx="1">
                  <c:v>5.4512600000000001E-2</c:v>
                </c:pt>
                <c:pt idx="2">
                  <c:v>4.3374999999999997E-2</c:v>
                </c:pt>
                <c:pt idx="3">
                  <c:v>3.8364700000000002E-2</c:v>
                </c:pt>
                <c:pt idx="4">
                  <c:v>2.3400000000000001E-2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1F-2D4E-94E7-CBF78AC328C8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'all-in'!$U$10:$Y$10</c:f>
              <c:numCache>
                <c:formatCode>0%</c:formatCode>
                <c:ptCount val="5"/>
                <c:pt idx="0">
                  <c:v>0.15840000000000001</c:v>
                </c:pt>
                <c:pt idx="1">
                  <c:v>5.1391099999999995E-2</c:v>
                </c:pt>
                <c:pt idx="2">
                  <c:v>4.1118000000000002E-2</c:v>
                </c:pt>
                <c:pt idx="3">
                  <c:v>3.5755800000000004E-2</c:v>
                </c:pt>
                <c:pt idx="4">
                  <c:v>2.69E-2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1F-2D4E-94E7-CBF78AC328C8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'all-in'!$U$1:$Y$1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'all-in'!$U$11:$Y$11</c:f>
              <c:numCache>
                <c:formatCode>0%</c:formatCode>
                <c:ptCount val="5"/>
                <c:pt idx="0">
                  <c:v>0.12939999999999999</c:v>
                </c:pt>
                <c:pt idx="1">
                  <c:v>4.6225000000000002E-2</c:v>
                </c:pt>
                <c:pt idx="2">
                  <c:v>3.2982999999999998E-2</c:v>
                </c:pt>
                <c:pt idx="3">
                  <c:v>3.7455999999999996E-2</c:v>
                </c:pt>
                <c:pt idx="4">
                  <c:v>1.8200000000000001E-2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1F-2D4E-94E7-CBF78AC328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716480"/>
        <c:axId val="516787296"/>
      </c:barChart>
      <c:catAx>
        <c:axId val="5637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516787296"/>
        <c:crosses val="autoZero"/>
        <c:auto val="1"/>
        <c:lblAlgn val="ctr"/>
        <c:lblOffset val="100"/>
        <c:noMultiLvlLbl val="0"/>
      </c:catAx>
      <c:valAx>
        <c:axId val="51678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Share of Total</a:t>
                </a:r>
                <a:r>
                  <a:rPr lang="en-GB" sz="1200" baseline="0"/>
                  <a:t> expenditure (%)</a:t>
                </a:r>
                <a:endParaRPr lang="en-GB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56371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Change</a:t>
            </a:r>
            <a:r>
              <a:rPr lang="en-GB" sz="1800" baseline="0" dirty="0"/>
              <a:t> in Gini Coefficient</a:t>
            </a:r>
            <a:endParaRPr lang="en-GB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Gini!$Q$4</c:f>
              <c:strCache>
                <c:ptCount val="1"/>
                <c:pt idx="0">
                  <c:v>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Gini!$R$3:$V$3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Gini!$R$4:$V$4</c:f>
              <c:numCache>
                <c:formatCode>General</c:formatCode>
                <c:ptCount val="5"/>
                <c:pt idx="0">
                  <c:v>4.9700000000000299E-3</c:v>
                </c:pt>
                <c:pt idx="1">
                  <c:v>2.5100000000000122E-3</c:v>
                </c:pt>
                <c:pt idx="2">
                  <c:v>6.5399999999999903E-3</c:v>
                </c:pt>
                <c:pt idx="3">
                  <c:v>4.9200000000000355E-3</c:v>
                </c:pt>
                <c:pt idx="4">
                  <c:v>2.1399999999999753E-3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1-6247-9B4D-D6C46232A4F6}"/>
            </c:ext>
          </c:extLst>
        </c:ser>
        <c:ser>
          <c:idx val="1"/>
          <c:order val="1"/>
          <c:tx>
            <c:strRef>
              <c:f>Gini!$Q$5</c:f>
              <c:strCache>
                <c:ptCount val="1"/>
                <c:pt idx="0">
                  <c:v>Tax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Gini!$R$5:$V$5</c:f>
              <c:numCache>
                <c:formatCode>General</c:formatCode>
                <c:ptCount val="5"/>
                <c:pt idx="0">
                  <c:v>7.3900000000000077E-3</c:v>
                </c:pt>
                <c:pt idx="1">
                  <c:v>6.0399999999999898E-3</c:v>
                </c:pt>
                <c:pt idx="2">
                  <c:v>9.209999999999996E-3</c:v>
                </c:pt>
                <c:pt idx="3">
                  <c:v>8.3000000000000296E-3</c:v>
                </c:pt>
                <c:pt idx="4">
                  <c:v>5.9600000000000208E-3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1-6247-9B4D-D6C46232A4F6}"/>
            </c:ext>
          </c:extLst>
        </c:ser>
        <c:ser>
          <c:idx val="2"/>
          <c:order val="2"/>
          <c:tx>
            <c:strRef>
              <c:f>Gini!$Q$6</c:f>
              <c:strCache>
                <c:ptCount val="1"/>
                <c:pt idx="0">
                  <c:v>Payroll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Gini!$R$6:$V$6</c:f>
              <c:numCache>
                <c:formatCode>General</c:formatCode>
                <c:ptCount val="5"/>
                <c:pt idx="0">
                  <c:v>1.0290000000000021E-2</c:v>
                </c:pt>
                <c:pt idx="1">
                  <c:v>4.149999999999987E-3</c:v>
                </c:pt>
                <c:pt idx="2">
                  <c:v>1.3560000000000016E-2</c:v>
                </c:pt>
                <c:pt idx="3">
                  <c:v>8.1999999999999851E-3</c:v>
                </c:pt>
                <c:pt idx="4">
                  <c:v>3.3900000000000041E-3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A1-6247-9B4D-D6C46232A4F6}"/>
            </c:ext>
          </c:extLst>
        </c:ser>
        <c:ser>
          <c:idx val="3"/>
          <c:order val="3"/>
          <c:tx>
            <c:strRef>
              <c:f>Gini!$Q$7</c:f>
              <c:strCache>
                <c:ptCount val="1"/>
                <c:pt idx="0">
                  <c:v>IWB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Gini!$R$7:$V$7</c:f>
              <c:numCache>
                <c:formatCode>General</c:formatCode>
                <c:ptCount val="5"/>
                <c:pt idx="0">
                  <c:v>-1.7859999999999987E-2</c:v>
                </c:pt>
                <c:pt idx="1">
                  <c:v>-7.1999999999999842E-3</c:v>
                </c:pt>
                <c:pt idx="2">
                  <c:v>-1.7210000000000003E-2</c:v>
                </c:pt>
                <c:pt idx="3">
                  <c:v>-2.5799999999999712E-3</c:v>
                </c:pt>
                <c:pt idx="4">
                  <c:v>-8.3300000000000041E-3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A1-6247-9B4D-D6C46232A4F6}"/>
            </c:ext>
          </c:extLst>
        </c:ser>
        <c:ser>
          <c:idx val="4"/>
          <c:order val="4"/>
          <c:tx>
            <c:strRef>
              <c:f>Gini!$Q$8</c:f>
              <c:strCache>
                <c:ptCount val="1"/>
                <c:pt idx="0">
                  <c:v>UBI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Gini!$R$8:$V$8</c:f>
              <c:numCache>
                <c:formatCode>General</c:formatCode>
                <c:ptCount val="5"/>
                <c:pt idx="0">
                  <c:v>-3.6800000000000166E-3</c:v>
                </c:pt>
                <c:pt idx="1">
                  <c:v>-1.5499999999999958E-3</c:v>
                </c:pt>
                <c:pt idx="2">
                  <c:v>-1.2999999999999678E-3</c:v>
                </c:pt>
                <c:pt idx="3">
                  <c:v>2.8600000000000292E-3</c:v>
                </c:pt>
                <c:pt idx="4">
                  <c:v>-1.1099999999999999E-3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A1-6247-9B4D-D6C46232A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30653712"/>
        <c:axId val="409000576"/>
      </c:barChart>
      <c:catAx>
        <c:axId val="9306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409000576"/>
        <c:crosses val="autoZero"/>
        <c:auto val="1"/>
        <c:lblAlgn val="ctr"/>
        <c:lblOffset val="100"/>
        <c:noMultiLvlLbl val="0"/>
      </c:catAx>
      <c:valAx>
        <c:axId val="40900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Absolute Change in Gini from Pre-tax levels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93065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/>
              <a:t>Transport Fuel Budget Share by Decile</a:t>
            </a:r>
          </a:p>
        </c:rich>
      </c:tx>
      <c:layout>
        <c:manualLayout>
          <c:xMode val="edge"/>
          <c:yMode val="edge"/>
          <c:x val="0.22855598199264565"/>
          <c:y val="5.78704934302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'all-in'!$AA$2:$AE$2</c:f>
              <c:numCache>
                <c:formatCode>0.0%</c:formatCode>
                <c:ptCount val="5"/>
                <c:pt idx="0" formatCode="0%">
                  <c:v>1.38E-2</c:v>
                </c:pt>
                <c:pt idx="1">
                  <c:v>2.9667099999999998E-2</c:v>
                </c:pt>
                <c:pt idx="2" formatCode="0%">
                  <c:v>8.8859999999999998E-3</c:v>
                </c:pt>
                <c:pt idx="3">
                  <c:v>1.96881E-2</c:v>
                </c:pt>
                <c:pt idx="4" formatCode="0%">
                  <c:v>1.3599999999999999E-2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6-BC48-8C6D-E9BA8288808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'all-in'!$AA$3:$AE$3</c:f>
              <c:numCache>
                <c:formatCode>0.0%</c:formatCode>
                <c:ptCount val="5"/>
                <c:pt idx="0" formatCode="0%">
                  <c:v>1.8200000000000001E-2</c:v>
                </c:pt>
                <c:pt idx="1">
                  <c:v>2.7424299999999999E-2</c:v>
                </c:pt>
                <c:pt idx="2" formatCode="0%">
                  <c:v>6.1159999999999999E-3</c:v>
                </c:pt>
                <c:pt idx="3">
                  <c:v>3.2822999999999998E-2</c:v>
                </c:pt>
                <c:pt idx="4" formatCode="0%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6-BC48-8C6D-E9BA8288808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'all-in'!$AA$4:$AE$4</c:f>
              <c:numCache>
                <c:formatCode>0.0%</c:formatCode>
                <c:ptCount val="5"/>
                <c:pt idx="0" formatCode="0%">
                  <c:v>1.9900000000000001E-2</c:v>
                </c:pt>
                <c:pt idx="1">
                  <c:v>2.41858E-2</c:v>
                </c:pt>
                <c:pt idx="2" formatCode="0%">
                  <c:v>1.0088E-2</c:v>
                </c:pt>
                <c:pt idx="3">
                  <c:v>3.5173799999999998E-2</c:v>
                </c:pt>
                <c:pt idx="4" formatCode="0%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6-BC48-8C6D-E9BA8288808D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'all-in'!$AA$5:$AE$5</c:f>
              <c:numCache>
                <c:formatCode>0.0%</c:formatCode>
                <c:ptCount val="5"/>
                <c:pt idx="0" formatCode="0%">
                  <c:v>2.232E-2</c:v>
                </c:pt>
                <c:pt idx="1">
                  <c:v>2.8928100000000002E-2</c:v>
                </c:pt>
                <c:pt idx="2" formatCode="0%">
                  <c:v>1.2187E-2</c:v>
                </c:pt>
                <c:pt idx="3">
                  <c:v>3.6486600000000001E-2</c:v>
                </c:pt>
                <c:pt idx="4" formatCode="0%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46-BC48-8C6D-E9BA8288808D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'all-in'!$AA$6:$AE$6</c:f>
              <c:numCache>
                <c:formatCode>0.0%</c:formatCode>
                <c:ptCount val="5"/>
                <c:pt idx="0" formatCode="0%">
                  <c:v>2.5999999999999999E-2</c:v>
                </c:pt>
                <c:pt idx="1">
                  <c:v>3.1969699999999997E-2</c:v>
                </c:pt>
                <c:pt idx="2" formatCode="0%">
                  <c:v>1.3559E-2</c:v>
                </c:pt>
                <c:pt idx="3">
                  <c:v>3.2522200000000001E-2</c:v>
                </c:pt>
                <c:pt idx="4" formatCode="0%">
                  <c:v>1.3299999999999999E-2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46-BC48-8C6D-E9BA8288808D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'all-in'!$AA$7:$AE$7</c:f>
              <c:numCache>
                <c:formatCode>0.0%</c:formatCode>
                <c:ptCount val="5"/>
                <c:pt idx="0" formatCode="0%">
                  <c:v>3.3000000000000002E-2</c:v>
                </c:pt>
                <c:pt idx="1">
                  <c:v>3.3154999999999997E-2</c:v>
                </c:pt>
                <c:pt idx="2" formatCode="0%">
                  <c:v>1.1516999999999999E-2</c:v>
                </c:pt>
                <c:pt idx="3">
                  <c:v>2.67452E-2</c:v>
                </c:pt>
                <c:pt idx="4" formatCode="0%">
                  <c:v>1.2500000000000001E-2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46-BC48-8C6D-E9BA8288808D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'all-in'!$AA$8:$AE$8</c:f>
              <c:numCache>
                <c:formatCode>0.0%</c:formatCode>
                <c:ptCount val="5"/>
                <c:pt idx="0" formatCode="0%">
                  <c:v>3.5000000000000003E-2</c:v>
                </c:pt>
                <c:pt idx="1">
                  <c:v>3.5324399999999999E-2</c:v>
                </c:pt>
                <c:pt idx="2" formatCode="0%">
                  <c:v>1.3285E-2</c:v>
                </c:pt>
                <c:pt idx="3">
                  <c:v>2.2078400000000001E-2</c:v>
                </c:pt>
                <c:pt idx="4" formatCode="0%">
                  <c:v>1.3899999999999999E-2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46-BC48-8C6D-E9BA8288808D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'all-in'!$AA$9:$AE$9</c:f>
              <c:numCache>
                <c:formatCode>0.0%</c:formatCode>
                <c:ptCount val="5"/>
                <c:pt idx="0" formatCode="0%">
                  <c:v>4.1000000000000002E-2</c:v>
                </c:pt>
                <c:pt idx="1">
                  <c:v>3.5404199999999997E-2</c:v>
                </c:pt>
                <c:pt idx="2" formatCode="0%">
                  <c:v>1.3731E-2</c:v>
                </c:pt>
                <c:pt idx="3">
                  <c:v>1.92418E-2</c:v>
                </c:pt>
                <c:pt idx="4" formatCode="0%">
                  <c:v>1.66E-2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46-BC48-8C6D-E9BA8288808D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'all-in'!$AA$10:$AE$10</c:f>
              <c:numCache>
                <c:formatCode>0.0%</c:formatCode>
                <c:ptCount val="5"/>
                <c:pt idx="0" formatCode="0%">
                  <c:v>4.4999999999999998E-2</c:v>
                </c:pt>
                <c:pt idx="1">
                  <c:v>3.8600200000000001E-2</c:v>
                </c:pt>
                <c:pt idx="2" formatCode="0%">
                  <c:v>1.3799000000000001E-2</c:v>
                </c:pt>
                <c:pt idx="3">
                  <c:v>1.7156399999999999E-2</c:v>
                </c:pt>
                <c:pt idx="4" formatCode="0%">
                  <c:v>1.18E-2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46-BC48-8C6D-E9BA8288808D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'all-in'!$AA$1:$AE$1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'all-in'!$AA$11:$AE$11</c:f>
              <c:numCache>
                <c:formatCode>0.0%</c:formatCode>
                <c:ptCount val="5"/>
                <c:pt idx="0" formatCode="0%">
                  <c:v>5.0999999999999997E-2</c:v>
                </c:pt>
                <c:pt idx="1">
                  <c:v>4.1048099999999997E-2</c:v>
                </c:pt>
                <c:pt idx="2" formatCode="0%">
                  <c:v>1.2357999999999999E-2</c:v>
                </c:pt>
                <c:pt idx="3">
                  <c:v>2.0259599999999999E-2</c:v>
                </c:pt>
                <c:pt idx="4" formatCode="0%">
                  <c:v>1.0200000000000001E-2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46-BC48-8C6D-E9BA82888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863552"/>
        <c:axId val="587760128"/>
      </c:barChart>
      <c:catAx>
        <c:axId val="38886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587760128"/>
        <c:crosses val="autoZero"/>
        <c:auto val="1"/>
        <c:lblAlgn val="ctr"/>
        <c:lblOffset val="100"/>
        <c:noMultiLvlLbl val="0"/>
      </c:catAx>
      <c:valAx>
        <c:axId val="58776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baseline="0">
                    <a:effectLst/>
                  </a:rPr>
                  <a:t>Share of Total expenditure (%)</a:t>
                </a:r>
                <a:endParaRPr lang="en-LU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38886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Carbon</a:t>
            </a:r>
            <a:r>
              <a:rPr lang="en-GB" sz="1800" baseline="0"/>
              <a:t> Tax as share of household disposable income by Decile</a:t>
            </a:r>
            <a:endParaRPr lang="en-GB" sz="1800"/>
          </a:p>
        </c:rich>
      </c:tx>
      <c:layout>
        <c:manualLayout>
          <c:xMode val="edge"/>
          <c:yMode val="edge"/>
          <c:x val="0.14643957800092086"/>
          <c:y val="3.4255736750461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'all-in'!$N$2:$R$2</c:f>
              <c:numCache>
                <c:formatCode>0%</c:formatCode>
                <c:ptCount val="5"/>
                <c:pt idx="0">
                  <c:v>4.8545777787672391E-2</c:v>
                </c:pt>
                <c:pt idx="1">
                  <c:v>2.1863702681097216E-2</c:v>
                </c:pt>
                <c:pt idx="2">
                  <c:v>3.7575638492233755E-2</c:v>
                </c:pt>
                <c:pt idx="3" formatCode="0.0%">
                  <c:v>2.6590900000000001E-2</c:v>
                </c:pt>
                <c:pt idx="4">
                  <c:v>1.6218372146795956E-2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F-5C4D-BEBD-737185222DD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'all-in'!$N$3:$R$3</c:f>
              <c:numCache>
                <c:formatCode>0%</c:formatCode>
                <c:ptCount val="5"/>
                <c:pt idx="0">
                  <c:v>3.3469578700253244E-2</c:v>
                </c:pt>
                <c:pt idx="1">
                  <c:v>1.4056525632401734E-2</c:v>
                </c:pt>
                <c:pt idx="2">
                  <c:v>3.3955262084191966E-2</c:v>
                </c:pt>
                <c:pt idx="3" formatCode="0.0%">
                  <c:v>2.4773400000000001E-2</c:v>
                </c:pt>
                <c:pt idx="4">
                  <c:v>1.6254904489156903E-2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F-5C4D-BEBD-737185222DD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'all-in'!$N$4:$R$4</c:f>
              <c:numCache>
                <c:formatCode>0%</c:formatCode>
                <c:ptCount val="5"/>
                <c:pt idx="0">
                  <c:v>3.1192292744720324E-2</c:v>
                </c:pt>
                <c:pt idx="1">
                  <c:v>1.0202016641133503E-2</c:v>
                </c:pt>
                <c:pt idx="2">
                  <c:v>3.1721636102588102E-2</c:v>
                </c:pt>
                <c:pt idx="3" formatCode="0.0%">
                  <c:v>2.0879200000000001E-2</c:v>
                </c:pt>
                <c:pt idx="4">
                  <c:v>1.3099624182469384E-2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F-5C4D-BEBD-737185222DD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'all-in'!$N$5:$R$5</c:f>
              <c:numCache>
                <c:formatCode>0%</c:formatCode>
                <c:ptCount val="5"/>
                <c:pt idx="0">
                  <c:v>2.8744612096140411E-2</c:v>
                </c:pt>
                <c:pt idx="1">
                  <c:v>9.8888156622959252E-3</c:v>
                </c:pt>
                <c:pt idx="2">
                  <c:v>2.8657616013481484E-2</c:v>
                </c:pt>
                <c:pt idx="3" formatCode="0.0%">
                  <c:v>1.80682E-2</c:v>
                </c:pt>
                <c:pt idx="4">
                  <c:v>1.29992898520315E-2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EF-5C4D-BEBD-737185222DD3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'all-in'!$N$6:$R$6</c:f>
              <c:numCache>
                <c:formatCode>0%</c:formatCode>
                <c:ptCount val="5"/>
                <c:pt idx="0">
                  <c:v>2.6569437735254171E-2</c:v>
                </c:pt>
                <c:pt idx="1">
                  <c:v>8.8896857710734686E-3</c:v>
                </c:pt>
                <c:pt idx="2">
                  <c:v>2.4832824875339762E-2</c:v>
                </c:pt>
                <c:pt idx="3" formatCode="0.0%">
                  <c:v>1.3798400000000001E-2</c:v>
                </c:pt>
                <c:pt idx="4">
                  <c:v>1.5308530075902441E-2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EF-5C4D-BEBD-737185222DD3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'all-in'!$N$7:$R$7</c:f>
              <c:numCache>
                <c:formatCode>0%</c:formatCode>
                <c:ptCount val="5"/>
                <c:pt idx="0">
                  <c:v>2.4958411699927623E-2</c:v>
                </c:pt>
                <c:pt idx="1">
                  <c:v>8.2819963631806711E-3</c:v>
                </c:pt>
                <c:pt idx="2">
                  <c:v>2.2845634055825698E-2</c:v>
                </c:pt>
                <c:pt idx="3" formatCode="0.0%">
                  <c:v>1.0587900000000001E-2</c:v>
                </c:pt>
                <c:pt idx="4">
                  <c:v>9.0141829205506452E-3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EF-5C4D-BEBD-737185222DD3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'all-in'!$N$8:$R$8</c:f>
              <c:numCache>
                <c:formatCode>0%</c:formatCode>
                <c:ptCount val="5"/>
                <c:pt idx="0">
                  <c:v>2.3121707603896854E-2</c:v>
                </c:pt>
                <c:pt idx="1">
                  <c:v>7.6309040704200908E-3</c:v>
                </c:pt>
                <c:pt idx="2">
                  <c:v>2.0693366560301726E-2</c:v>
                </c:pt>
                <c:pt idx="3" formatCode="0.0%">
                  <c:v>8.6671999999999999E-3</c:v>
                </c:pt>
                <c:pt idx="4">
                  <c:v>1.0975917656929964E-2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F-5C4D-BEBD-737185222DD3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'all-in'!$N$9:$R$9</c:f>
              <c:numCache>
                <c:formatCode>0%</c:formatCode>
                <c:ptCount val="5"/>
                <c:pt idx="0">
                  <c:v>2.184757111241933E-2</c:v>
                </c:pt>
                <c:pt idx="1">
                  <c:v>6.6988381542533795E-3</c:v>
                </c:pt>
                <c:pt idx="2">
                  <c:v>1.9049794518473485E-2</c:v>
                </c:pt>
                <c:pt idx="3" formatCode="0.0%">
                  <c:v>7.1955999999999999E-3</c:v>
                </c:pt>
                <c:pt idx="4">
                  <c:v>1.3093139656501013E-2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BEF-5C4D-BEBD-737185222DD3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'all-in'!$N$10:$R$10</c:f>
              <c:numCache>
                <c:formatCode>0%</c:formatCode>
                <c:ptCount val="5"/>
                <c:pt idx="0">
                  <c:v>2.0227944604015741E-2</c:v>
                </c:pt>
                <c:pt idx="1">
                  <c:v>6.0050035756524156E-3</c:v>
                </c:pt>
                <c:pt idx="2">
                  <c:v>1.6256022260476417E-2</c:v>
                </c:pt>
                <c:pt idx="3" formatCode="0.0%">
                  <c:v>5.7486000000000004E-3</c:v>
                </c:pt>
                <c:pt idx="4">
                  <c:v>7.8135022236674682E-3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EF-5C4D-BEBD-737185222DD3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'all-in'!$N$1:$R$1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'all-in'!$N$11:$R$11</c:f>
              <c:numCache>
                <c:formatCode>0%</c:formatCode>
                <c:ptCount val="5"/>
                <c:pt idx="0">
                  <c:v>1.5225926866197202E-2</c:v>
                </c:pt>
                <c:pt idx="1">
                  <c:v>4.4841619959418979E-3</c:v>
                </c:pt>
                <c:pt idx="2">
                  <c:v>1.099250507489776E-2</c:v>
                </c:pt>
                <c:pt idx="3" formatCode="0.0%">
                  <c:v>4.4552000000000003E-3</c:v>
                </c:pt>
                <c:pt idx="4">
                  <c:v>6.3962521561122931E-3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BEF-5C4D-BEBD-737185222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6709919"/>
        <c:axId val="519259536"/>
      </c:barChart>
      <c:catAx>
        <c:axId val="210670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519259536"/>
        <c:crosses val="autoZero"/>
        <c:auto val="1"/>
        <c:lblAlgn val="ctr"/>
        <c:lblOffset val="100"/>
        <c:noMultiLvlLbl val="0"/>
      </c:catAx>
      <c:valAx>
        <c:axId val="51925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dirty="0"/>
                  <a:t>Share of</a:t>
                </a:r>
                <a:r>
                  <a:rPr lang="en-GB" sz="1200" baseline="0" dirty="0"/>
                  <a:t> Household Disposable Income (in %) </a:t>
                </a:r>
                <a:r>
                  <a:rPr lang="en-GB" sz="1200" dirty="0"/>
                  <a:t>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10670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Carbon Emission reduction (in %)</a:t>
            </a:r>
          </a:p>
        </c:rich>
      </c:tx>
      <c:layout>
        <c:manualLayout>
          <c:xMode val="edge"/>
          <c:yMode val="edge"/>
          <c:x val="0.19912941216090546"/>
          <c:y val="3.4669814754599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'all-in'!$AQ$1:$AU$1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'all-in'!$AQ$12:$AU$12</c:f>
              <c:numCache>
                <c:formatCode>0%</c:formatCode>
                <c:ptCount val="5"/>
                <c:pt idx="0">
                  <c:v>2.327120487141366E-2</c:v>
                </c:pt>
                <c:pt idx="1">
                  <c:v>3.9031168033271176E-2</c:v>
                </c:pt>
                <c:pt idx="2">
                  <c:v>4.6448898750922431E-2</c:v>
                </c:pt>
                <c:pt idx="3" formatCode="0.0%">
                  <c:v>2.8288899999999999E-2</c:v>
                </c:pt>
                <c:pt idx="4">
                  <c:v>1.9819407932335161E-2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9C-5748-BCBF-2BBD26E38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3419887"/>
        <c:axId val="254492000"/>
      </c:barChart>
      <c:catAx>
        <c:axId val="206341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54492000"/>
        <c:crosses val="autoZero"/>
        <c:auto val="1"/>
        <c:lblAlgn val="ctr"/>
        <c:lblOffset val="100"/>
        <c:noMultiLvlLbl val="0"/>
      </c:catAx>
      <c:valAx>
        <c:axId val="25449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% of Pre-tax levels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06341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Cost</a:t>
            </a:r>
            <a:r>
              <a:rPr lang="en-GB" sz="1800" baseline="0"/>
              <a:t> R</a:t>
            </a:r>
            <a:r>
              <a:rPr lang="en-GB" sz="1800"/>
              <a:t>atio (CR)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'all-in'!$BD$2:$BH$2</c:f>
              <c:numCache>
                <c:formatCode>General</c:formatCode>
                <c:ptCount val="5"/>
                <c:pt idx="0">
                  <c:v>2.4606167229623228</c:v>
                </c:pt>
                <c:pt idx="1">
                  <c:v>0.58278783004107115</c:v>
                </c:pt>
                <c:pt idx="2" formatCode="0.0">
                  <c:v>0.84487228551826565</c:v>
                </c:pt>
                <c:pt idx="3">
                  <c:v>1.0712763428774017</c:v>
                </c:pt>
                <c:pt idx="4">
                  <c:v>0.84182077467701588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D-D04F-82E5-48499B1554A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'all-in'!$BD$3:$BH$3</c:f>
              <c:numCache>
                <c:formatCode>General</c:formatCode>
                <c:ptCount val="5"/>
                <c:pt idx="0">
                  <c:v>1.5709410426335313</c:v>
                </c:pt>
                <c:pt idx="1">
                  <c:v>0.38129688165986242</c:v>
                </c:pt>
                <c:pt idx="2" formatCode="0.0">
                  <c:v>0.75845240807822822</c:v>
                </c:pt>
                <c:pt idx="3">
                  <c:v>0.78996559322196036</c:v>
                </c:pt>
                <c:pt idx="4">
                  <c:v>0.77136488188687713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D-D04F-82E5-48499B1554A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'all-in'!$BD$4:$BH$4</c:f>
              <c:numCache>
                <c:formatCode>General</c:formatCode>
                <c:ptCount val="5"/>
                <c:pt idx="0">
                  <c:v>1.2984931319701418</c:v>
                </c:pt>
                <c:pt idx="1">
                  <c:v>0.28035484304233321</c:v>
                </c:pt>
                <c:pt idx="2" formatCode="0.0">
                  <c:v>0.66083896085173499</c:v>
                </c:pt>
                <c:pt idx="3">
                  <c:v>0.64201615556573688</c:v>
                </c:pt>
                <c:pt idx="4">
                  <c:v>0.6353897357886229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2D-D04F-82E5-48499B1554A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'all-in'!$BD$5:$BH$5</c:f>
              <c:numCache>
                <c:formatCode>General</c:formatCode>
                <c:ptCount val="5"/>
                <c:pt idx="0">
                  <c:v>1.1955153097342548</c:v>
                </c:pt>
                <c:pt idx="1">
                  <c:v>0.26095341238104586</c:v>
                </c:pt>
                <c:pt idx="2" formatCode="0.0">
                  <c:v>0.60816134482022988</c:v>
                </c:pt>
                <c:pt idx="3">
                  <c:v>0.54161920406719499</c:v>
                </c:pt>
                <c:pt idx="4">
                  <c:v>0.65796914436796938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2D-D04F-82E5-48499B1554A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'all-in'!$BD$6:$BH$6</c:f>
              <c:numCache>
                <c:formatCode>General</c:formatCode>
                <c:ptCount val="5"/>
                <c:pt idx="0">
                  <c:v>1.094038335932092</c:v>
                </c:pt>
                <c:pt idx="1">
                  <c:v>0.22911036930300971</c:v>
                </c:pt>
                <c:pt idx="2" formatCode="0.0">
                  <c:v>0.53417142967910169</c:v>
                </c:pt>
                <c:pt idx="3">
                  <c:v>0.43666651898453768</c:v>
                </c:pt>
                <c:pt idx="4">
                  <c:v>0.60422021452022245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92D-D04F-82E5-48499B1554A2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'all-in'!$BD$7:$BH$7</c:f>
              <c:numCache>
                <c:formatCode>General</c:formatCode>
                <c:ptCount val="5"/>
                <c:pt idx="0">
                  <c:v>1.0538773025275745</c:v>
                </c:pt>
                <c:pt idx="1">
                  <c:v>0.21115455230254815</c:v>
                </c:pt>
                <c:pt idx="2" formatCode="0.0">
                  <c:v>0.48878909824244765</c:v>
                </c:pt>
                <c:pt idx="3">
                  <c:v>0.36812881153212296</c:v>
                </c:pt>
                <c:pt idx="4">
                  <c:v>0.47576389737627872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92D-D04F-82E5-48499B1554A2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'all-in'!$BD$8:$BH$8</c:f>
              <c:numCache>
                <c:formatCode>General</c:formatCode>
                <c:ptCount val="5"/>
                <c:pt idx="0">
                  <c:v>0.97839787335698813</c:v>
                </c:pt>
                <c:pt idx="1">
                  <c:v>0.19139603462316948</c:v>
                </c:pt>
                <c:pt idx="2" formatCode="0.0">
                  <c:v>0.43369446922531363</c:v>
                </c:pt>
                <c:pt idx="3">
                  <c:v>0.33097591152794537</c:v>
                </c:pt>
                <c:pt idx="4">
                  <c:v>0.54957406960101141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2D-D04F-82E5-48499B1554A2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'all-in'!$BD$9:$BH$9</c:f>
              <c:numCache>
                <c:formatCode>General</c:formatCode>
                <c:ptCount val="5"/>
                <c:pt idx="0">
                  <c:v>0.93586095947961478</c:v>
                </c:pt>
                <c:pt idx="1">
                  <c:v>0.16788294411187016</c:v>
                </c:pt>
                <c:pt idx="2" formatCode="0.0">
                  <c:v>0.41580180503011932</c:v>
                </c:pt>
                <c:pt idx="3">
                  <c:v>0.29259208054455405</c:v>
                </c:pt>
                <c:pt idx="4">
                  <c:v>0.67824521281524575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92D-D04F-82E5-48499B1554A2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'all-in'!$BD$10:$BH$10</c:f>
              <c:numCache>
                <c:formatCode>General</c:formatCode>
                <c:ptCount val="5"/>
                <c:pt idx="0">
                  <c:v>0.86216903666710809</c:v>
                </c:pt>
                <c:pt idx="1">
                  <c:v>0.14792207818474962</c:v>
                </c:pt>
                <c:pt idx="2" formatCode="0.0">
                  <c:v>0.34132600811372776</c:v>
                </c:pt>
                <c:pt idx="3">
                  <c:v>0.24215337307019946</c:v>
                </c:pt>
                <c:pt idx="4">
                  <c:v>0.42791894773844286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2D-D04F-82E5-48499B1554A2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'all-in'!$BD$1:$BH$1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'all-in'!$BD$11:$BH$11</c:f>
              <c:numCache>
                <c:formatCode>General</c:formatCode>
                <c:ptCount val="5"/>
                <c:pt idx="0">
                  <c:v>0.64740706086781019</c:v>
                </c:pt>
                <c:pt idx="1">
                  <c:v>0.10958527064698734</c:v>
                </c:pt>
                <c:pt idx="2" formatCode="0.0">
                  <c:v>0.24514451047613298</c:v>
                </c:pt>
                <c:pt idx="3">
                  <c:v>0.17180384005799806</c:v>
                </c:pt>
                <c:pt idx="4">
                  <c:v>0.39079860807407213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92D-D04F-82E5-48499B155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7486607"/>
        <c:axId val="2097488255"/>
      </c:barChart>
      <c:catAx>
        <c:axId val="2097486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097488255"/>
        <c:crosses val="autoZero"/>
        <c:auto val="1"/>
        <c:lblAlgn val="ctr"/>
        <c:lblOffset val="100"/>
        <c:noMultiLvlLbl val="0"/>
      </c:catAx>
      <c:valAx>
        <c:axId val="209748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i="0" baseline="0">
                    <a:effectLst/>
                  </a:rPr>
                  <a:t>Change in  disposable income relative to change in  </a:t>
                </a:r>
                <a:r>
                  <a:rPr lang="en-GB" sz="1200" b="0" i="0" u="none" strike="noStrike" baseline="0">
                    <a:effectLst/>
                  </a:rPr>
                  <a:t>CO2 emissions</a:t>
                </a:r>
                <a:endParaRPr lang="en-LU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097486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Net</a:t>
            </a:r>
            <a:r>
              <a:rPr lang="en-GB" sz="1800" baseline="0" dirty="0"/>
              <a:t> Impact of </a:t>
            </a:r>
            <a:r>
              <a:rPr lang="en-GB" sz="1800" dirty="0"/>
              <a:t>Overall Tax Reduction by Quantile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'all-in'!$B$71:$F$71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'all-in'!$B$72:$F$72</c:f>
              <c:numCache>
                <c:formatCode>0%</c:formatCode>
                <c:ptCount val="5"/>
                <c:pt idx="0">
                  <c:v>-1.7762014890893588E-2</c:v>
                </c:pt>
                <c:pt idx="1">
                  <c:v>-1.4848937733438384E-2</c:v>
                </c:pt>
                <c:pt idx="2">
                  <c:v>-1.2199737465975843E-2</c:v>
                </c:pt>
                <c:pt idx="3" formatCode="0.0%">
                  <c:v>-1.7782950098748501E-2</c:v>
                </c:pt>
                <c:pt idx="4">
                  <c:v>-1.2867191647034317E-2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8-C244-87CE-2F28D51DFBD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'all-in'!$B$71:$F$71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'all-in'!$B$73:$F$73</c:f>
              <c:numCache>
                <c:formatCode>0%</c:formatCode>
                <c:ptCount val="5"/>
                <c:pt idx="0">
                  <c:v>-7.9347876869314479E-3</c:v>
                </c:pt>
                <c:pt idx="1">
                  <c:v>-7.6063821299914378E-3</c:v>
                </c:pt>
                <c:pt idx="2">
                  <c:v>-1.1896905308078232E-2</c:v>
                </c:pt>
                <c:pt idx="3" formatCode="0.0%">
                  <c:v>-5.5339223795670307E-3</c:v>
                </c:pt>
                <c:pt idx="4">
                  <c:v>-8.3197819446225764E-3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8-C244-87CE-2F28D51DFBD3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'all-in'!$B$71:$F$71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'all-in'!$B$74:$F$74</c:f>
              <c:numCache>
                <c:formatCode>0%</c:formatCode>
                <c:ptCount val="5"/>
                <c:pt idx="0">
                  <c:v>-3.8314459145978312E-3</c:v>
                </c:pt>
                <c:pt idx="1">
                  <c:v>-4.7297975976290036E-3</c:v>
                </c:pt>
                <c:pt idx="2">
                  <c:v>-8.8873471410869428E-3</c:v>
                </c:pt>
                <c:pt idx="3" formatCode="0.0%">
                  <c:v>4.6504591005071933E-4</c:v>
                </c:pt>
                <c:pt idx="4">
                  <c:v>-4.7672395275095893E-3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E8-C244-87CE-2F28D51DFBD3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'all-in'!$B$71:$F$71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'all-in'!$B$75:$F$75</c:f>
              <c:numCache>
                <c:formatCode>0%</c:formatCode>
                <c:ptCount val="5"/>
                <c:pt idx="0">
                  <c:v>2.5726697561673353E-4</c:v>
                </c:pt>
                <c:pt idx="1">
                  <c:v>-9.9364624127504003E-4</c:v>
                </c:pt>
                <c:pt idx="2">
                  <c:v>-2.0271005835875166E-4</c:v>
                </c:pt>
                <c:pt idx="3" formatCode="0.0%">
                  <c:v>5.3837926791756056E-3</c:v>
                </c:pt>
                <c:pt idx="4">
                  <c:v>-2.0207674813961587E-3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E8-C244-87CE-2F28D51DFBD3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'all-in'!$B$71:$F$71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'all-in'!$B$76:$F$76</c:f>
              <c:numCache>
                <c:formatCode>0%</c:formatCode>
                <c:ptCount val="5"/>
                <c:pt idx="0">
                  <c:v>9.2848927639628161E-3</c:v>
                </c:pt>
                <c:pt idx="1">
                  <c:v>7.1475308216087663E-3</c:v>
                </c:pt>
                <c:pt idx="2">
                  <c:v>1.5105365217991521E-2</c:v>
                </c:pt>
                <c:pt idx="3" formatCode="0.0%">
                  <c:v>1.1243258042419449E-2</c:v>
                </c:pt>
                <c:pt idx="4">
                  <c:v>8.601984922236872E-3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E8-C244-87CE-2F28D51DF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185728"/>
        <c:axId val="27146688"/>
      </c:barChart>
      <c:catAx>
        <c:axId val="2718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7146688"/>
        <c:crosses val="autoZero"/>
        <c:auto val="1"/>
        <c:lblAlgn val="ctr"/>
        <c:lblOffset val="100"/>
        <c:noMultiLvlLbl val="0"/>
      </c:catAx>
      <c:valAx>
        <c:axId val="2714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% of Household</a:t>
                </a:r>
                <a:r>
                  <a:rPr lang="en-GB" sz="1200" baseline="0"/>
                  <a:t> </a:t>
                </a:r>
                <a:r>
                  <a:rPr lang="en-GB" sz="1200"/>
                  <a:t>Disposable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718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Net</a:t>
            </a:r>
            <a:r>
              <a:rPr lang="en-GB" sz="1800" baseline="0"/>
              <a:t> Impact of </a:t>
            </a:r>
            <a:r>
              <a:rPr lang="en-GB" sz="1800"/>
              <a:t>Payroll reduction by Quantile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'all-in'!$B$61:$F$61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'all-in'!$B$62:$F$62</c:f>
              <c:numCache>
                <c:formatCode>0%</c:formatCode>
                <c:ptCount val="5"/>
                <c:pt idx="0">
                  <c:v>-2.3416204803172538E-2</c:v>
                </c:pt>
                <c:pt idx="1">
                  <c:v>-1.3910509818142834E-2</c:v>
                </c:pt>
                <c:pt idx="2">
                  <c:v>-3.2591659835244216E-2</c:v>
                </c:pt>
                <c:pt idx="3" formatCode="0.0%">
                  <c:v>-1.8742890683550586E-2</c:v>
                </c:pt>
                <c:pt idx="4">
                  <c:v>-9.4818293201005144E-3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B-8B4D-81B7-3B86EC9BA4A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'all-in'!$B$61:$F$61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'all-in'!$B$63:$F$63</c:f>
              <c:numCache>
                <c:formatCode>0%</c:formatCode>
                <c:ptCount val="5"/>
                <c:pt idx="0">
                  <c:v>-1.3920430596599913E-2</c:v>
                </c:pt>
                <c:pt idx="1">
                  <c:v>-5.4553006792083508E-3</c:v>
                </c:pt>
                <c:pt idx="2">
                  <c:v>-1.8212511313635341E-2</c:v>
                </c:pt>
                <c:pt idx="3" formatCode="0.0%">
                  <c:v>-6.2073532809662456E-3</c:v>
                </c:pt>
                <c:pt idx="4">
                  <c:v>-3.8777819797196846E-3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0B-8B4D-81B7-3B86EC9BA4A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'all-in'!$B$61:$F$61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'all-in'!$B$64:$F$64</c:f>
              <c:numCache>
                <c:formatCode>0%</c:formatCode>
                <c:ptCount val="5"/>
                <c:pt idx="0">
                  <c:v>-6.9191012082900705E-3</c:v>
                </c:pt>
                <c:pt idx="1">
                  <c:v>-2.0701689534249191E-3</c:v>
                </c:pt>
                <c:pt idx="2">
                  <c:v>-4.7944277328621863E-3</c:v>
                </c:pt>
                <c:pt idx="3" formatCode="0.0%">
                  <c:v>1.8169872324339808E-4</c:v>
                </c:pt>
                <c:pt idx="4">
                  <c:v>-1.865188363345824E-3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0B-8B4D-81B7-3B86EC9BA4A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'all-in'!$B$61:$F$61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'all-in'!$B$65:$F$65</c:f>
              <c:numCache>
                <c:formatCode>0%</c:formatCode>
                <c:ptCount val="5"/>
                <c:pt idx="0">
                  <c:v>1.4556677953246424E-3</c:v>
                </c:pt>
                <c:pt idx="1">
                  <c:v>8.7593417811865013E-4</c:v>
                </c:pt>
                <c:pt idx="2">
                  <c:v>4.0600679176457785E-3</c:v>
                </c:pt>
                <c:pt idx="3" formatCode="0.0%">
                  <c:v>5.4157339757168492E-3</c:v>
                </c:pt>
                <c:pt idx="4">
                  <c:v>-1.4060095388671746E-3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0B-8B4D-81B7-3B86EC9BA4A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'all-in'!$B$61:$F$61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'all-in'!$B$66:$F$66</c:f>
              <c:numCache>
                <c:formatCode>0%</c:formatCode>
                <c:ptCount val="5"/>
                <c:pt idx="0">
                  <c:v>1.4830181930793237E-2</c:v>
                </c:pt>
                <c:pt idx="1">
                  <c:v>3.4312847215814488E-3</c:v>
                </c:pt>
                <c:pt idx="2">
                  <c:v>1.4464276908761021E-2</c:v>
                </c:pt>
                <c:pt idx="3" formatCode="0.0%">
                  <c:v>8.6536482765062813E-3</c:v>
                </c:pt>
                <c:pt idx="4">
                  <c:v>5.1800230694254443E-3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0B-8B4D-81B7-3B86EC9BA4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905935"/>
        <c:axId val="34530528"/>
      </c:barChart>
      <c:catAx>
        <c:axId val="213190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34530528"/>
        <c:crosses val="autoZero"/>
        <c:auto val="1"/>
        <c:lblAlgn val="ctr"/>
        <c:lblOffset val="100"/>
        <c:noMultiLvlLbl val="0"/>
      </c:catAx>
      <c:valAx>
        <c:axId val="3453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% of Household Disposable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13190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 Net impact of In-work Benefit by Quantile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'all-in'!$B$2:$F$2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'all-in'!$B$3:$F$3</c:f>
              <c:numCache>
                <c:formatCode>0%</c:formatCode>
                <c:ptCount val="5"/>
                <c:pt idx="0">
                  <c:v>0.10901628959068438</c:v>
                </c:pt>
                <c:pt idx="1">
                  <c:v>5.0545456368602214E-2</c:v>
                </c:pt>
                <c:pt idx="2">
                  <c:v>7.587825489806628E-2</c:v>
                </c:pt>
                <c:pt idx="3">
                  <c:v>5.2750825686357E-2</c:v>
                </c:pt>
                <c:pt idx="4">
                  <c:v>4.8207487294185086E-2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1-634D-97A5-BAD073CCC5A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'all-in'!$B$2:$F$2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'all-in'!$B$4:$F$4</c:f>
              <c:numCache>
                <c:formatCode>0%</c:formatCode>
                <c:ptCount val="5"/>
                <c:pt idx="0">
                  <c:v>4.880657489716983E-2</c:v>
                </c:pt>
                <c:pt idx="1">
                  <c:v>1.1010857402198111E-2</c:v>
                </c:pt>
                <c:pt idx="2">
                  <c:v>7.1415974150305164E-2</c:v>
                </c:pt>
                <c:pt idx="3">
                  <c:v>2.8729065205981865E-2</c:v>
                </c:pt>
                <c:pt idx="4">
                  <c:v>9.1653227688806016E-3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1-634D-97A5-BAD073CCC5A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'all-in'!$B$2:$F$2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'all-in'!$B$5:$F$5</c:f>
              <c:numCache>
                <c:formatCode>0%</c:formatCode>
                <c:ptCount val="5"/>
                <c:pt idx="0">
                  <c:v>1.6624137008300968E-2</c:v>
                </c:pt>
                <c:pt idx="1">
                  <c:v>-8.5684710331041507E-3</c:v>
                </c:pt>
                <c:pt idx="2">
                  <c:v>3.0144697243658498E-2</c:v>
                </c:pt>
                <c:pt idx="3">
                  <c:v>7.4659190141383022E-3</c:v>
                </c:pt>
                <c:pt idx="4">
                  <c:v>-1.1838620469703503E-2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1-634D-97A5-BAD073CCC5A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'all-in'!$B$2:$F$2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'all-in'!$B$6:$F$6</c:f>
              <c:numCache>
                <c:formatCode>0%</c:formatCode>
                <c:ptCount val="5"/>
                <c:pt idx="0">
                  <c:v>-8.101252587799198E-3</c:v>
                </c:pt>
                <c:pt idx="1">
                  <c:v>-7.1206282619972099E-3</c:v>
                </c:pt>
                <c:pt idx="2">
                  <c:v>-1.0778026269231366E-2</c:v>
                </c:pt>
                <c:pt idx="3">
                  <c:v>-3.6958751792971699E-3</c:v>
                </c:pt>
                <c:pt idx="4">
                  <c:v>-1.2109978699536441E-2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B1-634D-97A5-BAD073CCC5A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'all-in'!$B$2:$F$2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'all-in'!$B$7:$F$7</c:f>
              <c:numCache>
                <c:formatCode>0%</c:formatCode>
                <c:ptCount val="5"/>
                <c:pt idx="0">
                  <c:v>-1.5032064630924593E-2</c:v>
                </c:pt>
                <c:pt idx="1">
                  <c:v>-5.0597395958917922E-3</c:v>
                </c:pt>
                <c:pt idx="2">
                  <c:v>-1.2933780676638347E-2</c:v>
                </c:pt>
                <c:pt idx="3">
                  <c:v>-3.4923967198094083E-3</c:v>
                </c:pt>
                <c:pt idx="4">
                  <c:v>-6.9977509981437635E-3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1-634D-97A5-BAD073CCC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051263"/>
        <c:axId val="2105052911"/>
      </c:barChart>
      <c:catAx>
        <c:axId val="2105051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105052911"/>
        <c:crosses val="autoZero"/>
        <c:auto val="1"/>
        <c:lblAlgn val="ctr"/>
        <c:lblOffset val="100"/>
        <c:noMultiLvlLbl val="0"/>
      </c:catAx>
      <c:valAx>
        <c:axId val="210505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% of Household Disposable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210505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Net impact</a:t>
            </a:r>
            <a:r>
              <a:rPr lang="en-GB" sz="1800" baseline="0" dirty="0"/>
              <a:t> of </a:t>
            </a:r>
            <a:r>
              <a:rPr lang="en-GB" sz="1800" dirty="0"/>
              <a:t>Basic income by Quantile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L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'all-in'!$B$12:$F$12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'all-in'!$B$13:$F$13</c:f>
              <c:numCache>
                <c:formatCode>0.0%</c:formatCode>
                <c:ptCount val="5"/>
                <c:pt idx="0">
                  <c:v>2.9117377931888143E-2</c:v>
                </c:pt>
                <c:pt idx="1">
                  <c:v>4.7089129574146458E-3</c:v>
                </c:pt>
                <c:pt idx="2">
                  <c:v>6.5834093317021069E-3</c:v>
                </c:pt>
                <c:pt idx="3">
                  <c:v>-2.7363548509656134E-3</c:v>
                </c:pt>
                <c:pt idx="4">
                  <c:v>4.2462079541315551E-3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3F-154C-9A5A-01CB943CB0E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'all-in'!$B$12:$F$12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'all-in'!$B$14:$F$14</c:f>
              <c:numCache>
                <c:formatCode>0.0%</c:formatCode>
                <c:ptCount val="5"/>
                <c:pt idx="0">
                  <c:v>1.7428916158756965E-3</c:v>
                </c:pt>
                <c:pt idx="1">
                  <c:v>2.9196067725980926E-3</c:v>
                </c:pt>
                <c:pt idx="2">
                  <c:v>1.9966818873542384E-3</c:v>
                </c:pt>
                <c:pt idx="3">
                  <c:v>1.0181728134061869E-3</c:v>
                </c:pt>
                <c:pt idx="4">
                  <c:v>2.6174071692356771E-3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3F-154C-9A5A-01CB943CB0E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'all-in'!$B$12:$F$12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'all-in'!$B$15:$F$15</c:f>
              <c:numCache>
                <c:formatCode>0.0%</c:formatCode>
                <c:ptCount val="5"/>
                <c:pt idx="0">
                  <c:v>-3.0305029700498504E-3</c:v>
                </c:pt>
                <c:pt idx="1">
                  <c:v>1.382759089806206E-3</c:v>
                </c:pt>
                <c:pt idx="2">
                  <c:v>4.9289411439313062E-3</c:v>
                </c:pt>
                <c:pt idx="3">
                  <c:v>2.9009421025506426E-3</c:v>
                </c:pt>
                <c:pt idx="4">
                  <c:v>3.9137609165606211E-4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3F-154C-9A5A-01CB943CB0E7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'all-in'!$B$12:$F$12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'all-in'!$B$16:$F$16</c:f>
              <c:numCache>
                <c:formatCode>0.0%</c:formatCode>
                <c:ptCount val="5"/>
                <c:pt idx="0">
                  <c:v>-4.2902174540550711E-3</c:v>
                </c:pt>
                <c:pt idx="1">
                  <c:v>3.6783088838504769E-4</c:v>
                </c:pt>
                <c:pt idx="2">
                  <c:v>-1.4892313846947341E-3</c:v>
                </c:pt>
                <c:pt idx="3">
                  <c:v>3.876133610010617E-3</c:v>
                </c:pt>
                <c:pt idx="4">
                  <c:v>-3.0452601920246633E-3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3F-154C-9A5A-01CB943CB0E7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'all-in'!$B$12:$F$12</c:f>
              <c:strCache>
                <c:ptCount val="5"/>
                <c:pt idx="0">
                  <c:v>HU</c:v>
                </c:pt>
                <c:pt idx="1">
                  <c:v>PT</c:v>
                </c:pt>
                <c:pt idx="2">
                  <c:v>IE</c:v>
                </c:pt>
                <c:pt idx="3">
                  <c:v>FI</c:v>
                </c:pt>
                <c:pt idx="4">
                  <c:v>LU</c:v>
                </c:pt>
              </c:strCache>
            </c:strRef>
          </c:cat>
          <c:val>
            <c:numRef>
              <c:f>'all-in'!$B$17:$F$17</c:f>
              <c:numCache>
                <c:formatCode>0.0%</c:formatCode>
                <c:ptCount val="5"/>
                <c:pt idx="0">
                  <c:v>-3.9316401566421577E-3</c:v>
                </c:pt>
                <c:pt idx="1">
                  <c:v>-1.0255839937004377E-3</c:v>
                </c:pt>
                <c:pt idx="2">
                  <c:v>-3.2228589734476223E-3</c:v>
                </c:pt>
                <c:pt idx="3">
                  <c:v>1.3577444302729515E-3</c:v>
                </c:pt>
                <c:pt idx="4">
                  <c:v>-1.0113900328558665E-3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3F-154C-9A5A-01CB943CB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3952"/>
        <c:axId val="17057936"/>
      </c:barChart>
      <c:catAx>
        <c:axId val="692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17057936"/>
        <c:crosses val="autoZero"/>
        <c:auto val="1"/>
        <c:lblAlgn val="ctr"/>
        <c:lblOffset val="100"/>
        <c:noMultiLvlLbl val="0"/>
      </c:catAx>
      <c:valAx>
        <c:axId val="1705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% of Household  disposable income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LU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LU"/>
          </a:p>
        </c:txPr>
        <c:crossAx val="692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L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Offsetting other fiscal revenues – environmental fiscal reform </a:t>
            </a:r>
            <a:endParaRPr/>
          </a:p>
        </p:txBody>
      </p:sp>
      <p:sp>
        <p:nvSpPr>
          <p:cNvPr id="257" name="Google Shape;25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Offsetting other fiscal revenues – environmental fiscal reform </a:t>
            </a:r>
            <a:endParaRPr/>
          </a:p>
        </p:txBody>
      </p:sp>
      <p:sp>
        <p:nvSpPr>
          <p:cNvPr id="273" name="Google Shape;27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sz="1200"/>
              <a:t>Goulder, L. H. (1995). Environmental taxation and the double dividend: A reader’s guide. </a:t>
            </a:r>
            <a:r>
              <a:rPr i="1" lang="en-IE" sz="1200"/>
              <a:t>Int Tax Public Finan</a:t>
            </a:r>
            <a:r>
              <a:rPr lang="en-IE" sz="1200"/>
              <a:t>, </a:t>
            </a:r>
            <a:r>
              <a:rPr i="1" lang="en-IE" sz="1200"/>
              <a:t>2</a:t>
            </a:r>
            <a:r>
              <a:rPr lang="en-IE" sz="1200"/>
              <a:t>, 157–183. https://doi.org/10.1007/BF00877495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sz="1200"/>
              <a:t>Goulder, L. H. (1995). Environmental taxation and the double dividend: A reader’s guide. </a:t>
            </a:r>
            <a:r>
              <a:rPr i="1" lang="en-IE" sz="1200"/>
              <a:t>Int Tax Public Finan</a:t>
            </a:r>
            <a:r>
              <a:rPr lang="en-IE" sz="1200"/>
              <a:t>, </a:t>
            </a:r>
            <a:r>
              <a:rPr i="1" lang="en-IE" sz="1200"/>
              <a:t>2</a:t>
            </a:r>
            <a:r>
              <a:rPr lang="en-IE" sz="1200"/>
              <a:t>, 157–183. https://doi.org/10.1007/BF00877495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sz="1200"/>
              <a:t>Expost evaluations (Andersson 2019 and Elbaum 2021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sz="1200"/>
              <a:t>Stone, R. (1954). Linear Expenditure Systems and Demand Analysis: An Application to the Pattern of British Demand. </a:t>
            </a:r>
            <a:r>
              <a:rPr i="1" lang="en-IE" sz="1200"/>
              <a:t>The Economic Journal</a:t>
            </a:r>
            <a:r>
              <a:rPr lang="en-IE" sz="1200"/>
              <a:t>, </a:t>
            </a:r>
            <a:r>
              <a:rPr i="1" lang="en-IE" sz="1200"/>
              <a:t>64</a:t>
            </a:r>
            <a:r>
              <a:rPr lang="en-IE" sz="1200"/>
              <a:t>(255), 511. https://doi.org/10.2307/2227743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sz="1200"/>
              <a:t>Creedy, J. (1998). Measuring the welfare effects of price changes: A convenient parametric approach. </a:t>
            </a:r>
            <a:r>
              <a:rPr i="1" lang="en-IE" sz="1200"/>
              <a:t>AUSTRALIAN ECONOMIC PAPERS</a:t>
            </a:r>
            <a:r>
              <a:rPr lang="en-IE" sz="1200"/>
              <a:t>, 16.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Transport fuel - &gt;  distribution of car ownership, car ownership is a luxary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sz="1200"/>
              <a:t>Countries ranked by median household income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sz="1200"/>
              <a:t>Ireland consumes more carbon intensive home fuels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6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7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8.xml"/><Relationship Id="rId4" Type="http://schemas.openxmlformats.org/officeDocument/2006/relationships/chart" Target="../charts/chart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0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Jules.Linden@liser.lu" TargetMode="External"/><Relationship Id="rId4" Type="http://schemas.openxmlformats.org/officeDocument/2006/relationships/hyperlink" Target="mailto:Cathal.odonoghue@nuigalway.ie" TargetMode="External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hyperlink" Target="mailto:Denisa.Sologon@liser.lu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6.jp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chart" Target="../charts/chart4.xml"/><Relationship Id="rId5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76855" y="858587"/>
            <a:ext cx="5594916" cy="1945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3200" u="none" cap="small" strike="noStrike">
                <a:solidFill>
                  <a:srgbClr val="017058"/>
                </a:solidFill>
                <a:latin typeface="Calibri"/>
                <a:ea typeface="Calibri"/>
                <a:cs typeface="Calibri"/>
                <a:sym typeface="Calibri"/>
              </a:rPr>
              <a:t>Distributional Impact of Carbon taxes and mitigation options in Five EU countries</a:t>
            </a: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0" y="3048031"/>
            <a:ext cx="731521" cy="673460"/>
            <a:chOff x="3940602" y="308034"/>
            <a:chExt cx="2116791" cy="3428999"/>
          </a:xfrm>
        </p:grpSpPr>
        <p:sp>
          <p:nvSpPr>
            <p:cNvPr id="92" name="Google Shape;92;p1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066900" y="3400932"/>
            <a:ext cx="4093859" cy="1243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1800" u="none" cap="small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Prepared by Jules Linden, Cathal O’Donoghue, Denisa M. Sologon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0" lang="en-IE" sz="1800" u="none" cap="small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3rd December 2021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small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6857999" y="1870620"/>
            <a:ext cx="4837176" cy="33802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18222" l="0" r="17570" t="31390"/>
          <a:stretch/>
        </p:blipFill>
        <p:spPr>
          <a:xfrm>
            <a:off x="1629213" y="5290058"/>
            <a:ext cx="2205968" cy="858981"/>
          </a:xfrm>
          <a:prstGeom prst="rect">
            <a:avLst/>
          </a:prstGeom>
          <a:noFill/>
          <a:ln>
            <a:noFill/>
          </a:ln>
        </p:spPr>
      </p:pic>
      <p:sp>
        <p:nvSpPr>
          <p:cNvPr descr="Temporary Computer Accounts - NUI Galway" id="101" name="Google Shape;101;p1"/>
          <p:cNvSpPr/>
          <p:nvPr/>
        </p:nvSpPr>
        <p:spPr>
          <a:xfrm>
            <a:off x="155575" y="-822325"/>
            <a:ext cx="2676525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7353077" y="3351415"/>
            <a:ext cx="4093859" cy="341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 2021 World Congress</a:t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4884" y="4952234"/>
            <a:ext cx="1130801" cy="105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7270382" y="4050889"/>
            <a:ext cx="409385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 cap="smal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Funded by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Fond National de la Recherche, Aide au formation recherche (AFR), Luxembourg</a:t>
            </a:r>
            <a:endParaRPr b="1" sz="1800" cap="small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5">
            <a:alphaModFix/>
          </a:blip>
          <a:srcRect b="27548" l="0" r="0" t="25914"/>
          <a:stretch/>
        </p:blipFill>
        <p:spPr>
          <a:xfrm>
            <a:off x="7757689" y="5361738"/>
            <a:ext cx="2857143" cy="7445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06" name="Google Shape;10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70382" y="1364864"/>
            <a:ext cx="405130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"/>
          <p:cNvSpPr txBox="1"/>
          <p:nvPr>
            <p:ph type="title"/>
          </p:nvPr>
        </p:nvSpPr>
        <p:spPr>
          <a:xfrm>
            <a:off x="708975" y="2116183"/>
            <a:ext cx="4367991" cy="1312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ct val="100000"/>
              <a:buFont typeface="Calibri"/>
              <a:buNone/>
            </a:pPr>
            <a:r>
              <a:rPr b="1" lang="en-IE" sz="4800">
                <a:solidFill>
                  <a:srgbClr val="017058"/>
                </a:solidFill>
                <a:latin typeface="Calibri"/>
                <a:ea typeface="Calibri"/>
                <a:cs typeface="Calibri"/>
                <a:sym typeface="Calibri"/>
              </a:rPr>
              <a:t>Mitigation Options</a:t>
            </a:r>
            <a:endParaRPr b="1" sz="4800">
              <a:solidFill>
                <a:srgbClr val="017058"/>
              </a:solidFill>
            </a:endParaRPr>
          </a:p>
        </p:txBody>
      </p:sp>
      <p:grpSp>
        <p:nvGrpSpPr>
          <p:cNvPr id="250" name="Google Shape;250;p10"/>
          <p:cNvGrpSpPr/>
          <p:nvPr/>
        </p:nvGrpSpPr>
        <p:grpSpPr>
          <a:xfrm>
            <a:off x="209667" y="4415245"/>
            <a:ext cx="11982332" cy="2087795"/>
            <a:chOff x="143163" y="5763486"/>
            <a:chExt cx="11982332" cy="739555"/>
          </a:xfrm>
        </p:grpSpPr>
        <p:sp>
          <p:nvSpPr>
            <p:cNvPr id="251" name="Google Shape;251;p10"/>
            <p:cNvSpPr/>
            <p:nvPr/>
          </p:nvSpPr>
          <p:spPr>
            <a:xfrm rot="10800000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2" name="Google Shape;252;p10"/>
            <p:cNvCxnSpPr/>
            <p:nvPr/>
          </p:nvCxnSpPr>
          <p:spPr>
            <a:xfrm flipH="1">
              <a:off x="143163" y="5763486"/>
              <a:ext cx="1" cy="739555"/>
            </a:xfrm>
            <a:prstGeom prst="straightConnector1">
              <a:avLst/>
            </a:prstGeom>
            <a:noFill/>
            <a:ln cap="flat" cmpd="sng" w="1778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3" name="Google Shape;253;p10"/>
          <p:cNvSpPr txBox="1"/>
          <p:nvPr/>
        </p:nvSpPr>
        <p:spPr>
          <a:xfrm>
            <a:off x="708975" y="2806738"/>
            <a:ext cx="33333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I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Tax reduction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I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Payroll reduction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I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In-work benefit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n-I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Basic Income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11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261" name="Google Shape;261;p11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1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3300"/>
              <a:buFont typeface="Calibri"/>
              <a:buNone/>
            </a:pPr>
            <a:r>
              <a:rPr b="1" lang="en-IE" sz="3300" cap="small">
                <a:solidFill>
                  <a:srgbClr val="017058"/>
                </a:solidFill>
              </a:rPr>
              <a:t>Impact of Carbon Tax – Reduce General Taxation</a:t>
            </a:r>
            <a:endParaRPr sz="3300">
              <a:solidFill>
                <a:srgbClr val="017058"/>
              </a:solidFill>
            </a:endParaRPr>
          </a:p>
        </p:txBody>
      </p:sp>
      <p:cxnSp>
        <p:nvCxnSpPr>
          <p:cNvPr id="266" name="Google Shape;266;p11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" name="Google Shape;267;p11"/>
          <p:cNvSpPr txBox="1"/>
          <p:nvPr/>
        </p:nvSpPr>
        <p:spPr>
          <a:xfrm>
            <a:off x="10750025" y="5713593"/>
            <a:ext cx="8511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/>
          </a:p>
        </p:txBody>
      </p:sp>
      <p:sp>
        <p:nvSpPr>
          <p:cNvPr id="268" name="Google Shape;268;p11"/>
          <p:cNvSpPr txBox="1"/>
          <p:nvPr/>
        </p:nvSpPr>
        <p:spPr>
          <a:xfrm>
            <a:off x="640080" y="2540439"/>
            <a:ext cx="5487311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tax reduction – </a:t>
            </a:r>
            <a:r>
              <a:rPr b="1"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equivalent to no mitigation measure</a:t>
            </a: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with revenue absorbed into general taxation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Return revenues under the form of tax cut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Overcompensates top earners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9" name="Google Shape;269;p11"/>
          <p:cNvGraphicFramePr/>
          <p:nvPr/>
        </p:nvGraphicFramePr>
        <p:xfrm>
          <a:off x="6051910" y="1504512"/>
          <a:ext cx="5872253" cy="4013663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2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277" name="Google Shape;277;p1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2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2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3300"/>
              <a:buFont typeface="Calibri"/>
              <a:buNone/>
            </a:pPr>
            <a:r>
              <a:rPr b="1" lang="en-IE" sz="3300" cap="small">
                <a:solidFill>
                  <a:srgbClr val="017058"/>
                </a:solidFill>
              </a:rPr>
              <a:t>Impact of Mitigation Measures – Reduce Distortions</a:t>
            </a:r>
            <a:endParaRPr sz="3300">
              <a:solidFill>
                <a:srgbClr val="017058"/>
              </a:solidFill>
            </a:endParaRPr>
          </a:p>
        </p:txBody>
      </p:sp>
      <p:cxnSp>
        <p:nvCxnSpPr>
          <p:cNvPr id="282" name="Google Shape;282;p12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12"/>
          <p:cNvSpPr txBox="1"/>
          <p:nvPr/>
        </p:nvSpPr>
        <p:spPr>
          <a:xfrm>
            <a:off x="10750025" y="5713593"/>
            <a:ext cx="8511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/>
          </a:p>
        </p:txBody>
      </p:sp>
      <p:sp>
        <p:nvSpPr>
          <p:cNvPr id="284" name="Google Shape;284;p12"/>
          <p:cNvSpPr txBox="1"/>
          <p:nvPr/>
        </p:nvSpPr>
        <p:spPr>
          <a:xfrm>
            <a:off x="640080" y="2540439"/>
            <a:ext cx="5590787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dividend: Payroll reduction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Reduces labour market distortions, affect labour demand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net gain at the top, where most employment is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pattern across countries </a:t>
            </a:r>
            <a:endParaRPr/>
          </a:p>
          <a:p>
            <a:pPr indent="-101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5" name="Google Shape;285;p12"/>
          <p:cNvGraphicFramePr/>
          <p:nvPr/>
        </p:nvGraphicFramePr>
        <p:xfrm>
          <a:off x="6095999" y="1509959"/>
          <a:ext cx="5961131" cy="3977285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13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293" name="Google Shape;293;p13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3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3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ct val="100000"/>
              <a:buFont typeface="Calibri"/>
              <a:buNone/>
            </a:pPr>
            <a:r>
              <a:rPr b="1" lang="en-IE" sz="3300" cap="small">
                <a:solidFill>
                  <a:srgbClr val="017058"/>
                </a:solidFill>
              </a:rPr>
              <a:t>Impact of Mitigation Measures –Compensation and redistribution</a:t>
            </a:r>
            <a:endParaRPr sz="3300">
              <a:solidFill>
                <a:srgbClr val="017058"/>
              </a:solidFill>
            </a:endParaRPr>
          </a:p>
        </p:txBody>
      </p:sp>
      <p:cxnSp>
        <p:nvCxnSpPr>
          <p:cNvPr id="298" name="Google Shape;298;p13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9" name="Google Shape;299;p13"/>
          <p:cNvSpPr txBox="1"/>
          <p:nvPr/>
        </p:nvSpPr>
        <p:spPr>
          <a:xfrm>
            <a:off x="10750025" y="5713593"/>
            <a:ext cx="8511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/>
          </a:p>
        </p:txBody>
      </p:sp>
      <p:sp>
        <p:nvSpPr>
          <p:cNvPr id="300" name="Google Shape;300;p13"/>
          <p:cNvSpPr txBox="1"/>
          <p:nvPr/>
        </p:nvSpPr>
        <p:spPr>
          <a:xfrm>
            <a:off x="705341" y="2540439"/>
            <a:ext cx="5046913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In-Work Benefit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bottom and middle deciles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does nothing for non-workers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Basic Income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Overcompensates bottom deciles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 to Per Capita payment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1" name="Google Shape;301;p13"/>
          <p:cNvGraphicFramePr/>
          <p:nvPr/>
        </p:nvGraphicFramePr>
        <p:xfrm>
          <a:off x="6675087" y="143319"/>
          <a:ext cx="5430835" cy="3285641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02" name="Google Shape;302;p13"/>
          <p:cNvGraphicFramePr/>
          <p:nvPr/>
        </p:nvGraphicFramePr>
        <p:xfrm>
          <a:off x="6619833" y="3233253"/>
          <a:ext cx="5430835" cy="3285637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" name="Google Shape;309;p14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310" name="Google Shape;310;p1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4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4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3300"/>
              <a:buFont typeface="Calibri"/>
              <a:buNone/>
            </a:pPr>
            <a:r>
              <a:rPr b="1" lang="en-IE" sz="3300" cap="small">
                <a:solidFill>
                  <a:srgbClr val="017058"/>
                </a:solidFill>
              </a:rPr>
              <a:t>Impact on Inequality</a:t>
            </a:r>
            <a:endParaRPr sz="3300">
              <a:solidFill>
                <a:srgbClr val="017058"/>
              </a:solidFill>
            </a:endParaRPr>
          </a:p>
        </p:txBody>
      </p:sp>
      <p:cxnSp>
        <p:nvCxnSpPr>
          <p:cNvPr id="315" name="Google Shape;315;p14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6" name="Google Shape;316;p14"/>
          <p:cNvSpPr txBox="1"/>
          <p:nvPr/>
        </p:nvSpPr>
        <p:spPr>
          <a:xfrm>
            <a:off x="10750025" y="5713593"/>
            <a:ext cx="85113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Global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/>
          </a:p>
        </p:txBody>
      </p:sp>
      <p:sp>
        <p:nvSpPr>
          <p:cNvPr id="317" name="Google Shape;317;p14"/>
          <p:cNvSpPr txBox="1"/>
          <p:nvPr/>
        </p:nvSpPr>
        <p:spPr>
          <a:xfrm>
            <a:off x="365764" y="2453397"/>
            <a:ext cx="5046913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tax and payroll reduction increase inequality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In-Work Benefit and UBI reduce Gini Coefficients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In-Work Benefits exclude the non-earners, but transfers larger amounts to low earners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8" name="Google Shape;318;p14"/>
          <p:cNvGraphicFramePr/>
          <p:nvPr/>
        </p:nvGraphicFramePr>
        <p:xfrm>
          <a:off x="5517087" y="1943985"/>
          <a:ext cx="6394263" cy="4023025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5"/>
          <p:cNvSpPr txBox="1"/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4400"/>
              <a:buFont typeface="Calibri"/>
              <a:buNone/>
            </a:pPr>
            <a:r>
              <a:rPr b="1" lang="en-IE" cap="small">
                <a:solidFill>
                  <a:srgbClr val="017058"/>
                </a:solidFill>
              </a:rPr>
              <a:t>Conclusion</a:t>
            </a:r>
            <a:endParaRPr/>
          </a:p>
        </p:txBody>
      </p:sp>
      <p:sp>
        <p:nvSpPr>
          <p:cNvPr id="325" name="Google Shape;325;p15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 txBox="1"/>
          <p:nvPr/>
        </p:nvSpPr>
        <p:spPr>
          <a:xfrm>
            <a:off x="793662" y="2389218"/>
            <a:ext cx="10425323" cy="363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Distributional Impact: Differences across countries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 in budget shares of fuel expenditures across countries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Differences in price elasticities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Mitigation: No one size fits all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 to achieve both reductions in distortions and to protect losers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Mitigation strategies differ in effect across countries, depending on population structure along the income distribution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Climate Justice challenges of a common EU carbon tax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only between EU citizens within countries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between EU countries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necessary to find country specific solutions!</a:t>
            </a:r>
            <a:endParaRPr/>
          </a:p>
        </p:txBody>
      </p:sp>
      <p:sp>
        <p:nvSpPr>
          <p:cNvPr id="328" name="Google Shape;328;p15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 txBox="1"/>
          <p:nvPr>
            <p:ph type="title"/>
          </p:nvPr>
        </p:nvSpPr>
        <p:spPr>
          <a:xfrm>
            <a:off x="708976" y="2115865"/>
            <a:ext cx="3796306" cy="1312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ct val="100000"/>
              <a:buFont typeface="Calibri"/>
              <a:buNone/>
            </a:pPr>
            <a:r>
              <a:rPr b="1" lang="en-IE" sz="4800">
                <a:solidFill>
                  <a:srgbClr val="017058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br>
              <a:rPr b="1" lang="en-IE" sz="4800">
                <a:solidFill>
                  <a:srgbClr val="017058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-IE" sz="2400">
                <a:solidFill>
                  <a:srgbClr val="017058"/>
                </a:solidFill>
              </a:rPr>
            </a:br>
            <a:r>
              <a:rPr b="1" lang="en-IE" sz="2000" u="sng">
                <a:solidFill>
                  <a:srgbClr val="01705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Jules.Linden@liser.lu</a:t>
            </a:r>
            <a:r>
              <a:rPr b="1" lang="en-IE" sz="2000">
                <a:solidFill>
                  <a:srgbClr val="017058"/>
                </a:solidFill>
              </a:rPr>
              <a:t> </a:t>
            </a:r>
            <a:br>
              <a:rPr b="1" lang="en-IE" sz="2000">
                <a:solidFill>
                  <a:srgbClr val="017058"/>
                </a:solidFill>
              </a:rPr>
            </a:br>
            <a:br>
              <a:rPr b="1" lang="en-IE" sz="2000">
                <a:solidFill>
                  <a:srgbClr val="017058"/>
                </a:solidFill>
              </a:rPr>
            </a:br>
            <a:r>
              <a:rPr b="1" lang="en-IE" sz="2000" u="sng">
                <a:solidFill>
                  <a:srgbClr val="01705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Cathal.odonoghue@nuigalway.ie</a:t>
            </a:r>
            <a:br>
              <a:rPr b="1" lang="en-IE" sz="2000">
                <a:solidFill>
                  <a:srgbClr val="017058"/>
                </a:solidFill>
              </a:rPr>
            </a:br>
            <a:br>
              <a:rPr b="1" lang="en-IE" sz="2000">
                <a:solidFill>
                  <a:srgbClr val="017058"/>
                </a:solidFill>
              </a:rPr>
            </a:br>
            <a:r>
              <a:rPr b="1" lang="en-IE" sz="2000" u="sng">
                <a:solidFill>
                  <a:srgbClr val="017058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Denisa.Sologon@liser.lu</a:t>
            </a:r>
            <a:r>
              <a:rPr b="1" lang="en-IE" sz="2000">
                <a:solidFill>
                  <a:srgbClr val="017058"/>
                </a:solidFill>
              </a:rPr>
              <a:t>  </a:t>
            </a:r>
            <a:endParaRPr b="1" sz="4800">
              <a:solidFill>
                <a:srgbClr val="017058"/>
              </a:solidFill>
            </a:endParaRPr>
          </a:p>
        </p:txBody>
      </p:sp>
      <p:grpSp>
        <p:nvGrpSpPr>
          <p:cNvPr id="334" name="Google Shape;334;p16"/>
          <p:cNvGrpSpPr/>
          <p:nvPr/>
        </p:nvGrpSpPr>
        <p:grpSpPr>
          <a:xfrm>
            <a:off x="209667" y="4415245"/>
            <a:ext cx="11982332" cy="2087795"/>
            <a:chOff x="143163" y="5763486"/>
            <a:chExt cx="11982332" cy="739555"/>
          </a:xfrm>
        </p:grpSpPr>
        <p:sp>
          <p:nvSpPr>
            <p:cNvPr id="335" name="Google Shape;335;p16"/>
            <p:cNvSpPr/>
            <p:nvPr/>
          </p:nvSpPr>
          <p:spPr>
            <a:xfrm rot="10800000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6" name="Google Shape;336;p16"/>
            <p:cNvCxnSpPr/>
            <p:nvPr/>
          </p:nvCxnSpPr>
          <p:spPr>
            <a:xfrm flipH="1">
              <a:off x="143163" y="5763486"/>
              <a:ext cx="1" cy="739555"/>
            </a:xfrm>
            <a:prstGeom prst="straightConnector1">
              <a:avLst/>
            </a:prstGeom>
            <a:noFill/>
            <a:ln cap="flat" cmpd="sng" w="1778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337" name="Google Shape;33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48823" y="983007"/>
            <a:ext cx="1742857" cy="261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3999" y="981255"/>
            <a:ext cx="1918755" cy="26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6"/>
          <p:cNvPicPr preferRelativeResize="0"/>
          <p:nvPr/>
        </p:nvPicPr>
        <p:blipFill rotWithShape="1">
          <a:blip r:embed="rId8">
            <a:alphaModFix/>
          </a:blip>
          <a:srcRect b="0" l="9647" r="17083" t="0"/>
          <a:stretch/>
        </p:blipFill>
        <p:spPr>
          <a:xfrm>
            <a:off x="4737689" y="981255"/>
            <a:ext cx="1920241" cy="26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6"/>
          <p:cNvPicPr preferRelativeResize="0"/>
          <p:nvPr/>
        </p:nvPicPr>
        <p:blipFill rotWithShape="1">
          <a:blip r:embed="rId9">
            <a:alphaModFix/>
          </a:blip>
          <a:srcRect b="18222" l="0" r="17570" t="31390"/>
          <a:stretch/>
        </p:blipFill>
        <p:spPr>
          <a:xfrm>
            <a:off x="3026939" y="5172492"/>
            <a:ext cx="2205968" cy="858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733787" y="4973784"/>
            <a:ext cx="1130801" cy="1057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6"/>
          <p:cNvPicPr preferRelativeResize="0"/>
          <p:nvPr/>
        </p:nvPicPr>
        <p:blipFill rotWithShape="1">
          <a:blip r:embed="rId11">
            <a:alphaModFix/>
          </a:blip>
          <a:srcRect b="27548" l="0" r="0" t="25914"/>
          <a:stretch/>
        </p:blipFill>
        <p:spPr>
          <a:xfrm>
            <a:off x="7389244" y="5286890"/>
            <a:ext cx="2857143" cy="744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3" name="Google Shape;113;p2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114" name="Google Shape;114;p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117;p2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3600"/>
              <a:buFont typeface="Calibri"/>
              <a:buNone/>
            </a:pPr>
            <a:r>
              <a:rPr b="1" lang="en-IE" sz="3600" cap="small">
                <a:solidFill>
                  <a:srgbClr val="017058"/>
                </a:solidFill>
              </a:rPr>
              <a:t>Context: Carbon Tax</a:t>
            </a:r>
            <a:endParaRPr sz="3300">
              <a:solidFill>
                <a:srgbClr val="017058"/>
              </a:solidFill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195859" y="2524721"/>
            <a:ext cx="6316086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European Commission’s Fit for 55 package extends carbon pricing to transportation and residential sector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tax is a popular tool with governments and economists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Efficient, easy to administer, cheap to collect and difficult to avoid ( Metcalf, 2019)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 of revenue recycling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 they can be unpopular with the population due to distributional issues resulting from taxes on necessities, e.g. home heating and transportation</a:t>
            </a:r>
            <a:endParaRPr/>
          </a:p>
        </p:txBody>
      </p:sp>
      <p:cxnSp>
        <p:nvCxnSpPr>
          <p:cNvPr id="120" name="Google Shape;120;p2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 b="12227" l="5251" r="36311" t="19371"/>
          <a:stretch/>
        </p:blipFill>
        <p:spPr>
          <a:xfrm>
            <a:off x="6407255" y="1617789"/>
            <a:ext cx="5732541" cy="400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"/>
          <p:cNvSpPr/>
          <p:nvPr/>
        </p:nvSpPr>
        <p:spPr>
          <a:xfrm>
            <a:off x="6707804" y="5622231"/>
            <a:ext cx="43274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https://taxfoundation.org/carbon-taxes-in-europe-2021/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</p:grpSpPr>
        <p:sp>
          <p:nvSpPr>
            <p:cNvPr id="130" name="Google Shape;130;p3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2" name="Google Shape;132;p3"/>
          <p:cNvSpPr/>
          <p:nvPr/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/>
          <p:nvPr/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>
            <p:ph type="title"/>
          </p:nvPr>
        </p:nvSpPr>
        <p:spPr>
          <a:xfrm>
            <a:off x="1106599" y="12479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3800"/>
              <a:buFont typeface="Calibri"/>
              <a:buNone/>
            </a:pPr>
            <a:r>
              <a:rPr b="1" lang="en-IE" sz="3800" cap="small">
                <a:solidFill>
                  <a:srgbClr val="017058"/>
                </a:solidFill>
              </a:rPr>
              <a:t>Purpose</a:t>
            </a:r>
            <a:endParaRPr sz="3200">
              <a:solidFill>
                <a:srgbClr val="017058"/>
              </a:solidFill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53120" y="2372170"/>
            <a:ext cx="9306590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distributional impact to better compensate the losers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will compare the distributional impact of a common €15/TCO2 tax across five countries and explore different revenue recycling options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Hungary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Portugal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Ireland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Finland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I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Luxembourg</a:t>
            </a:r>
            <a:endParaRPr/>
          </a:p>
          <a:p>
            <a:pPr indent="-101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4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143" name="Google Shape;143;p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4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3600"/>
              <a:buFont typeface="Calibri"/>
              <a:buNone/>
            </a:pPr>
            <a:r>
              <a:rPr b="1" lang="en-IE" sz="3600" cap="small">
                <a:solidFill>
                  <a:srgbClr val="017058"/>
                </a:solidFill>
              </a:rPr>
              <a:t>Literature Review</a:t>
            </a:r>
            <a:endParaRPr sz="3300">
              <a:solidFill>
                <a:srgbClr val="017058"/>
              </a:solidFill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365764" y="2524727"/>
            <a:ext cx="10340843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Microsimulation studies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one country (Berry (2019) in France; O’Donoghue (1997), O‘Malley et al (2020)  in Ireland; Andersen and Etkinson (2020) for Sweden; Rausch et al (2011) in the US ; Creedy (2001) in Australia; Büchs (2021) in the UK. , Edenhoffer et al (2021) in Germany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find regressive impacts of Carbon taxes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Cross-country studies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Frequently use macroeconomic models (Ekins et al, 2011; Barker and Köhler, 1998; Leipprand et al, 2007; Sager et al, 2019)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Few microsimulation studies – no mitigation strategy or only simple per flat rate transfer because no data on income source or tax payments (Feindt et al, 2021; Flues and Thomas, 2015)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Revenue recycling option/Mitigation Strategies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dividend: reduction of distortionary taxation and improving labour market (Nordhaus, 1993; Bovenberg and Goulder, 1996; Klenert et al 2018; Callan et al, 2009)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Redistribution: Universal basic incomes (Berry, 2019), fuel subsidies (Farrell, 2017), increase in social transfers (O’Malley, 2020)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Socioeconomic characteristics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an important role in determining the carbon tax incidence (Farrell, 2017; Ekins et al, 2011)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4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 txBox="1"/>
          <p:nvPr>
            <p:ph type="title"/>
          </p:nvPr>
        </p:nvSpPr>
        <p:spPr>
          <a:xfrm>
            <a:off x="645064" y="525982"/>
            <a:ext cx="4678984" cy="120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ct val="100000"/>
              <a:buFont typeface="Calibri"/>
              <a:buNone/>
            </a:pPr>
            <a:r>
              <a:rPr b="1" lang="en-IE" sz="3600">
                <a:solidFill>
                  <a:srgbClr val="017058"/>
                </a:solidFill>
              </a:rPr>
              <a:t>Method: Microsimulation model and Data</a:t>
            </a:r>
            <a:endParaRPr b="1" sz="3600">
              <a:solidFill>
                <a:srgbClr val="017058"/>
              </a:solidFill>
            </a:endParaRPr>
          </a:p>
        </p:txBody>
      </p:sp>
      <p:sp>
        <p:nvSpPr>
          <p:cNvPr id="157" name="Google Shape;157;p5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645065" y="2031101"/>
            <a:ext cx="4906649" cy="3511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01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7659614" y="3893977"/>
            <a:ext cx="1143713" cy="4616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Spatial</a:t>
            </a:r>
            <a:endParaRPr/>
          </a:p>
        </p:txBody>
      </p:sp>
      <p:sp>
        <p:nvSpPr>
          <p:cNvPr id="163" name="Google Shape;163;p5"/>
          <p:cNvSpPr txBox="1"/>
          <p:nvPr/>
        </p:nvSpPr>
        <p:spPr>
          <a:xfrm>
            <a:off x="258109" y="1970026"/>
            <a:ext cx="5402126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Euromod: EU-SILC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benefits, taxes and disposable income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Input-Output model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CO2 emissions – Compute direct and Indirect emissions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Linear Expenditure System: Household Bugdet Survey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elasticities and price elasticities (Cornwell and Creedy, 1995)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4: Imputation of Co2 emissions in Euromod data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IE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equivalized disposable income decile and household size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5: Simulation of revenue neutral mitigation strategies</a:t>
            </a: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7034583" y="703772"/>
            <a:ext cx="1413691" cy="764274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7292878" y="880421"/>
            <a:ext cx="8971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EU-SILC</a:t>
            </a:r>
            <a:endParaRPr/>
          </a:p>
        </p:txBody>
      </p:sp>
      <p:sp>
        <p:nvSpPr>
          <p:cNvPr id="166" name="Google Shape;166;p5"/>
          <p:cNvSpPr/>
          <p:nvPr/>
        </p:nvSpPr>
        <p:spPr>
          <a:xfrm>
            <a:off x="8884852" y="682950"/>
            <a:ext cx="1413691" cy="764274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9311812" y="880421"/>
            <a:ext cx="5597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HBS</a:t>
            </a:r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034584" y="1970026"/>
            <a:ext cx="1413691" cy="764274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Euromod</a:t>
            </a:r>
            <a:endParaRPr/>
          </a:p>
        </p:txBody>
      </p:sp>
      <p:sp>
        <p:nvSpPr>
          <p:cNvPr id="169" name="Google Shape;169;p5"/>
          <p:cNvSpPr txBox="1"/>
          <p:nvPr/>
        </p:nvSpPr>
        <p:spPr>
          <a:xfrm>
            <a:off x="6070671" y="879552"/>
            <a:ext cx="6205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8884850" y="1970026"/>
            <a:ext cx="1413691" cy="764274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Consumption Model</a:t>
            </a:r>
            <a:endParaRPr/>
          </a:p>
        </p:txBody>
      </p:sp>
      <p:sp>
        <p:nvSpPr>
          <p:cNvPr id="171" name="Google Shape;171;p5"/>
          <p:cNvSpPr txBox="1"/>
          <p:nvPr/>
        </p:nvSpPr>
        <p:spPr>
          <a:xfrm>
            <a:off x="5946422" y="2142809"/>
            <a:ext cx="7938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</a:t>
            </a: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8884849" y="3105274"/>
            <a:ext cx="1413691" cy="764274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GHG emission change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Carbon tax payments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5930393" y="3244016"/>
            <a:ext cx="8563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/>
          </a:p>
        </p:txBody>
      </p:sp>
      <p:sp>
        <p:nvSpPr>
          <p:cNvPr id="174" name="Google Shape;174;p5"/>
          <p:cNvSpPr/>
          <p:nvPr/>
        </p:nvSpPr>
        <p:spPr>
          <a:xfrm>
            <a:off x="7034582" y="3119068"/>
            <a:ext cx="1413691" cy="764274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Disposable Income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Taxes and Benefits</a:t>
            </a:r>
            <a:endParaRPr/>
          </a:p>
        </p:txBody>
      </p:sp>
      <p:sp>
        <p:nvSpPr>
          <p:cNvPr id="175" name="Google Shape;175;p5"/>
          <p:cNvSpPr/>
          <p:nvPr/>
        </p:nvSpPr>
        <p:spPr>
          <a:xfrm>
            <a:off x="7034583" y="5217634"/>
            <a:ext cx="1413690" cy="777540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Mitigation Strategies</a:t>
            </a:r>
            <a:endParaRPr/>
          </a:p>
        </p:txBody>
      </p:sp>
      <p:cxnSp>
        <p:nvCxnSpPr>
          <p:cNvPr id="176" name="Google Shape;176;p5"/>
          <p:cNvCxnSpPr>
            <a:stCxn id="164" idx="2"/>
            <a:endCxn id="168" idx="0"/>
          </p:cNvCxnSpPr>
          <p:nvPr/>
        </p:nvCxnSpPr>
        <p:spPr>
          <a:xfrm>
            <a:off x="7741428" y="1468046"/>
            <a:ext cx="0" cy="501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7" name="Google Shape;177;p5"/>
          <p:cNvCxnSpPr/>
          <p:nvPr/>
        </p:nvCxnSpPr>
        <p:spPr>
          <a:xfrm>
            <a:off x="9596258" y="1481608"/>
            <a:ext cx="1" cy="50198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8" name="Google Shape;178;p5"/>
          <p:cNvCxnSpPr>
            <a:stCxn id="168" idx="2"/>
            <a:endCxn id="174" idx="0"/>
          </p:cNvCxnSpPr>
          <p:nvPr/>
        </p:nvCxnSpPr>
        <p:spPr>
          <a:xfrm>
            <a:off x="7741430" y="2734300"/>
            <a:ext cx="0" cy="384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9" name="Google Shape;179;p5"/>
          <p:cNvCxnSpPr>
            <a:stCxn id="170" idx="2"/>
            <a:endCxn id="172" idx="0"/>
          </p:cNvCxnSpPr>
          <p:nvPr/>
        </p:nvCxnSpPr>
        <p:spPr>
          <a:xfrm>
            <a:off x="9591695" y="2734300"/>
            <a:ext cx="0" cy="371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0" name="Google Shape;180;p5"/>
          <p:cNvCxnSpPr>
            <a:stCxn id="172" idx="2"/>
            <a:endCxn id="181" idx="3"/>
          </p:cNvCxnSpPr>
          <p:nvPr/>
        </p:nvCxnSpPr>
        <p:spPr>
          <a:xfrm rot="5400000">
            <a:off x="8672495" y="3645448"/>
            <a:ext cx="695100" cy="11433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1" name="Google Shape;181;p5"/>
          <p:cNvSpPr/>
          <p:nvPr/>
        </p:nvSpPr>
        <p:spPr>
          <a:xfrm>
            <a:off x="7034582" y="4182532"/>
            <a:ext cx="1413691" cy="764274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Euromod data with Carbon tax payments</a:t>
            </a:r>
            <a:endParaRPr/>
          </a:p>
        </p:txBody>
      </p:sp>
      <p:sp>
        <p:nvSpPr>
          <p:cNvPr id="182" name="Google Shape;182;p5"/>
          <p:cNvSpPr txBox="1"/>
          <p:nvPr/>
        </p:nvSpPr>
        <p:spPr>
          <a:xfrm>
            <a:off x="8974338" y="4471252"/>
            <a:ext cx="12264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Imputation</a:t>
            </a:r>
            <a:endParaRPr/>
          </a:p>
        </p:txBody>
      </p:sp>
      <p:cxnSp>
        <p:nvCxnSpPr>
          <p:cNvPr id="183" name="Google Shape;183;p5"/>
          <p:cNvCxnSpPr>
            <a:endCxn id="181" idx="0"/>
          </p:cNvCxnSpPr>
          <p:nvPr/>
        </p:nvCxnSpPr>
        <p:spPr>
          <a:xfrm>
            <a:off x="7741428" y="3885532"/>
            <a:ext cx="0" cy="297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4" name="Google Shape;184;p5"/>
          <p:cNvCxnSpPr/>
          <p:nvPr/>
        </p:nvCxnSpPr>
        <p:spPr>
          <a:xfrm>
            <a:off x="7745989" y="4949044"/>
            <a:ext cx="1" cy="296952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5" name="Google Shape;185;p5"/>
          <p:cNvCxnSpPr>
            <a:stCxn id="175" idx="3"/>
            <a:endCxn id="186" idx="1"/>
          </p:cNvCxnSpPr>
          <p:nvPr/>
        </p:nvCxnSpPr>
        <p:spPr>
          <a:xfrm>
            <a:off x="8448273" y="5606404"/>
            <a:ext cx="635700" cy="10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6" name="Google Shape;186;p5"/>
          <p:cNvSpPr/>
          <p:nvPr/>
        </p:nvSpPr>
        <p:spPr>
          <a:xfrm>
            <a:off x="9083918" y="5228273"/>
            <a:ext cx="1413690" cy="777540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Impact of Carbon tax</a:t>
            </a:r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10409026" y="1378535"/>
            <a:ext cx="1413691" cy="764274"/>
          </a:xfrm>
          <a:prstGeom prst="rect">
            <a:avLst/>
          </a:prstGeom>
          <a:noFill/>
          <a:ln cap="flat" cmpd="sng" w="12700">
            <a:solidFill>
              <a:srgbClr val="3D732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Input-Output Model</a:t>
            </a:r>
            <a:endParaRPr/>
          </a:p>
        </p:txBody>
      </p:sp>
      <p:cxnSp>
        <p:nvCxnSpPr>
          <p:cNvPr id="188" name="Google Shape;188;p5"/>
          <p:cNvCxnSpPr>
            <a:endCxn id="187" idx="0"/>
          </p:cNvCxnSpPr>
          <p:nvPr/>
        </p:nvCxnSpPr>
        <p:spPr>
          <a:xfrm>
            <a:off x="10296271" y="985235"/>
            <a:ext cx="819600" cy="3933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9" name="Google Shape;189;p5"/>
          <p:cNvCxnSpPr>
            <a:endCxn id="170" idx="3"/>
          </p:cNvCxnSpPr>
          <p:nvPr/>
        </p:nvCxnSpPr>
        <p:spPr>
          <a:xfrm flipH="1">
            <a:off x="10298541" y="2146963"/>
            <a:ext cx="957900" cy="205200"/>
          </a:xfrm>
          <a:prstGeom prst="bentConnector3">
            <a:avLst>
              <a:gd fmla="val 1309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/>
          <p:nvPr>
            <p:ph type="title"/>
          </p:nvPr>
        </p:nvSpPr>
        <p:spPr>
          <a:xfrm>
            <a:off x="708975" y="2116183"/>
            <a:ext cx="4367991" cy="1312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ct val="100000"/>
              <a:buFont typeface="Calibri"/>
              <a:buNone/>
            </a:pPr>
            <a:r>
              <a:rPr b="1" lang="en-IE" sz="4800">
                <a:solidFill>
                  <a:srgbClr val="017058"/>
                </a:solidFill>
                <a:latin typeface="Calibri"/>
                <a:ea typeface="Calibri"/>
                <a:cs typeface="Calibri"/>
                <a:sym typeface="Calibri"/>
              </a:rPr>
              <a:t>Carbon Tax incidence</a:t>
            </a:r>
            <a:endParaRPr b="1" sz="4800">
              <a:solidFill>
                <a:srgbClr val="017058"/>
              </a:solidFill>
            </a:endParaRPr>
          </a:p>
        </p:txBody>
      </p:sp>
      <p:grpSp>
        <p:nvGrpSpPr>
          <p:cNvPr id="195" name="Google Shape;195;p6"/>
          <p:cNvGrpSpPr/>
          <p:nvPr/>
        </p:nvGrpSpPr>
        <p:grpSpPr>
          <a:xfrm>
            <a:off x="209667" y="4415245"/>
            <a:ext cx="11982332" cy="2087795"/>
            <a:chOff x="143163" y="5763486"/>
            <a:chExt cx="11982332" cy="739555"/>
          </a:xfrm>
        </p:grpSpPr>
        <p:sp>
          <p:nvSpPr>
            <p:cNvPr id="196" name="Google Shape;196;p6"/>
            <p:cNvSpPr/>
            <p:nvPr/>
          </p:nvSpPr>
          <p:spPr>
            <a:xfrm rot="10800000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7" name="Google Shape;197;p6"/>
            <p:cNvCxnSpPr/>
            <p:nvPr/>
          </p:nvCxnSpPr>
          <p:spPr>
            <a:xfrm flipH="1">
              <a:off x="143163" y="5763486"/>
              <a:ext cx="1" cy="739555"/>
            </a:xfrm>
            <a:prstGeom prst="straightConnector1">
              <a:avLst/>
            </a:prstGeom>
            <a:noFill/>
            <a:ln cap="flat" cmpd="sng" w="1778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7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205" name="Google Shape;205;p7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8" name="Google Shape;208;p7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ct val="100000"/>
              <a:buFont typeface="Calibri"/>
              <a:buNone/>
            </a:pPr>
            <a:r>
              <a:rPr b="1" lang="en-IE" sz="3600" cap="small">
                <a:solidFill>
                  <a:srgbClr val="017058"/>
                </a:solidFill>
              </a:rPr>
              <a:t>Distribution of Fuel Expenditure</a:t>
            </a:r>
            <a:endParaRPr sz="3300">
              <a:solidFill>
                <a:srgbClr val="017058"/>
              </a:solidFill>
            </a:endParaRPr>
          </a:p>
        </p:txBody>
      </p:sp>
      <p:sp>
        <p:nvSpPr>
          <p:cNvPr id="210" name="Google Shape;210;p7"/>
          <p:cNvSpPr txBox="1"/>
          <p:nvPr/>
        </p:nvSpPr>
        <p:spPr>
          <a:xfrm>
            <a:off x="640079" y="2524721"/>
            <a:ext cx="5590787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 fuel is a necessity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Necessities are relatively more important for poor people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 luxury good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Richer people spend more on transportation fuels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Expenditure on Home fuels is larger</a:t>
            </a:r>
            <a:endParaRPr/>
          </a:p>
        </p:txBody>
      </p:sp>
      <p:cxnSp>
        <p:nvCxnSpPr>
          <p:cNvPr id="211" name="Google Shape;211;p7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12" name="Google Shape;212;p7"/>
          <p:cNvGraphicFramePr/>
          <p:nvPr/>
        </p:nvGraphicFramePr>
        <p:xfrm>
          <a:off x="6818436" y="90391"/>
          <a:ext cx="5175441" cy="3291835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13" name="Google Shape;213;p7"/>
          <p:cNvGraphicFramePr/>
          <p:nvPr/>
        </p:nvGraphicFramePr>
        <p:xfrm>
          <a:off x="6818436" y="3200407"/>
          <a:ext cx="5175441" cy="3291833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8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221" name="Google Shape;221;p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8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3300"/>
              <a:buFont typeface="Calibri"/>
              <a:buNone/>
            </a:pPr>
            <a:r>
              <a:rPr b="1" lang="en-IE" sz="3300" cap="small">
                <a:solidFill>
                  <a:srgbClr val="017058"/>
                </a:solidFill>
              </a:rPr>
              <a:t>Distribution of Carbon Tax</a:t>
            </a:r>
            <a:endParaRPr sz="3300">
              <a:solidFill>
                <a:srgbClr val="017058"/>
              </a:solidFill>
            </a:endParaRPr>
          </a:p>
        </p:txBody>
      </p:sp>
      <p:sp>
        <p:nvSpPr>
          <p:cNvPr id="226" name="Google Shape;226;p8"/>
          <p:cNvSpPr txBox="1"/>
          <p:nvPr/>
        </p:nvSpPr>
        <p:spPr>
          <a:xfrm>
            <a:off x="641846" y="2315746"/>
            <a:ext cx="5243334" cy="3677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Tax burden largest at the bottom of the distribution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I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carbon intensive consumption baskets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I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Higher costs in Hungary and Ireland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I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Portugal relatively less polluting consumption basket</a:t>
            </a:r>
            <a:endParaRPr/>
          </a:p>
        </p:txBody>
      </p:sp>
      <p:cxnSp>
        <p:nvCxnSpPr>
          <p:cNvPr id="227" name="Google Shape;227;p8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28" name="Google Shape;228;p8"/>
          <p:cNvGraphicFramePr/>
          <p:nvPr/>
        </p:nvGraphicFramePr>
        <p:xfrm>
          <a:off x="6096000" y="1567544"/>
          <a:ext cx="5918875" cy="4256492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5" name="Google Shape;235;p9"/>
          <p:cNvGrpSpPr/>
          <p:nvPr/>
        </p:nvGrpSpPr>
        <p:grpSpPr>
          <a:xfrm>
            <a:off x="4" y="1062849"/>
            <a:ext cx="731521" cy="673460"/>
            <a:chOff x="3940602" y="308034"/>
            <a:chExt cx="2116791" cy="3428999"/>
          </a:xfrm>
        </p:grpSpPr>
        <p:sp>
          <p:nvSpPr>
            <p:cNvPr id="236" name="Google Shape;236;p9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9"/>
          <p:cNvSpPr/>
          <p:nvPr/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9"/>
          <p:cNvSpPr txBox="1"/>
          <p:nvPr>
            <p:ph type="title"/>
          </p:nvPr>
        </p:nvSpPr>
        <p:spPr>
          <a:xfrm>
            <a:off x="1043631" y="873940"/>
            <a:ext cx="5291646" cy="10357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7058"/>
              </a:buClr>
              <a:buSzPts val="3300"/>
              <a:buFont typeface="Calibri"/>
              <a:buNone/>
            </a:pPr>
            <a:r>
              <a:rPr b="1" lang="en-IE" sz="3300" cap="small">
                <a:solidFill>
                  <a:srgbClr val="017058"/>
                </a:solidFill>
              </a:rPr>
              <a:t>Carbon Emission Reductions</a:t>
            </a:r>
            <a:endParaRPr sz="3300">
              <a:solidFill>
                <a:srgbClr val="017058"/>
              </a:solidFill>
            </a:endParaRPr>
          </a:p>
        </p:txBody>
      </p:sp>
      <p:cxnSp>
        <p:nvCxnSpPr>
          <p:cNvPr id="241" name="Google Shape;241;p9"/>
          <p:cNvCxnSpPr/>
          <p:nvPr/>
        </p:nvCxnSpPr>
        <p:spPr>
          <a:xfrm rot="10800000">
            <a:off x="838200" y="6492240"/>
            <a:ext cx="10515600" cy="0"/>
          </a:xfrm>
          <a:prstGeom prst="straightConnector1">
            <a:avLst/>
          </a:prstGeom>
          <a:noFill/>
          <a:ln cap="flat" cmpd="sng" w="571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2" name="Google Shape;242;p9"/>
          <p:cNvSpPr txBox="1"/>
          <p:nvPr/>
        </p:nvSpPr>
        <p:spPr>
          <a:xfrm>
            <a:off x="640080" y="2540439"/>
            <a:ext cx="5455920" cy="36771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463" r="-462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aphicFrame>
        <p:nvGraphicFramePr>
          <p:cNvPr id="243" name="Google Shape;243;p9"/>
          <p:cNvGraphicFramePr/>
          <p:nvPr/>
        </p:nvGraphicFramePr>
        <p:xfrm>
          <a:off x="6792590" y="87901"/>
          <a:ext cx="5226124" cy="3296816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244" name="Google Shape;244;p9"/>
          <p:cNvGraphicFramePr/>
          <p:nvPr/>
        </p:nvGraphicFramePr>
        <p:xfrm>
          <a:off x="6803471" y="3179097"/>
          <a:ext cx="5226124" cy="3296813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2021-03-23T22:17:28Z</dcterms:created>
  <dc:creator>Finola Burns</dc:creator>
</cp:coreProperties>
</file>