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8" r:id="rId2"/>
    <p:sldId id="300" r:id="rId3"/>
    <p:sldId id="303" r:id="rId4"/>
    <p:sldId id="295" r:id="rId5"/>
    <p:sldId id="305" r:id="rId6"/>
    <p:sldId id="299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87E"/>
    <a:srgbClr val="035085"/>
    <a:srgbClr val="275A8B"/>
    <a:srgbClr val="C13DCB"/>
    <a:srgbClr val="118F8E"/>
    <a:srgbClr val="ED1BA7"/>
    <a:srgbClr val="285B8B"/>
    <a:srgbClr val="E2D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6D46D-6838-41F2-9496-1B71C619DF93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0B540-E01D-48D9-901A-C7A5857D94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236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0289-B1D7-4BFE-9311-8F6777AA9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192B1-11EF-4C4B-9BF7-92135D6B5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C850D-B0FB-4B6D-BDCA-75022F7A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4BA1-C726-4094-8278-0B1A609A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D3EC4-D200-4A61-B159-C97C19CD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70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B7A6-E3DB-4A2C-A39E-D6E05C508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9FC7B-8229-4CD6-8715-B4F9FDAB8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87AD7-4BEE-449D-A23E-19D20753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7D5B0-7FA4-4CC9-92CC-2236EAC1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C51BD-DF02-4DDA-B8B8-10B1DDC2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534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3632E-F350-40D9-A973-8FF4ECBBC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5ED9D-C8C2-43BE-8174-A3838084C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D388C-68BE-4F1D-A5D3-57DF820D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6856A-7EE8-4D56-9032-B3584A5F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08868-722B-4F36-9C89-5B32B232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669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0C13-4C8D-4981-90DB-5BCDEDFE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C6329-0E80-4FAB-B575-75C8DF71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26145-84B6-41CB-9515-6C26E1B7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45F43-8654-4FFC-8723-AC89738B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02FD9-2723-46E3-818C-2ABC599D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097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0D88-01B4-4477-874F-4AB168E1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F5209-192D-476B-AFDA-8E75B73F6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3EEFD-65AE-49C1-B062-02BE31C4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A8491-8D6B-4ACC-BC1F-BE5D5F63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F69A0-2F24-4F6E-B392-AE95742B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602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4DDE-7C38-43E2-880E-6CE0A86B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F2F88-CB20-4122-A224-6393D43E8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C0E99-621A-4C64-A98E-0A5CD781E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28078-EEB3-4108-8365-BC98CD9F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49E51-BBD9-41E8-9EB3-070A8443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E65AF-01E3-47D0-862C-F444B23A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45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41D8-D019-4EAC-A095-1DD2A9AE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4FDC4-E9A5-4C29-B2B5-D53632750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F3FF8-B8C6-437A-AD96-1CED802A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7D5C-166B-434B-A855-C8664353C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71467-2FC0-4E16-BA3D-46C4E6BE7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9BDC67-6DB6-442E-812B-E67A396E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ADC0A-C750-4588-9340-2B5472A0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D6BC9-217F-45DE-86B3-B1164452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484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2270-877B-4FD7-93C1-FFEEFC18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FCB68-91C0-4EC2-A537-796323AD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BAD3B-0035-4A8C-9332-B6303B5F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AC301-72AD-4492-9A93-DA42AABD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33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1CB96-C870-4E34-83B7-151F2762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CB89E-2695-4AD3-BC38-36610A2C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96338-8DEA-4111-80A6-40EE55A2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761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471C-712F-4FF5-846E-35B8D696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5BC32-04CB-406F-A8A9-B50EDF358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24F52-D199-4388-A966-B08AE2D15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5F361-FE86-440F-9BDF-7955233F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F0537-45CC-41A1-B25B-94DA17C7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D0735-2E77-4A9D-9D44-EB8F8CDD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13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115F-2A03-49FC-A6B4-BC4961F5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CF47A-72DB-45A4-B017-C4E21490A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6BC57-411C-4C20-9B52-96A94FDE3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43CB6-981F-4899-9D1C-0C82C533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EEDC3-5A52-42FE-98BF-740FFF5A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BA839-322A-4523-A198-2EB31935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760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AD830-2760-40DB-B4AB-4828683D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AB201-608F-42E6-8C1B-19D12F8B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D5342-4674-437E-9CBF-FAA92845C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F651C-75EA-42C7-9DC3-CF7F13A17A45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FA1E-2777-49B4-9180-43941E49A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C55B-3D76-40BB-BCCB-BB3614A17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B754-91D6-4725-B73F-7097CEB3F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698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stats.govt.nz/" TargetMode="External"/><Relationship Id="rId7" Type="http://schemas.openxmlformats.org/officeDocument/2006/relationships/hyperlink" Target="https://www.canterbury.ac.nz/science/research/geohealth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psych.auckland.ac.nz/en/about/new-zealand-attitudes-and-values-study.html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www.stats.govt.nz/integrated-data/integrated-data-infrastructur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ky, outdoor, tree, building&#10;&#10;Description automatically generated">
            <a:extLst>
              <a:ext uri="{FF2B5EF4-FFF2-40B4-BE49-F238E27FC236}">
                <a16:creationId xmlns:a16="http://schemas.microsoft.com/office/drawing/2014/main" id="{B7D2A7C8-B413-43A5-8FDA-28D8A46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4220" b="2228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0F67C66-187C-43BC-9382-D0EDBE23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/>
          <a:stretch/>
        </p:blipFill>
        <p:spPr>
          <a:xfrm>
            <a:off x="0" y="0"/>
            <a:ext cx="847817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2E5CA7-E35F-4BFA-B331-4F785F045236}"/>
              </a:ext>
            </a:extLst>
          </p:cNvPr>
          <p:cNvSpPr txBox="1"/>
          <p:nvPr/>
        </p:nvSpPr>
        <p:spPr>
          <a:xfrm>
            <a:off x="664913" y="3773576"/>
            <a:ext cx="6158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 Jesse Wiki</a:t>
            </a:r>
            <a:endParaRPr lang="en-NZ" i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r>
              <a:rPr lang="en-N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Assoc. Professor Daniel Exeter</a:t>
            </a:r>
          </a:p>
          <a:p>
            <a:endParaRPr lang="en-NZ" sz="2000" dirty="0">
              <a:solidFill>
                <a:schemeClr val="bg1"/>
              </a:solidFill>
              <a:latin typeface="+mj-lt"/>
            </a:endParaRPr>
          </a:p>
          <a:p>
            <a:r>
              <a:rPr lang="en-NZ" i="1" dirty="0">
                <a:solidFill>
                  <a:schemeClr val="bg1"/>
                </a:solidFill>
                <a:latin typeface="+mj-lt"/>
              </a:rPr>
              <a:t>Epidemiology and Biostatistics</a:t>
            </a:r>
          </a:p>
          <a:p>
            <a:r>
              <a:rPr lang="en-NZ" i="1" dirty="0">
                <a:solidFill>
                  <a:schemeClr val="bg1"/>
                </a:solidFill>
                <a:latin typeface="+mj-lt"/>
              </a:rPr>
              <a:t>School of Population Health </a:t>
            </a:r>
          </a:p>
          <a:p>
            <a:r>
              <a:rPr lang="en-NZ" i="1" dirty="0">
                <a:solidFill>
                  <a:schemeClr val="bg1"/>
                </a:solidFill>
                <a:latin typeface="+mj-lt"/>
              </a:rPr>
              <a:t>Faculty of Medical and Health Sciences | Mātauranga Hauora</a:t>
            </a:r>
          </a:p>
          <a:p>
            <a:r>
              <a:rPr lang="en-NZ" i="1" dirty="0">
                <a:solidFill>
                  <a:schemeClr val="bg1"/>
                </a:solidFill>
                <a:latin typeface="+mj-lt"/>
              </a:rPr>
              <a:t>University of Auckland | Waipapa Taumata Rau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34DA86-13B4-4343-BC6E-241F822A24ED}"/>
              </a:ext>
            </a:extLst>
          </p:cNvPr>
          <p:cNvCxnSpPr>
            <a:cxnSpLocks/>
          </p:cNvCxnSpPr>
          <p:nvPr/>
        </p:nvCxnSpPr>
        <p:spPr>
          <a:xfrm>
            <a:off x="768544" y="2819939"/>
            <a:ext cx="63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6C57D4F-E751-40EC-9389-5F06826B5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794" y="163877"/>
            <a:ext cx="1315890" cy="12654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77029D-6303-4FA0-8581-175F5DC4074D}"/>
              </a:ext>
            </a:extLst>
          </p:cNvPr>
          <p:cNvSpPr txBox="1"/>
          <p:nvPr/>
        </p:nvSpPr>
        <p:spPr>
          <a:xfrm>
            <a:off x="319228" y="895218"/>
            <a:ext cx="719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A spatial microsimulation model for population health and health policy in Aotearoa New Zealand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059163-9BC7-4FD4-B5D1-E3E5E27D8A7D}"/>
              </a:ext>
            </a:extLst>
          </p:cNvPr>
          <p:cNvCxnSpPr>
            <a:cxnSpLocks/>
          </p:cNvCxnSpPr>
          <p:nvPr/>
        </p:nvCxnSpPr>
        <p:spPr>
          <a:xfrm>
            <a:off x="768544" y="540157"/>
            <a:ext cx="63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 | Ministry of Business, Innovation &amp;amp; Employment">
            <a:extLst>
              <a:ext uri="{FF2B5EF4-FFF2-40B4-BE49-F238E27FC236}">
                <a16:creationId xmlns:a16="http://schemas.microsoft.com/office/drawing/2014/main" id="{1A8B0149-67DF-44CF-87C4-16A61C24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3" y="6094365"/>
            <a:ext cx="2779081" cy="5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14B3A1-516A-4B83-B096-5313423B6831}"/>
              </a:ext>
            </a:extLst>
          </p:cNvPr>
          <p:cNvSpPr txBox="1"/>
          <p:nvPr/>
        </p:nvSpPr>
        <p:spPr>
          <a:xfrm>
            <a:off x="664913" y="3145559"/>
            <a:ext cx="746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IMA 8</a:t>
            </a:r>
            <a:r>
              <a:rPr lang="en-US" baseline="30000" dirty="0">
                <a:solidFill>
                  <a:schemeClr val="bg1"/>
                </a:solidFill>
                <a:effectLst/>
                <a:latin typeface="+mj-lt"/>
              </a:rPr>
              <a:t>th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 World Congress (online), December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2021</a:t>
            </a:r>
            <a:endParaRPr lang="en-US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671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CF7ECA-403A-486F-93C4-DE7AFB414A91}"/>
              </a:ext>
            </a:extLst>
          </p:cNvPr>
          <p:cNvCxnSpPr>
            <a:cxnSpLocks/>
          </p:cNvCxnSpPr>
          <p:nvPr/>
        </p:nvCxnSpPr>
        <p:spPr>
          <a:xfrm>
            <a:off x="428625" y="1287149"/>
            <a:ext cx="11340000" cy="0"/>
          </a:xfrm>
          <a:prstGeom prst="line">
            <a:avLst/>
          </a:prstGeom>
          <a:ln w="12700">
            <a:solidFill>
              <a:srgbClr val="0F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0365A6D-645B-4A7E-AF87-FBD5EDCDF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50" y="272501"/>
            <a:ext cx="2684267" cy="887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EDF76-52F5-43F9-A6A8-F2F33B92FB7F}"/>
              </a:ext>
            </a:extLst>
          </p:cNvPr>
          <p:cNvSpPr txBox="1"/>
          <p:nvPr/>
        </p:nvSpPr>
        <p:spPr>
          <a:xfrm>
            <a:off x="510221" y="482708"/>
            <a:ext cx="7710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800" b="1" i="0" u="none" strike="noStrike" kern="1200" cap="none" spc="0" normalizeH="0" baseline="0" noProof="0" dirty="0">
                <a:ln>
                  <a:noFill/>
                </a:ln>
                <a:solidFill>
                  <a:srgbClr val="0F48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19284F2-0001-46C9-A734-7B45C4009A7A}"/>
              </a:ext>
            </a:extLst>
          </p:cNvPr>
          <p:cNvSpPr txBox="1"/>
          <p:nvPr/>
        </p:nvSpPr>
        <p:spPr>
          <a:xfrm>
            <a:off x="573925" y="1542138"/>
            <a:ext cx="3083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/>
              <a:t>Ph.D. in Geography</a:t>
            </a:r>
          </a:p>
          <a:p>
            <a:endParaRPr lang="en-NZ" sz="2200" dirty="0"/>
          </a:p>
          <a:p>
            <a:r>
              <a:rPr lang="en-NZ" sz="2200" b="1" dirty="0">
                <a:solidFill>
                  <a:srgbClr val="0F487E"/>
                </a:solidFill>
              </a:rPr>
              <a:t>Research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Spatial epidemiology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Health geography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Spatial statistics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1CE344-9133-4B31-ABA4-03F5D871BE32}"/>
              </a:ext>
            </a:extLst>
          </p:cNvPr>
          <p:cNvSpPr txBox="1"/>
          <p:nvPr/>
        </p:nvSpPr>
        <p:spPr>
          <a:xfrm>
            <a:off x="11498892" y="6400833"/>
            <a:ext cx="53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1/6</a:t>
            </a:r>
          </a:p>
        </p:txBody>
      </p:sp>
      <p:pic>
        <p:nvPicPr>
          <p:cNvPr id="7" name="Picture 6" descr="A person smiling in front of a bush&#10;&#10;Description automatically generated with medium confidence">
            <a:extLst>
              <a:ext uri="{FF2B5EF4-FFF2-40B4-BE49-F238E27FC236}">
                <a16:creationId xmlns:a16="http://schemas.microsoft.com/office/drawing/2014/main" id="{3EDCD1EB-0266-45F8-87AB-41A3FEB81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" r="18179"/>
          <a:stretch/>
        </p:blipFill>
        <p:spPr>
          <a:xfrm>
            <a:off x="6183018" y="1542138"/>
            <a:ext cx="1932593" cy="1722264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B6ADBC8-BE69-48AE-A954-9778E3325CE6}"/>
              </a:ext>
            </a:extLst>
          </p:cNvPr>
          <p:cNvGrpSpPr/>
          <p:nvPr/>
        </p:nvGrpSpPr>
        <p:grpSpPr>
          <a:xfrm>
            <a:off x="7918012" y="1978773"/>
            <a:ext cx="3420845" cy="4258199"/>
            <a:chOff x="7918012" y="1744665"/>
            <a:chExt cx="3420845" cy="42581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AA5183-0E90-4670-B6F0-4D953EE47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04" t="9913" r="4725" b="5908"/>
            <a:stretch/>
          </p:blipFill>
          <p:spPr>
            <a:xfrm>
              <a:off x="7918012" y="1744665"/>
              <a:ext cx="3420845" cy="42581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6" name="Picture 12" descr="Red location pin Royalty Free Vector Image - VectorStock">
              <a:extLst>
                <a:ext uri="{FF2B5EF4-FFF2-40B4-BE49-F238E27FC236}">
                  <a16:creationId xmlns:a16="http://schemas.microsoft.com/office/drawing/2014/main" id="{06F8ED74-8E44-47F0-9A85-A0D024A4C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1889" y="4420968"/>
              <a:ext cx="440030" cy="47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2" descr="Red location pin Royalty Free Vector Image - VectorStock">
              <a:extLst>
                <a:ext uri="{FF2B5EF4-FFF2-40B4-BE49-F238E27FC236}">
                  <a16:creationId xmlns:a16="http://schemas.microsoft.com/office/drawing/2014/main" id="{8FC2AE88-6FCC-4E78-BA17-863451EC3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7623" y="2403270"/>
              <a:ext cx="440030" cy="47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A3FFEEBD-10F0-433D-A008-AE808253168C}"/>
              </a:ext>
            </a:extLst>
          </p:cNvPr>
          <p:cNvSpPr txBox="1"/>
          <p:nvPr/>
        </p:nvSpPr>
        <p:spPr>
          <a:xfrm>
            <a:off x="510221" y="4237186"/>
            <a:ext cx="44168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/>
              <a:t>New to microsimulation</a:t>
            </a:r>
          </a:p>
          <a:p>
            <a:r>
              <a:rPr lang="en-NZ" sz="2200" dirty="0"/>
              <a:t>Interested in spatial microsimulation</a:t>
            </a:r>
          </a:p>
          <a:p>
            <a:endParaRPr lang="en-NZ" sz="2200" dirty="0"/>
          </a:p>
          <a:p>
            <a:r>
              <a:rPr lang="en-NZ" sz="2200" dirty="0"/>
              <a:t>Research funding until mid-2023</a:t>
            </a:r>
          </a:p>
          <a:p>
            <a:r>
              <a:rPr lang="en-NZ" sz="2200" dirty="0"/>
              <a:t>Initial stages, seeking feedback</a:t>
            </a:r>
          </a:p>
        </p:txBody>
      </p:sp>
    </p:spTree>
    <p:extLst>
      <p:ext uri="{BB962C8B-B14F-4D97-AF65-F5344CB8AC3E}">
        <p14:creationId xmlns:p14="http://schemas.microsoft.com/office/powerpoint/2010/main" val="192039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CF7ECA-403A-486F-93C4-DE7AFB414A91}"/>
              </a:ext>
            </a:extLst>
          </p:cNvPr>
          <p:cNvCxnSpPr>
            <a:cxnSpLocks/>
          </p:cNvCxnSpPr>
          <p:nvPr/>
        </p:nvCxnSpPr>
        <p:spPr>
          <a:xfrm>
            <a:off x="428625" y="1287149"/>
            <a:ext cx="11340000" cy="0"/>
          </a:xfrm>
          <a:prstGeom prst="line">
            <a:avLst/>
          </a:prstGeom>
          <a:ln w="12700">
            <a:solidFill>
              <a:srgbClr val="0F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0365A6D-645B-4A7E-AF87-FBD5EDCDF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50" y="272501"/>
            <a:ext cx="2684267" cy="887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EDF76-52F5-43F9-A6A8-F2F33B92FB7F}"/>
              </a:ext>
            </a:extLst>
          </p:cNvPr>
          <p:cNvSpPr txBox="1"/>
          <p:nvPr/>
        </p:nvSpPr>
        <p:spPr>
          <a:xfrm>
            <a:off x="510221" y="482708"/>
            <a:ext cx="7710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800" b="1" i="0" u="none" strike="noStrike" kern="1200" cap="none" spc="0" normalizeH="0" baseline="0" noProof="0" dirty="0">
                <a:ln>
                  <a:noFill/>
                </a:ln>
                <a:solidFill>
                  <a:srgbClr val="0F48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Spatial Microsimulation… What?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1F2E05-739D-4E9A-A31C-7486A94D0649}"/>
              </a:ext>
            </a:extLst>
          </p:cNvPr>
          <p:cNvSpPr txBox="1"/>
          <p:nvPr/>
        </p:nvSpPr>
        <p:spPr>
          <a:xfrm>
            <a:off x="6849194" y="3784698"/>
            <a:ext cx="261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Spatial Microsimulation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9C5A589-7E57-434F-A649-F65FA9C34F98}"/>
              </a:ext>
            </a:extLst>
          </p:cNvPr>
          <p:cNvCxnSpPr>
            <a:cxnSpLocks/>
          </p:cNvCxnSpPr>
          <p:nvPr/>
        </p:nvCxnSpPr>
        <p:spPr>
          <a:xfrm flipV="1">
            <a:off x="6745633" y="4657547"/>
            <a:ext cx="809277" cy="89325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A929893-0E69-499E-AE3B-82666EAFAB7A}"/>
              </a:ext>
            </a:extLst>
          </p:cNvPr>
          <p:cNvSpPr txBox="1"/>
          <p:nvPr/>
        </p:nvSpPr>
        <p:spPr>
          <a:xfrm>
            <a:off x="4761308" y="6341868"/>
            <a:ext cx="683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solidFill>
                  <a:srgbClr val="333333"/>
                </a:solidFill>
                <a:effectLst/>
              </a:rPr>
              <a:t>Adapted from: Lovelace, R., Dumont, M., 2016. Spatial microsimulation with R. CRC Press</a:t>
            </a:r>
            <a:endParaRPr lang="en-NZ" sz="1400" i="1" dirty="0"/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D36EE095-B542-4DCA-8D8C-EA28C70E34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13661" y="3548191"/>
            <a:ext cx="1465221" cy="1104113"/>
          </a:xfrm>
          <a:prstGeom prst="curved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9748B005-5556-4357-9454-B3E066858BB3}"/>
              </a:ext>
            </a:extLst>
          </p:cNvPr>
          <p:cNvSpPr/>
          <p:nvPr/>
        </p:nvSpPr>
        <p:spPr>
          <a:xfrm>
            <a:off x="9880662" y="4422206"/>
            <a:ext cx="270000" cy="270000"/>
          </a:xfrm>
          <a:prstGeom prst="ellipse">
            <a:avLst/>
          </a:prstGeom>
          <a:solidFill>
            <a:srgbClr val="E2D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2DC18A3-C9FD-4654-9109-90D4EE5C4183}"/>
              </a:ext>
            </a:extLst>
          </p:cNvPr>
          <p:cNvSpPr/>
          <p:nvPr/>
        </p:nvSpPr>
        <p:spPr>
          <a:xfrm>
            <a:off x="10717044" y="4412494"/>
            <a:ext cx="270000" cy="270000"/>
          </a:xfrm>
          <a:prstGeom prst="ellipse">
            <a:avLst/>
          </a:prstGeom>
          <a:solidFill>
            <a:srgbClr val="ED1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12DF74-B518-4FDC-B371-516EDFE9C0F8}"/>
              </a:ext>
            </a:extLst>
          </p:cNvPr>
          <p:cNvSpPr/>
          <p:nvPr/>
        </p:nvSpPr>
        <p:spPr>
          <a:xfrm>
            <a:off x="11356102" y="4113140"/>
            <a:ext cx="270000" cy="270000"/>
          </a:xfrm>
          <a:prstGeom prst="ellipse">
            <a:avLst/>
          </a:prstGeom>
          <a:solidFill>
            <a:srgbClr val="118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91AA8B4C-9462-4D6C-8EE1-951FD632887F}"/>
              </a:ext>
            </a:extLst>
          </p:cNvPr>
          <p:cNvCxnSpPr/>
          <p:nvPr/>
        </p:nvCxnSpPr>
        <p:spPr>
          <a:xfrm rot="5400000">
            <a:off x="10195024" y="4319592"/>
            <a:ext cx="753005" cy="284165"/>
          </a:xfrm>
          <a:prstGeom prst="curved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4BC93A74-8ABB-44C6-BF42-97C54315A7C9}"/>
              </a:ext>
            </a:extLst>
          </p:cNvPr>
          <p:cNvSpPr/>
          <p:nvPr/>
        </p:nvSpPr>
        <p:spPr>
          <a:xfrm>
            <a:off x="11128326" y="3815172"/>
            <a:ext cx="270000" cy="270000"/>
          </a:xfrm>
          <a:prstGeom prst="ellipse">
            <a:avLst/>
          </a:prstGeom>
          <a:solidFill>
            <a:srgbClr val="E2D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70EE9D0-8246-459E-B265-63249968DB4A}"/>
              </a:ext>
            </a:extLst>
          </p:cNvPr>
          <p:cNvSpPr/>
          <p:nvPr/>
        </p:nvSpPr>
        <p:spPr>
          <a:xfrm>
            <a:off x="10571527" y="3505668"/>
            <a:ext cx="270000" cy="270000"/>
          </a:xfrm>
          <a:prstGeom prst="ellipse">
            <a:avLst/>
          </a:prstGeom>
          <a:solidFill>
            <a:srgbClr val="118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51A5A93-16B5-4284-8B10-7E633CE9E6CC}"/>
              </a:ext>
            </a:extLst>
          </p:cNvPr>
          <p:cNvSpPr/>
          <p:nvPr/>
        </p:nvSpPr>
        <p:spPr>
          <a:xfrm>
            <a:off x="11296628" y="3455955"/>
            <a:ext cx="270000" cy="27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E67EA8-8720-4E0F-AFA1-B6D251D68360}"/>
              </a:ext>
            </a:extLst>
          </p:cNvPr>
          <p:cNvSpPr/>
          <p:nvPr/>
        </p:nvSpPr>
        <p:spPr>
          <a:xfrm>
            <a:off x="10066133" y="4011823"/>
            <a:ext cx="270000" cy="27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E1D8456-3E2C-4E56-9BF6-436FFA1FB8BA}"/>
              </a:ext>
            </a:extLst>
          </p:cNvPr>
          <p:cNvSpPr/>
          <p:nvPr/>
        </p:nvSpPr>
        <p:spPr>
          <a:xfrm>
            <a:off x="9894429" y="363019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A469D5-4E75-4604-BB7D-4A426B008CCA}"/>
              </a:ext>
            </a:extLst>
          </p:cNvPr>
          <p:cNvSpPr txBox="1"/>
          <p:nvPr/>
        </p:nvSpPr>
        <p:spPr>
          <a:xfrm>
            <a:off x="9677671" y="2870670"/>
            <a:ext cx="2618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Spatial microdata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D2E75E4-094C-4790-A793-58B0B89D1436}"/>
              </a:ext>
            </a:extLst>
          </p:cNvPr>
          <p:cNvCxnSpPr>
            <a:cxnSpLocks/>
          </p:cNvCxnSpPr>
          <p:nvPr/>
        </p:nvCxnSpPr>
        <p:spPr>
          <a:xfrm>
            <a:off x="8869566" y="4040961"/>
            <a:ext cx="720000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19284F2-0001-46C9-A734-7B45C4009A7A}"/>
              </a:ext>
            </a:extLst>
          </p:cNvPr>
          <p:cNvSpPr txBox="1"/>
          <p:nvPr/>
        </p:nvSpPr>
        <p:spPr>
          <a:xfrm>
            <a:off x="495996" y="1380096"/>
            <a:ext cx="39069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/>
              <a:t>Creation, analysis and modelling</a:t>
            </a:r>
          </a:p>
          <a:p>
            <a:endParaRPr lang="en-NZ" sz="2200" dirty="0"/>
          </a:p>
          <a:p>
            <a:r>
              <a:rPr lang="en-NZ" sz="2200" dirty="0"/>
              <a:t>Individual-level data allocated to geographic zones</a:t>
            </a:r>
          </a:p>
          <a:p>
            <a:endParaRPr lang="en-NZ" sz="2200" dirty="0"/>
          </a:p>
          <a:p>
            <a:r>
              <a:rPr lang="en-NZ" sz="2200" dirty="0"/>
              <a:t>Grouping variable = geographical</a:t>
            </a:r>
          </a:p>
          <a:p>
            <a:endParaRPr lang="en-NZ" sz="2200" dirty="0"/>
          </a:p>
          <a:p>
            <a:r>
              <a:rPr lang="en-NZ" sz="2200" dirty="0"/>
              <a:t>Inherent focus on how things vary over space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F04328B-F21D-4AEC-8D52-D5CF5557E63F}"/>
              </a:ext>
            </a:extLst>
          </p:cNvPr>
          <p:cNvSpPr/>
          <p:nvPr/>
        </p:nvSpPr>
        <p:spPr>
          <a:xfrm>
            <a:off x="9748052" y="3359170"/>
            <a:ext cx="1937982" cy="1473687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2ED05F-F3B6-4A1D-8755-856ACA665724}"/>
              </a:ext>
            </a:extLst>
          </p:cNvPr>
          <p:cNvSpPr txBox="1"/>
          <p:nvPr/>
        </p:nvSpPr>
        <p:spPr>
          <a:xfrm>
            <a:off x="4757808" y="1380096"/>
            <a:ext cx="261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Geographically aggregated 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20BA7C-78E7-45B3-AA31-822B25B9F513}"/>
              </a:ext>
            </a:extLst>
          </p:cNvPr>
          <p:cNvSpPr txBox="1"/>
          <p:nvPr/>
        </p:nvSpPr>
        <p:spPr>
          <a:xfrm>
            <a:off x="4757808" y="4001729"/>
            <a:ext cx="261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(individual-level)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ABD62FE-2243-4B1C-939A-85F243FABF5F}"/>
              </a:ext>
            </a:extLst>
          </p:cNvPr>
          <p:cNvCxnSpPr>
            <a:cxnSpLocks/>
          </p:cNvCxnSpPr>
          <p:nvPr/>
        </p:nvCxnSpPr>
        <p:spPr>
          <a:xfrm>
            <a:off x="6747963" y="2953104"/>
            <a:ext cx="726469" cy="7862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358FF6-AD26-41C1-8DB6-17C8DE9E5A32}"/>
              </a:ext>
            </a:extLst>
          </p:cNvPr>
          <p:cNvGrpSpPr/>
          <p:nvPr/>
        </p:nvGrpSpPr>
        <p:grpSpPr>
          <a:xfrm>
            <a:off x="4799397" y="4813951"/>
            <a:ext cx="1937982" cy="1473687"/>
            <a:chOff x="4079688" y="4813951"/>
            <a:chExt cx="1937982" cy="147368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5746F8B-04E9-4643-A267-3152966E1F78}"/>
                </a:ext>
              </a:extLst>
            </p:cNvPr>
            <p:cNvSpPr/>
            <p:nvPr/>
          </p:nvSpPr>
          <p:spPr>
            <a:xfrm>
              <a:off x="5534807" y="5052363"/>
              <a:ext cx="270000" cy="270000"/>
            </a:xfrm>
            <a:prstGeom prst="ellipse">
              <a:avLst/>
            </a:prstGeom>
            <a:solidFill>
              <a:srgbClr val="ED1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50FB681-016E-415C-862E-DE15F9132FE1}"/>
                </a:ext>
              </a:extLst>
            </p:cNvPr>
            <p:cNvSpPr/>
            <p:nvPr/>
          </p:nvSpPr>
          <p:spPr>
            <a:xfrm>
              <a:off x="4778658" y="5302800"/>
              <a:ext cx="270000" cy="270000"/>
            </a:xfrm>
            <a:prstGeom prst="ellipse">
              <a:avLst/>
            </a:prstGeom>
            <a:solidFill>
              <a:srgbClr val="C13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73CBDF9-1D11-4302-A8A4-0C9BE6F2B45A}"/>
                </a:ext>
              </a:extLst>
            </p:cNvPr>
            <p:cNvSpPr/>
            <p:nvPr/>
          </p:nvSpPr>
          <p:spPr>
            <a:xfrm>
              <a:off x="4758641" y="5856832"/>
              <a:ext cx="270000" cy="27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CEC9960-24B8-497B-8DB5-B7CC053A1E68}"/>
                </a:ext>
              </a:extLst>
            </p:cNvPr>
            <p:cNvSpPr/>
            <p:nvPr/>
          </p:nvSpPr>
          <p:spPr>
            <a:xfrm>
              <a:off x="5316164" y="5451832"/>
              <a:ext cx="270000" cy="270000"/>
            </a:xfrm>
            <a:prstGeom prst="ellipse">
              <a:avLst/>
            </a:prstGeom>
            <a:solidFill>
              <a:srgbClr val="118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DDFBA0B-CC9D-443A-A565-8731FF6953EA}"/>
                </a:ext>
              </a:extLst>
            </p:cNvPr>
            <p:cNvSpPr/>
            <p:nvPr/>
          </p:nvSpPr>
          <p:spPr>
            <a:xfrm>
              <a:off x="5586164" y="5721832"/>
              <a:ext cx="270000" cy="270000"/>
            </a:xfrm>
            <a:prstGeom prst="ellipse">
              <a:avLst/>
            </a:prstGeom>
            <a:solidFill>
              <a:srgbClr val="ED1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4E8BC11-5915-4002-B98A-EB97497E59A1}"/>
                </a:ext>
              </a:extLst>
            </p:cNvPr>
            <p:cNvSpPr/>
            <p:nvPr/>
          </p:nvSpPr>
          <p:spPr>
            <a:xfrm>
              <a:off x="4325726" y="5021829"/>
              <a:ext cx="270000" cy="270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0F34131-E80A-44D1-ADE6-80C520F3B3B1}"/>
                </a:ext>
              </a:extLst>
            </p:cNvPr>
            <p:cNvSpPr/>
            <p:nvPr/>
          </p:nvSpPr>
          <p:spPr>
            <a:xfrm>
              <a:off x="4460726" y="5721832"/>
              <a:ext cx="270000" cy="270000"/>
            </a:xfrm>
            <a:prstGeom prst="ellipse">
              <a:avLst/>
            </a:prstGeom>
            <a:solidFill>
              <a:srgbClr val="E2D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82FEC2CD-F37E-4769-8EBC-309AD7544E75}"/>
                </a:ext>
              </a:extLst>
            </p:cNvPr>
            <p:cNvSpPr/>
            <p:nvPr/>
          </p:nvSpPr>
          <p:spPr>
            <a:xfrm>
              <a:off x="4079688" y="4813951"/>
              <a:ext cx="1937982" cy="1473687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314D24A-608B-47C8-810D-A56864E015F8}"/>
              </a:ext>
            </a:extLst>
          </p:cNvPr>
          <p:cNvGrpSpPr/>
          <p:nvPr/>
        </p:nvGrpSpPr>
        <p:grpSpPr>
          <a:xfrm>
            <a:off x="4807692" y="2207603"/>
            <a:ext cx="1937982" cy="1473688"/>
            <a:chOff x="4087983" y="2207603"/>
            <a:chExt cx="1937982" cy="1473688"/>
          </a:xfrm>
        </p:grpSpPr>
        <p:cxnSp>
          <p:nvCxnSpPr>
            <p:cNvPr id="76" name="Connector: Curved 75">
              <a:extLst>
                <a:ext uri="{FF2B5EF4-FFF2-40B4-BE49-F238E27FC236}">
                  <a16:creationId xmlns:a16="http://schemas.microsoft.com/office/drawing/2014/main" id="{21A4346B-DC09-42DB-97C4-ADD49786D8E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45995" y="3160454"/>
              <a:ext cx="753500" cy="288174"/>
            </a:xfrm>
            <a:prstGeom prst="curved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or: Curved 76">
              <a:extLst>
                <a:ext uri="{FF2B5EF4-FFF2-40B4-BE49-F238E27FC236}">
                  <a16:creationId xmlns:a16="http://schemas.microsoft.com/office/drawing/2014/main" id="{9985A6E2-F08B-4938-AE54-00EE49B3B1E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57407" y="2386389"/>
              <a:ext cx="1473685" cy="1116120"/>
            </a:xfrm>
            <a:prstGeom prst="curved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8155E837-6164-410E-BF30-CB02F908C015}"/>
                </a:ext>
              </a:extLst>
            </p:cNvPr>
            <p:cNvSpPr/>
            <p:nvPr/>
          </p:nvSpPr>
          <p:spPr>
            <a:xfrm>
              <a:off x="4087983" y="2207603"/>
              <a:ext cx="1937982" cy="1473687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838BE26-1C66-4FCB-A229-D604AFA3BE15}"/>
              </a:ext>
            </a:extLst>
          </p:cNvPr>
          <p:cNvSpPr txBox="1"/>
          <p:nvPr/>
        </p:nvSpPr>
        <p:spPr>
          <a:xfrm>
            <a:off x="495996" y="4698545"/>
            <a:ext cx="37333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rgbClr val="0F487E"/>
                </a:solidFill>
              </a:rPr>
              <a:t>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Constraint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Target variable(s)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Composite target variable(s)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Scale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1D431-E8DC-4DFA-9A6A-94979BB703A3}"/>
              </a:ext>
            </a:extLst>
          </p:cNvPr>
          <p:cNvSpPr txBox="1"/>
          <p:nvPr/>
        </p:nvSpPr>
        <p:spPr>
          <a:xfrm>
            <a:off x="11498892" y="6400833"/>
            <a:ext cx="53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2/6</a:t>
            </a:r>
          </a:p>
        </p:txBody>
      </p:sp>
    </p:spTree>
    <p:extLst>
      <p:ext uri="{BB962C8B-B14F-4D97-AF65-F5344CB8AC3E}">
        <p14:creationId xmlns:p14="http://schemas.microsoft.com/office/powerpoint/2010/main" val="252116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CF7ECA-403A-486F-93C4-DE7AFB414A91}"/>
              </a:ext>
            </a:extLst>
          </p:cNvPr>
          <p:cNvCxnSpPr>
            <a:cxnSpLocks/>
          </p:cNvCxnSpPr>
          <p:nvPr/>
        </p:nvCxnSpPr>
        <p:spPr>
          <a:xfrm>
            <a:off x="428625" y="1287149"/>
            <a:ext cx="11340000" cy="0"/>
          </a:xfrm>
          <a:prstGeom prst="line">
            <a:avLst/>
          </a:prstGeom>
          <a:ln w="12700">
            <a:solidFill>
              <a:srgbClr val="0F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0365A6D-645B-4A7E-AF87-FBD5EDCDF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50" y="272501"/>
            <a:ext cx="2684267" cy="887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EDF76-52F5-43F9-A6A8-F2F33B92FB7F}"/>
              </a:ext>
            </a:extLst>
          </p:cNvPr>
          <p:cNvSpPr txBox="1"/>
          <p:nvPr/>
        </p:nvSpPr>
        <p:spPr>
          <a:xfrm>
            <a:off x="510221" y="482708"/>
            <a:ext cx="78971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800" b="1" dirty="0">
                <a:solidFill>
                  <a:srgbClr val="0F48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Spatial Microsimulation… Why?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66AF66-620D-4B10-9D52-2861AF89E5BF}"/>
              </a:ext>
            </a:extLst>
          </p:cNvPr>
          <p:cNvSpPr txBox="1"/>
          <p:nvPr/>
        </p:nvSpPr>
        <p:spPr>
          <a:xfrm>
            <a:off x="510221" y="1558554"/>
            <a:ext cx="11466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/>
              <a:t>Create model estimates of data that does not exist</a:t>
            </a:r>
          </a:p>
          <a:p>
            <a:endParaRPr lang="en-NZ" sz="2200" dirty="0"/>
          </a:p>
          <a:p>
            <a:r>
              <a:rPr lang="en-NZ" sz="2200" dirty="0"/>
              <a:t>Data is often available, but either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not at the geographic level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not accessible due to privacy/confidentiality</a:t>
            </a:r>
          </a:p>
          <a:p>
            <a:endParaRPr lang="en-NZ" sz="2200" dirty="0"/>
          </a:p>
          <a:p>
            <a:r>
              <a:rPr lang="en-NZ" sz="2200" dirty="0"/>
              <a:t>Many variables reported in surveys, </a:t>
            </a:r>
          </a:p>
          <a:p>
            <a:r>
              <a:rPr lang="en-NZ" sz="2200" dirty="0"/>
              <a:t>but little information on how they vary from place to place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061B1-E720-455D-B0F1-801ED6A19379}"/>
              </a:ext>
            </a:extLst>
          </p:cNvPr>
          <p:cNvSpPr txBox="1"/>
          <p:nvPr/>
        </p:nvSpPr>
        <p:spPr>
          <a:xfrm>
            <a:off x="510221" y="4630719"/>
            <a:ext cx="114661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>
                <a:solidFill>
                  <a:srgbClr val="0F487E"/>
                </a:solidFill>
              </a:rPr>
              <a:t>How does this relate to population health and health policy?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</a:rPr>
              <a:t>C</a:t>
            </a:r>
            <a:r>
              <a:rPr lang="en-US" sz="2200" b="0" i="0" u="none" strike="noStrike" baseline="0" dirty="0">
                <a:solidFill>
                  <a:srgbClr val="333333"/>
                </a:solidFill>
              </a:rPr>
              <a:t>ontribute to improved policy implementation and evaluation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</a:rPr>
              <a:t>S</a:t>
            </a:r>
            <a:r>
              <a:rPr lang="en-US" sz="2200" b="0" i="0" u="none" strike="noStrike" baseline="0" dirty="0">
                <a:solidFill>
                  <a:srgbClr val="333333"/>
                </a:solidFill>
              </a:rPr>
              <a:t>upport future planning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</a:rPr>
              <a:t>E</a:t>
            </a:r>
            <a:r>
              <a:rPr lang="en-US" sz="2200" b="0" i="0" u="none" strike="noStrike" baseline="0" dirty="0">
                <a:solidFill>
                  <a:srgbClr val="333333"/>
                </a:solidFill>
              </a:rPr>
              <a:t>nable resources to be allocated to areas where they are needed the most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</a:rPr>
              <a:t>A</a:t>
            </a:r>
            <a:r>
              <a:rPr lang="en-US" sz="2200" b="0" i="0" u="none" strike="noStrike" baseline="0" dirty="0">
                <a:solidFill>
                  <a:srgbClr val="333333"/>
                </a:solidFill>
              </a:rPr>
              <a:t>id in achieving health equity</a:t>
            </a:r>
            <a:endParaRPr lang="en-NZ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7E499-6A4D-4407-8755-69C85A92A4DB}"/>
              </a:ext>
            </a:extLst>
          </p:cNvPr>
          <p:cNvSpPr txBox="1"/>
          <p:nvPr/>
        </p:nvSpPr>
        <p:spPr>
          <a:xfrm>
            <a:off x="11498892" y="6400833"/>
            <a:ext cx="53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3/6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3AC0BD-F8AC-45D4-AD81-D58FA8806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2705" r="19515" b="12009"/>
          <a:stretch/>
        </p:blipFill>
        <p:spPr bwMode="auto">
          <a:xfrm>
            <a:off x="7619875" y="1431220"/>
            <a:ext cx="4148750" cy="2928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6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99C477CE-7B8C-4861-9761-AB7330438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5"/>
          <a:stretch/>
        </p:blipFill>
        <p:spPr>
          <a:xfrm>
            <a:off x="7438215" y="1981355"/>
            <a:ext cx="989696" cy="936969"/>
          </a:xfrm>
          <a:prstGeom prst="rect">
            <a:avLst/>
          </a:prstGeom>
        </p:spPr>
      </p:pic>
      <p:pic>
        <p:nvPicPr>
          <p:cNvPr id="2050" name="Picture 2" descr="Disease, Sickness, heartbeat, Life Span, medical, health, pulse icon">
            <a:extLst>
              <a:ext uri="{FF2B5EF4-FFF2-40B4-BE49-F238E27FC236}">
                <a16:creationId xmlns:a16="http://schemas.microsoft.com/office/drawing/2014/main" id="{0E6D9BDF-8312-4997-8393-57BC6886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10" y="2080746"/>
            <a:ext cx="738188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fe Span Icons">
            <a:extLst>
              <a:ext uri="{FF2B5EF4-FFF2-40B4-BE49-F238E27FC236}">
                <a16:creationId xmlns:a16="http://schemas.microsoft.com/office/drawing/2014/main" id="{836787AB-1D37-4AC3-AC59-D119FB79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7" y="2036234"/>
            <a:ext cx="84296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F0AF10-277C-4956-BF4F-160F4B06D614}"/>
              </a:ext>
            </a:extLst>
          </p:cNvPr>
          <p:cNvSpPr/>
          <p:nvPr/>
        </p:nvSpPr>
        <p:spPr>
          <a:xfrm>
            <a:off x="8294826" y="2224187"/>
            <a:ext cx="2937999" cy="1220745"/>
          </a:xfrm>
          <a:prstGeom prst="roundRect">
            <a:avLst/>
          </a:prstGeom>
          <a:solidFill>
            <a:srgbClr val="0F487E">
              <a:alpha val="90000"/>
            </a:srgbClr>
          </a:solidFill>
          <a:ln w="28575">
            <a:solidFill>
              <a:srgbClr val="275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59DD31-B445-4BF4-AAA4-19FC9B4BD37D}"/>
              </a:ext>
            </a:extLst>
          </p:cNvPr>
          <p:cNvSpPr/>
          <p:nvPr/>
        </p:nvSpPr>
        <p:spPr>
          <a:xfrm>
            <a:off x="4726565" y="2224187"/>
            <a:ext cx="2559847" cy="1220745"/>
          </a:xfrm>
          <a:prstGeom prst="roundRect">
            <a:avLst/>
          </a:prstGeom>
          <a:solidFill>
            <a:srgbClr val="0F487E">
              <a:alpha val="90000"/>
            </a:srgbClr>
          </a:solidFill>
          <a:ln w="28575">
            <a:solidFill>
              <a:srgbClr val="275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CF7ECA-403A-486F-93C4-DE7AFB414A91}"/>
              </a:ext>
            </a:extLst>
          </p:cNvPr>
          <p:cNvCxnSpPr>
            <a:cxnSpLocks/>
          </p:cNvCxnSpPr>
          <p:nvPr/>
        </p:nvCxnSpPr>
        <p:spPr>
          <a:xfrm>
            <a:off x="428625" y="1287149"/>
            <a:ext cx="11340000" cy="0"/>
          </a:xfrm>
          <a:prstGeom prst="line">
            <a:avLst/>
          </a:prstGeom>
          <a:ln w="12700">
            <a:solidFill>
              <a:srgbClr val="0F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0365A6D-645B-4A7E-AF87-FBD5EDCDF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50" y="272501"/>
            <a:ext cx="2684267" cy="887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EDF76-52F5-43F9-A6A8-F2F33B92FB7F}"/>
              </a:ext>
            </a:extLst>
          </p:cNvPr>
          <p:cNvSpPr txBox="1"/>
          <p:nvPr/>
        </p:nvSpPr>
        <p:spPr>
          <a:xfrm>
            <a:off x="466247" y="482709"/>
            <a:ext cx="78971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800" b="1" i="0" u="none" strike="noStrike" kern="1200" cap="none" spc="0" normalizeH="0" baseline="0" noProof="0" dirty="0">
                <a:ln>
                  <a:noFill/>
                </a:ln>
                <a:solidFill>
                  <a:srgbClr val="0F48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This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66AF66-620D-4B10-9D52-2861AF89E5BF}"/>
              </a:ext>
            </a:extLst>
          </p:cNvPr>
          <p:cNvSpPr txBox="1"/>
          <p:nvPr/>
        </p:nvSpPr>
        <p:spPr>
          <a:xfrm>
            <a:off x="533814" y="4152193"/>
            <a:ext cx="11466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well understood within Aotearoa New Zealand, particularly at a small area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aim: </a:t>
            </a:r>
            <a:r>
              <a:rPr lang="en-US" sz="2200" dirty="0">
                <a:solidFill>
                  <a:srgbClr val="333333"/>
                </a:solidFill>
                <a:latin typeface="Calibri" panose="020F0502020204030204"/>
              </a:rPr>
              <a:t>To develop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spatial microsimulation model that examines health-adjusted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expectancy, quality of life, and healthcare costs at a localised level in Aotearoa New Zealand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8DF7CA-2EDB-417E-9C83-A911F9565CD8}"/>
              </a:ext>
            </a:extLst>
          </p:cNvPr>
          <p:cNvSpPr/>
          <p:nvPr/>
        </p:nvSpPr>
        <p:spPr>
          <a:xfrm>
            <a:off x="1407146" y="2224187"/>
            <a:ext cx="2281237" cy="1220745"/>
          </a:xfrm>
          <a:prstGeom prst="roundRect">
            <a:avLst/>
          </a:prstGeom>
          <a:solidFill>
            <a:srgbClr val="0F487E">
              <a:alpha val="90000"/>
            </a:srgbClr>
          </a:solidFill>
          <a:ln w="28575">
            <a:solidFill>
              <a:srgbClr val="275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5B5B0-8D74-4C4E-9B6C-EE7CFEC859BB}"/>
              </a:ext>
            </a:extLst>
          </p:cNvPr>
          <p:cNvSpPr txBox="1"/>
          <p:nvPr/>
        </p:nvSpPr>
        <p:spPr>
          <a:xfrm>
            <a:off x="1314278" y="2441789"/>
            <a:ext cx="246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long can we expect to live?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EF1521-7043-4012-BFDA-18DBFF3B861A}"/>
              </a:ext>
            </a:extLst>
          </p:cNvPr>
          <p:cNvSpPr txBox="1"/>
          <p:nvPr/>
        </p:nvSpPr>
        <p:spPr>
          <a:xfrm>
            <a:off x="4790862" y="2457891"/>
            <a:ext cx="246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quality of that life?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6E3391-8946-49FE-88D1-DEA7EBF42FE3}"/>
              </a:ext>
            </a:extLst>
          </p:cNvPr>
          <p:cNvSpPr txBox="1"/>
          <p:nvPr/>
        </p:nvSpPr>
        <p:spPr>
          <a:xfrm>
            <a:off x="8294827" y="2449840"/>
            <a:ext cx="293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cost to the healthcare system?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CF70B8-F53D-4712-B97E-AED886EED127}"/>
              </a:ext>
            </a:extLst>
          </p:cNvPr>
          <p:cNvSpPr txBox="1"/>
          <p:nvPr/>
        </p:nvSpPr>
        <p:spPr>
          <a:xfrm>
            <a:off x="11498892" y="6400833"/>
            <a:ext cx="53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4/6</a:t>
            </a:r>
          </a:p>
        </p:txBody>
      </p:sp>
    </p:spTree>
    <p:extLst>
      <p:ext uri="{BB962C8B-B14F-4D97-AF65-F5344CB8AC3E}">
        <p14:creationId xmlns:p14="http://schemas.microsoft.com/office/powerpoint/2010/main" val="22240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CF7ECA-403A-486F-93C4-DE7AFB414A91}"/>
              </a:ext>
            </a:extLst>
          </p:cNvPr>
          <p:cNvCxnSpPr>
            <a:cxnSpLocks/>
          </p:cNvCxnSpPr>
          <p:nvPr/>
        </p:nvCxnSpPr>
        <p:spPr>
          <a:xfrm>
            <a:off x="428625" y="1287149"/>
            <a:ext cx="11340000" cy="0"/>
          </a:xfrm>
          <a:prstGeom prst="line">
            <a:avLst/>
          </a:prstGeom>
          <a:ln w="12700">
            <a:solidFill>
              <a:srgbClr val="0F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0365A6D-645B-4A7E-AF87-FBD5EDCDF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50" y="272501"/>
            <a:ext cx="2684267" cy="887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EDF76-52F5-43F9-A6A8-F2F33B92FB7F}"/>
              </a:ext>
            </a:extLst>
          </p:cNvPr>
          <p:cNvSpPr txBox="1"/>
          <p:nvPr/>
        </p:nvSpPr>
        <p:spPr>
          <a:xfrm>
            <a:off x="510222" y="482708"/>
            <a:ext cx="467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800" b="1" dirty="0">
                <a:solidFill>
                  <a:srgbClr val="0F48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</a:t>
            </a:r>
          </a:p>
        </p:txBody>
      </p:sp>
      <p:pic>
        <p:nvPicPr>
          <p:cNvPr id="1026" name="Picture 2" descr="Home | Stats NZ">
            <a:hlinkClick r:id="rId3"/>
            <a:extLst>
              <a:ext uri="{FF2B5EF4-FFF2-40B4-BE49-F238E27FC236}">
                <a16:creationId xmlns:a16="http://schemas.microsoft.com/office/drawing/2014/main" id="{66661448-BF13-47F9-8DE4-65287D3F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85" y="1723078"/>
            <a:ext cx="1434808" cy="52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New Zealand Attitudes and Values Study (NZAVS) - Home | Facebook">
            <a:hlinkClick r:id="rId5"/>
            <a:extLst>
              <a:ext uri="{FF2B5EF4-FFF2-40B4-BE49-F238E27FC236}">
                <a16:creationId xmlns:a16="http://schemas.microsoft.com/office/drawing/2014/main" id="{CEDD048E-AA5E-4217-B834-F8D6CAF3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84" y="5268764"/>
            <a:ext cx="2138168" cy="11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C Research Profile - University of Canterbury - New Zealand">
            <a:hlinkClick r:id="rId7"/>
            <a:extLst>
              <a:ext uri="{FF2B5EF4-FFF2-40B4-BE49-F238E27FC236}">
                <a16:creationId xmlns:a16="http://schemas.microsoft.com/office/drawing/2014/main" id="{C15BA308-F561-45EC-815E-94C7758A9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3" b="25888"/>
          <a:stretch/>
        </p:blipFill>
        <p:spPr bwMode="auto">
          <a:xfrm>
            <a:off x="9102984" y="4279525"/>
            <a:ext cx="1587435" cy="7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IDI and government data linking | croaking cassandra">
            <a:hlinkClick r:id="rId9"/>
            <a:extLst>
              <a:ext uri="{FF2B5EF4-FFF2-40B4-BE49-F238E27FC236}">
                <a16:creationId xmlns:a16="http://schemas.microsoft.com/office/drawing/2014/main" id="{DA3E3698-2105-4DD7-98A4-45CF9BCB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84" y="2430337"/>
            <a:ext cx="2333265" cy="17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ABA4EC-19FA-45D1-B236-E6A7032225D0}"/>
              </a:ext>
            </a:extLst>
          </p:cNvPr>
          <p:cNvSpPr txBox="1"/>
          <p:nvPr/>
        </p:nvSpPr>
        <p:spPr>
          <a:xfrm>
            <a:off x="3401627" y="1687646"/>
            <a:ext cx="53887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Census</a:t>
            </a:r>
            <a:r>
              <a:rPr lang="en-NZ" dirty="0"/>
              <a:t>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200" dirty="0"/>
              <a:t>Mortality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lang="en-NZ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200" dirty="0"/>
              <a:t>Life event data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lang="en-NZ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200" dirty="0"/>
              <a:t>Chronic conditions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lang="en-NZ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200" dirty="0"/>
              <a:t>Disability survey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lang="en-NZ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200" dirty="0"/>
              <a:t>Publicly funded hospital discharges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lang="en-NZ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200" dirty="0"/>
              <a:t>Privately funded hospital discharges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lang="en-NZ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200" dirty="0"/>
              <a:t>ACC injury claims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lang="en-NZ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200" dirty="0"/>
              <a:t>Social housing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lang="en-N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Access to healthcare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Quality of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Subjective wellbeing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Interpersonal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Social inclusion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4182E-02AF-45CD-96C9-142189AEF290}"/>
              </a:ext>
            </a:extLst>
          </p:cNvPr>
          <p:cNvSpPr txBox="1"/>
          <p:nvPr/>
        </p:nvSpPr>
        <p:spPr>
          <a:xfrm>
            <a:off x="1030957" y="5214646"/>
            <a:ext cx="2015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rgbClr val="285B8B"/>
                </a:solidFill>
              </a:rPr>
              <a:t>Quality of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3CDB2-4A39-4F23-AFDA-CE12679A301B}"/>
              </a:ext>
            </a:extLst>
          </p:cNvPr>
          <p:cNvSpPr txBox="1"/>
          <p:nvPr/>
        </p:nvSpPr>
        <p:spPr>
          <a:xfrm>
            <a:off x="758693" y="2267044"/>
            <a:ext cx="233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rgbClr val="118F8E"/>
                </a:solidFill>
              </a:rPr>
              <a:t>Health-adjusted life expectancy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EA693-5BCE-4522-A849-6B4F2F83186D}"/>
              </a:ext>
            </a:extLst>
          </p:cNvPr>
          <p:cNvSpPr txBox="1"/>
          <p:nvPr/>
        </p:nvSpPr>
        <p:spPr>
          <a:xfrm>
            <a:off x="717797" y="3676587"/>
            <a:ext cx="2186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rgbClr val="ED1BA7"/>
                </a:solidFill>
              </a:rPr>
              <a:t>Healthcare costs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457310E-7EF7-4257-A5E6-1766E8CF39F4}"/>
              </a:ext>
            </a:extLst>
          </p:cNvPr>
          <p:cNvSpPr/>
          <p:nvPr/>
        </p:nvSpPr>
        <p:spPr>
          <a:xfrm>
            <a:off x="3085564" y="2159313"/>
            <a:ext cx="229907" cy="1150390"/>
          </a:xfrm>
          <a:prstGeom prst="leftBrace">
            <a:avLst>
              <a:gd name="adj1" fmla="val 50721"/>
              <a:gd name="adj2" fmla="val 50000"/>
            </a:avLst>
          </a:prstGeom>
          <a:ln w="28575">
            <a:solidFill>
              <a:srgbClr val="118F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FBAD0E38-440E-4B1A-A60A-A20501D3AD1E}"/>
              </a:ext>
            </a:extLst>
          </p:cNvPr>
          <p:cNvSpPr/>
          <p:nvPr/>
        </p:nvSpPr>
        <p:spPr>
          <a:xfrm>
            <a:off x="3085564" y="3481266"/>
            <a:ext cx="234007" cy="833276"/>
          </a:xfrm>
          <a:prstGeom prst="leftBrace">
            <a:avLst>
              <a:gd name="adj1" fmla="val 50721"/>
              <a:gd name="adj2" fmla="val 50000"/>
            </a:avLst>
          </a:prstGeom>
          <a:ln w="28575">
            <a:solidFill>
              <a:srgbClr val="ED1B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04FD7CF-D02B-451A-B8D3-6B0573DA1A8E}"/>
              </a:ext>
            </a:extLst>
          </p:cNvPr>
          <p:cNvSpPr/>
          <p:nvPr/>
        </p:nvSpPr>
        <p:spPr>
          <a:xfrm>
            <a:off x="3085564" y="4482822"/>
            <a:ext cx="234007" cy="1894536"/>
          </a:xfrm>
          <a:prstGeom prst="leftBrace">
            <a:avLst>
              <a:gd name="adj1" fmla="val 50721"/>
              <a:gd name="adj2" fmla="val 50000"/>
            </a:avLst>
          </a:prstGeom>
          <a:ln w="28575">
            <a:solidFill>
              <a:srgbClr val="285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CBF199-1519-49FA-AF80-E8893EDC1059}"/>
              </a:ext>
            </a:extLst>
          </p:cNvPr>
          <p:cNvSpPr txBox="1"/>
          <p:nvPr/>
        </p:nvSpPr>
        <p:spPr>
          <a:xfrm>
            <a:off x="1358768" y="1667541"/>
            <a:ext cx="2333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/>
              <a:t>Everything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A502B-D0DA-449D-97D0-EC162C930CB6}"/>
              </a:ext>
            </a:extLst>
          </p:cNvPr>
          <p:cNvSpPr txBox="1"/>
          <p:nvPr/>
        </p:nvSpPr>
        <p:spPr>
          <a:xfrm>
            <a:off x="11498892" y="6400833"/>
            <a:ext cx="53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5/6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69616-6F20-4DFE-8AF6-FF9D13EC6990}"/>
              </a:ext>
            </a:extLst>
          </p:cNvPr>
          <p:cNvSpPr txBox="1"/>
          <p:nvPr/>
        </p:nvSpPr>
        <p:spPr>
          <a:xfrm>
            <a:off x="203304" y="6375292"/>
            <a:ext cx="160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*Linked data</a:t>
            </a:r>
          </a:p>
        </p:txBody>
      </p:sp>
    </p:spTree>
    <p:extLst>
      <p:ext uri="{BB962C8B-B14F-4D97-AF65-F5344CB8AC3E}">
        <p14:creationId xmlns:p14="http://schemas.microsoft.com/office/powerpoint/2010/main" val="39273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E367A6-CCAF-449A-8387-1F9E48F2CA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5B8B"/>
          </a:solidFill>
          <a:ln>
            <a:solidFill>
              <a:srgbClr val="285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B22962-2B0E-4054-9E96-BCCB5EB84B2B}"/>
              </a:ext>
            </a:extLst>
          </p:cNvPr>
          <p:cNvCxnSpPr>
            <a:cxnSpLocks/>
          </p:cNvCxnSpPr>
          <p:nvPr/>
        </p:nvCxnSpPr>
        <p:spPr>
          <a:xfrm>
            <a:off x="2419791" y="3701248"/>
            <a:ext cx="72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6B8313F-25EA-4895-8118-BACCBE8E6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794" y="163877"/>
            <a:ext cx="1315890" cy="12654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01B0E3-7A04-4BFF-BD80-879004E39331}"/>
              </a:ext>
            </a:extLst>
          </p:cNvPr>
          <p:cNvCxnSpPr>
            <a:cxnSpLocks/>
          </p:cNvCxnSpPr>
          <p:nvPr/>
        </p:nvCxnSpPr>
        <p:spPr>
          <a:xfrm>
            <a:off x="2419791" y="1119623"/>
            <a:ext cx="72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ome | Ministry of Business, Innovation &amp;amp; Employment">
            <a:extLst>
              <a:ext uri="{FF2B5EF4-FFF2-40B4-BE49-F238E27FC236}">
                <a16:creationId xmlns:a16="http://schemas.microsoft.com/office/drawing/2014/main" id="{DCED0F6C-4373-46DC-995B-68152976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07" y="5881512"/>
            <a:ext cx="2779081" cy="5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9D18BF-2364-4FE1-8136-80B7DD5A2BB8}"/>
              </a:ext>
            </a:extLst>
          </p:cNvPr>
          <p:cNvSpPr txBox="1"/>
          <p:nvPr/>
        </p:nvSpPr>
        <p:spPr>
          <a:xfrm>
            <a:off x="377778" y="4683953"/>
            <a:ext cx="397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Contact: jesse.wiki@auckland.ac.nz</a:t>
            </a:r>
            <a:endParaRPr lang="en-NZ" sz="16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E78B3827-4D11-42A6-92C3-D5247178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90" y="2942152"/>
            <a:ext cx="2040020" cy="3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F71EEF-37CF-4C6E-A8F2-C0764558E74D}"/>
              </a:ext>
            </a:extLst>
          </p:cNvPr>
          <p:cNvSpPr txBox="1"/>
          <p:nvPr/>
        </p:nvSpPr>
        <p:spPr>
          <a:xfrm>
            <a:off x="3116062" y="1535838"/>
            <a:ext cx="5997945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NZ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Facts are stubborn things,</a:t>
            </a:r>
          </a:p>
          <a:p>
            <a:pPr algn="ctr">
              <a:spcBef>
                <a:spcPts val="500"/>
              </a:spcBef>
            </a:pPr>
            <a:r>
              <a:rPr lang="en-NZ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but statistics are more pliable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92D508-C79A-4E90-83A2-CC6707078140}"/>
              </a:ext>
            </a:extLst>
          </p:cNvPr>
          <p:cNvSpPr txBox="1"/>
          <p:nvPr/>
        </p:nvSpPr>
        <p:spPr>
          <a:xfrm>
            <a:off x="377778" y="5082988"/>
            <a:ext cx="615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>
                <a:solidFill>
                  <a:schemeClr val="bg1"/>
                </a:solidFill>
                <a:latin typeface="+mj-lt"/>
              </a:rPr>
              <a:t>Faculty of Medical and Health Sciences | Mātauranga Hauora</a:t>
            </a:r>
          </a:p>
          <a:p>
            <a:r>
              <a:rPr lang="en-NZ" i="1" dirty="0">
                <a:solidFill>
                  <a:schemeClr val="bg1"/>
                </a:solidFill>
                <a:latin typeface="+mj-lt"/>
              </a:rPr>
              <a:t>University of Auckland | Waipapa Taumata Rau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8154B-822F-4F08-A7DD-971C6296B78D}"/>
              </a:ext>
            </a:extLst>
          </p:cNvPr>
          <p:cNvSpPr txBox="1"/>
          <p:nvPr/>
        </p:nvSpPr>
        <p:spPr>
          <a:xfrm>
            <a:off x="377778" y="5823020"/>
            <a:ext cx="686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</a:rPr>
              <a:t>Supported by a MBIE Science Whitinga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chemeClr val="bg1"/>
                </a:solidFill>
              </a:rPr>
              <a:t>Fellowship administered by Royal </a:t>
            </a:r>
            <a:r>
              <a:rPr lang="en-NZ" sz="1800" b="0" i="0" u="none" strike="noStrike" baseline="0" dirty="0">
                <a:solidFill>
                  <a:schemeClr val="bg1"/>
                </a:solidFill>
              </a:rPr>
              <a:t>Society Te Apārangi on behalf of the New Zealand Government</a:t>
            </a:r>
            <a:endParaRPr lang="en-NZ" sz="1600" i="1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1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6657</TotalTime>
  <Words>441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Wiki</dc:creator>
  <cp:lastModifiedBy>Jesse Wiki</cp:lastModifiedBy>
  <cp:revision>128</cp:revision>
  <dcterms:created xsi:type="dcterms:W3CDTF">2021-11-03T23:53:10Z</dcterms:created>
  <dcterms:modified xsi:type="dcterms:W3CDTF">2021-12-03T09:46:28Z</dcterms:modified>
</cp:coreProperties>
</file>