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ink/ink2.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96" r:id="rId5"/>
  </p:sldMasterIdLst>
  <p:notesMasterIdLst>
    <p:notesMasterId r:id="rId18"/>
  </p:notesMasterIdLst>
  <p:sldIdLst>
    <p:sldId id="256" r:id="rId6"/>
    <p:sldId id="257" r:id="rId7"/>
    <p:sldId id="270" r:id="rId8"/>
    <p:sldId id="261" r:id="rId9"/>
    <p:sldId id="260" r:id="rId10"/>
    <p:sldId id="273" r:id="rId11"/>
    <p:sldId id="271" r:id="rId12"/>
    <p:sldId id="274" r:id="rId13"/>
    <p:sldId id="272" r:id="rId14"/>
    <p:sldId id="277" r:id="rId15"/>
    <p:sldId id="269" r:id="rId16"/>
    <p:sldId id="278" r:id="rId1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0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44564F-D0D0-49E3-9B8B-449CC5B6F42D}" v="1" dt="2021-12-01T13:32:29.549"/>
    <p1510:client id="{1F557687-9DEB-4312-BFCD-2BEF6D2B1C59}" v="39" dt="2021-12-01T12:39:17.800"/>
    <p1510:client id="{257AD481-4410-4CA5-95BD-54C1294BA993}" v="18" dt="2021-12-01T12:15:49.962"/>
    <p1510:client id="{97D33334-51BE-4035-91CD-BF44665CC07E}" v="611" dt="2021-12-01T17:36:20.484"/>
    <p1510:client id="{A5E23DD5-356F-44E2-B043-66BAD14C14F3}" v="2" dt="2021-12-01T19:54:27.557"/>
    <p1510:client id="{B813E7FE-594A-476D-BC50-75817765B798}" v="6" dt="2021-12-01T14:58:10.805"/>
    <p1510:client id="{F0A21D98-2A7A-4B6C-AC55-7E448DFC4C8D}" v="15" dt="2021-12-08T18:01:06.062"/>
    <p1510:client id="{FE6B631E-E133-40AF-A1FA-B5AF1A8F6EDF}" v="1" dt="2021-12-02T13:00:41.2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362" autoAdjust="0"/>
  </p:normalViewPr>
  <p:slideViewPr>
    <p:cSldViewPr snapToGrid="0">
      <p:cViewPr varScale="1">
        <p:scale>
          <a:sx n="53" d="100"/>
          <a:sy n="53" d="100"/>
        </p:scale>
        <p:origin x="1386"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627799-057F-49E0-BE00-96FC952FFBF1}" type="doc">
      <dgm:prSet loTypeId="urn:microsoft.com/office/officeart/2005/8/layout/cycle3" loCatId="cycle" qsTypeId="urn:microsoft.com/office/officeart/2005/8/quickstyle/simple2" qsCatId="simple" csTypeId="urn:microsoft.com/office/officeart/2005/8/colors/colorful5" csCatId="colorful" phldr="1"/>
      <dgm:spPr/>
      <dgm:t>
        <a:bodyPr/>
        <a:lstStyle/>
        <a:p>
          <a:endParaRPr lang="en-US"/>
        </a:p>
      </dgm:t>
    </dgm:pt>
    <dgm:pt modelId="{F50B0462-CF68-4510-8EF5-776D77574C33}">
      <dgm:prSet phldrT="[Text]" custT="1"/>
      <dgm:spPr/>
      <dgm:t>
        <a:bodyPr/>
        <a:lstStyle/>
        <a:p>
          <a:r>
            <a:rPr lang="en-US" sz="1400" baseline="0" err="1">
              <a:latin typeface="Calibri" panose="020F0502020204030204" pitchFamily="34" charset="0"/>
            </a:rPr>
            <a:t>Demographics</a:t>
          </a:r>
          <a:r>
            <a:rPr lang="en-US" sz="1050" baseline="0" err="1">
              <a:latin typeface="Calibri" panose="020F0502020204030204" pitchFamily="34" charset="0"/>
            </a:rPr>
            <a:t>Mortality</a:t>
          </a:r>
          <a:r>
            <a:rPr lang="en-US" sz="1050" baseline="0">
              <a:latin typeface="Calibri" panose="020F0502020204030204" pitchFamily="34" charset="0"/>
            </a:rPr>
            <a:t>, Migration, Fertility</a:t>
          </a:r>
          <a:endParaRPr lang="en-US" sz="1400" baseline="0">
            <a:latin typeface="Calibri" panose="020F0502020204030204" pitchFamily="34" charset="0"/>
          </a:endParaRPr>
        </a:p>
      </dgm:t>
    </dgm:pt>
    <dgm:pt modelId="{B23073A0-CA58-46A3-9680-F2D62CD1B059}" type="parTrans" cxnId="{2ABAADE6-EF7D-48AA-94D4-A6DB944ACBC5}">
      <dgm:prSet/>
      <dgm:spPr/>
      <dgm:t>
        <a:bodyPr/>
        <a:lstStyle/>
        <a:p>
          <a:endParaRPr lang="en-US"/>
        </a:p>
      </dgm:t>
    </dgm:pt>
    <dgm:pt modelId="{5125CC33-F31B-445E-95F0-978E9F2297B7}" type="sibTrans" cxnId="{2ABAADE6-EF7D-48AA-94D4-A6DB944ACBC5}">
      <dgm:prSet/>
      <dgm:spPr/>
      <dgm:t>
        <a:bodyPr/>
        <a:lstStyle/>
        <a:p>
          <a:endParaRPr lang="en-US"/>
        </a:p>
      </dgm:t>
    </dgm:pt>
    <dgm:pt modelId="{756D6AE2-6C11-4AF3-B5CE-E704C4DFC18D}">
      <dgm:prSet phldrT="[Text]"/>
      <dgm:spPr/>
      <dgm:t>
        <a:bodyPr/>
        <a:lstStyle/>
        <a:p>
          <a:r>
            <a:rPr lang="en-US" baseline="0">
              <a:latin typeface="Calibri" panose="020F0502020204030204" pitchFamily="34" charset="0"/>
            </a:rPr>
            <a:t>Education &amp; Training</a:t>
          </a:r>
        </a:p>
      </dgm:t>
    </dgm:pt>
    <dgm:pt modelId="{57203AB2-D977-492B-8987-8272CE5701A8}" type="parTrans" cxnId="{0D4C3803-7926-4407-AEC7-7A5DD969851B}">
      <dgm:prSet/>
      <dgm:spPr/>
      <dgm:t>
        <a:bodyPr/>
        <a:lstStyle/>
        <a:p>
          <a:endParaRPr lang="en-US"/>
        </a:p>
      </dgm:t>
    </dgm:pt>
    <dgm:pt modelId="{2E3192F3-B078-4A0B-8F51-0F2766935D77}" type="sibTrans" cxnId="{0D4C3803-7926-4407-AEC7-7A5DD969851B}">
      <dgm:prSet/>
      <dgm:spPr/>
      <dgm:t>
        <a:bodyPr/>
        <a:lstStyle/>
        <a:p>
          <a:endParaRPr lang="en-US"/>
        </a:p>
      </dgm:t>
    </dgm:pt>
    <dgm:pt modelId="{4BADC83D-21E7-4F24-904A-083044A0A8AA}">
      <dgm:prSet phldrT="[Text]"/>
      <dgm:spPr/>
      <dgm:t>
        <a:bodyPr/>
        <a:lstStyle/>
        <a:p>
          <a:r>
            <a:rPr lang="en-US" baseline="0">
              <a:latin typeface="Calibri" panose="020F0502020204030204" pitchFamily="34" charset="0"/>
            </a:rPr>
            <a:t>Disability</a:t>
          </a:r>
        </a:p>
      </dgm:t>
    </dgm:pt>
    <dgm:pt modelId="{62C5DEF8-B09B-423F-92B5-933EE60DD7C4}" type="parTrans" cxnId="{46666A15-CEBC-4742-869E-8F5809A4AF7D}">
      <dgm:prSet/>
      <dgm:spPr/>
      <dgm:t>
        <a:bodyPr/>
        <a:lstStyle/>
        <a:p>
          <a:endParaRPr lang="en-US"/>
        </a:p>
      </dgm:t>
    </dgm:pt>
    <dgm:pt modelId="{D546C229-D29D-4EB9-BB09-C252C1A7D432}" type="sibTrans" cxnId="{46666A15-CEBC-4742-869E-8F5809A4AF7D}">
      <dgm:prSet/>
      <dgm:spPr/>
      <dgm:t>
        <a:bodyPr/>
        <a:lstStyle/>
        <a:p>
          <a:endParaRPr lang="en-US"/>
        </a:p>
      </dgm:t>
    </dgm:pt>
    <dgm:pt modelId="{1D73F5DA-5983-4251-9C85-FB6F807F0B45}">
      <dgm:prSet phldrT="[Text]"/>
      <dgm:spPr/>
      <dgm:t>
        <a:bodyPr/>
        <a:lstStyle/>
        <a:p>
          <a:r>
            <a:rPr lang="en-US" baseline="0" err="1">
              <a:latin typeface="Calibri" panose="020F0502020204030204" pitchFamily="34" charset="0"/>
            </a:rPr>
            <a:t>Labour</a:t>
          </a:r>
          <a:r>
            <a:rPr lang="en-US" baseline="0">
              <a:latin typeface="Calibri" panose="020F0502020204030204" pitchFamily="34" charset="0"/>
            </a:rPr>
            <a:t> Market</a:t>
          </a:r>
        </a:p>
      </dgm:t>
    </dgm:pt>
    <dgm:pt modelId="{891DE74B-8312-4CC8-B713-A0867D6A0810}" type="parTrans" cxnId="{DF32D372-9E3F-4A6D-A36E-73E4D7BB68CB}">
      <dgm:prSet/>
      <dgm:spPr/>
      <dgm:t>
        <a:bodyPr/>
        <a:lstStyle/>
        <a:p>
          <a:endParaRPr lang="en-US"/>
        </a:p>
      </dgm:t>
    </dgm:pt>
    <dgm:pt modelId="{FF10765E-5C74-40F8-B980-931B2823F9E1}" type="sibTrans" cxnId="{DF32D372-9E3F-4A6D-A36E-73E4D7BB68CB}">
      <dgm:prSet/>
      <dgm:spPr/>
      <dgm:t>
        <a:bodyPr/>
        <a:lstStyle/>
        <a:p>
          <a:endParaRPr lang="en-US"/>
        </a:p>
      </dgm:t>
    </dgm:pt>
    <dgm:pt modelId="{45FCF064-DE81-4AED-A3D8-29658512CC33}">
      <dgm:prSet phldrT="[Text]"/>
      <dgm:spPr/>
      <dgm:t>
        <a:bodyPr/>
        <a:lstStyle/>
        <a:p>
          <a:r>
            <a:rPr lang="en-US" baseline="0">
              <a:latin typeface="Calibri" panose="020F0502020204030204" pitchFamily="34" charset="0"/>
            </a:rPr>
            <a:t>Earnings</a:t>
          </a:r>
        </a:p>
      </dgm:t>
    </dgm:pt>
    <dgm:pt modelId="{E61BC791-9432-4DC9-8D4D-E1168D2A7C93}" type="parTrans" cxnId="{2ACEB3D7-7C93-4B1C-A28B-FE3E72460308}">
      <dgm:prSet/>
      <dgm:spPr/>
      <dgm:t>
        <a:bodyPr/>
        <a:lstStyle/>
        <a:p>
          <a:endParaRPr lang="en-US"/>
        </a:p>
      </dgm:t>
    </dgm:pt>
    <dgm:pt modelId="{15DCC3E1-1524-4381-AC92-E12D1365A9AF}" type="sibTrans" cxnId="{2ACEB3D7-7C93-4B1C-A28B-FE3E72460308}">
      <dgm:prSet/>
      <dgm:spPr/>
      <dgm:t>
        <a:bodyPr/>
        <a:lstStyle/>
        <a:p>
          <a:endParaRPr lang="en-US"/>
        </a:p>
      </dgm:t>
    </dgm:pt>
    <dgm:pt modelId="{D6F14B31-81A1-4DE0-944A-20E97721079E}">
      <dgm:prSet phldrT="[Text]"/>
      <dgm:spPr/>
      <dgm:t>
        <a:bodyPr/>
        <a:lstStyle/>
        <a:p>
          <a:r>
            <a:rPr lang="en-US" baseline="0">
              <a:latin typeface="Calibri" panose="020F0502020204030204" pitchFamily="34" charset="0"/>
            </a:rPr>
            <a:t>Private Pensions</a:t>
          </a:r>
        </a:p>
      </dgm:t>
    </dgm:pt>
    <dgm:pt modelId="{4E341840-B1EB-4723-BE11-7A4594306A3D}" type="parTrans" cxnId="{39C8035D-768F-49CA-B76A-36B8F861B887}">
      <dgm:prSet/>
      <dgm:spPr/>
      <dgm:t>
        <a:bodyPr/>
        <a:lstStyle/>
        <a:p>
          <a:endParaRPr lang="en-US"/>
        </a:p>
      </dgm:t>
    </dgm:pt>
    <dgm:pt modelId="{52294276-AA3E-4681-B9DB-54F193505526}" type="sibTrans" cxnId="{39C8035D-768F-49CA-B76A-36B8F861B887}">
      <dgm:prSet/>
      <dgm:spPr/>
      <dgm:t>
        <a:bodyPr/>
        <a:lstStyle/>
        <a:p>
          <a:endParaRPr lang="en-US"/>
        </a:p>
      </dgm:t>
    </dgm:pt>
    <dgm:pt modelId="{A152C260-F4A4-40C9-930C-C460EC56EA12}">
      <dgm:prSet phldrT="[Text]"/>
      <dgm:spPr/>
      <dgm:t>
        <a:bodyPr/>
        <a:lstStyle/>
        <a:p>
          <a:r>
            <a:rPr lang="en-US" baseline="0">
              <a:latin typeface="Calibri" panose="020F0502020204030204" pitchFamily="34" charset="0"/>
            </a:rPr>
            <a:t>Accrual &amp; Receipt</a:t>
          </a:r>
        </a:p>
      </dgm:t>
    </dgm:pt>
    <dgm:pt modelId="{47FFCB74-C44C-4864-86D9-DAF48E016600}" type="parTrans" cxnId="{8CF708DE-ECED-401B-A0D1-8C3E9199C949}">
      <dgm:prSet/>
      <dgm:spPr/>
      <dgm:t>
        <a:bodyPr/>
        <a:lstStyle/>
        <a:p>
          <a:endParaRPr lang="en-US"/>
        </a:p>
      </dgm:t>
    </dgm:pt>
    <dgm:pt modelId="{34D43C99-F4D5-454A-8607-44753446D0C5}" type="sibTrans" cxnId="{8CF708DE-ECED-401B-A0D1-8C3E9199C949}">
      <dgm:prSet/>
      <dgm:spPr/>
      <dgm:t>
        <a:bodyPr/>
        <a:lstStyle/>
        <a:p>
          <a:endParaRPr lang="en-US"/>
        </a:p>
      </dgm:t>
    </dgm:pt>
    <dgm:pt modelId="{EED1DBBA-AEA4-4A22-841B-F024A4F43003}">
      <dgm:prSet phldrT="[Text]"/>
      <dgm:spPr/>
      <dgm:t>
        <a:bodyPr/>
        <a:lstStyle/>
        <a:p>
          <a:r>
            <a:rPr lang="en-US" baseline="0">
              <a:latin typeface="Calibri" panose="020F0502020204030204" pitchFamily="34" charset="0"/>
            </a:rPr>
            <a:t>State Pensions</a:t>
          </a:r>
        </a:p>
      </dgm:t>
    </dgm:pt>
    <dgm:pt modelId="{DB7F40A7-F5BA-46DD-B967-EE394EEEE8D5}" type="parTrans" cxnId="{951B8BB0-3227-4299-AC7B-6C6A4A90C224}">
      <dgm:prSet/>
      <dgm:spPr/>
      <dgm:t>
        <a:bodyPr/>
        <a:lstStyle/>
        <a:p>
          <a:endParaRPr lang="en-US"/>
        </a:p>
      </dgm:t>
    </dgm:pt>
    <dgm:pt modelId="{BAD733BD-96D9-422E-8297-2287F1D28013}" type="sibTrans" cxnId="{951B8BB0-3227-4299-AC7B-6C6A4A90C224}">
      <dgm:prSet/>
      <dgm:spPr/>
      <dgm:t>
        <a:bodyPr/>
        <a:lstStyle/>
        <a:p>
          <a:endParaRPr lang="en-US"/>
        </a:p>
      </dgm:t>
    </dgm:pt>
    <dgm:pt modelId="{7F5CB667-42A6-42C8-BAE1-C7020BD05CB6}">
      <dgm:prSet phldrT="[Text]"/>
      <dgm:spPr/>
      <dgm:t>
        <a:bodyPr/>
        <a:lstStyle/>
        <a:p>
          <a:r>
            <a:rPr lang="en-US" baseline="0">
              <a:latin typeface="Calibri" panose="020F0502020204030204" pitchFamily="34" charset="0"/>
            </a:rPr>
            <a:t>Housing, savings</a:t>
          </a:r>
        </a:p>
      </dgm:t>
    </dgm:pt>
    <dgm:pt modelId="{2ABAB371-321F-4B47-9C37-CA1B6985AA8C}" type="parTrans" cxnId="{29020153-67D9-4CAE-B180-D4E7688F229B}">
      <dgm:prSet/>
      <dgm:spPr/>
      <dgm:t>
        <a:bodyPr/>
        <a:lstStyle/>
        <a:p>
          <a:endParaRPr lang="en-US"/>
        </a:p>
      </dgm:t>
    </dgm:pt>
    <dgm:pt modelId="{054515EF-67B0-4CC8-951D-07DD78A1D0B6}" type="sibTrans" cxnId="{29020153-67D9-4CAE-B180-D4E7688F229B}">
      <dgm:prSet/>
      <dgm:spPr/>
      <dgm:t>
        <a:bodyPr/>
        <a:lstStyle/>
        <a:p>
          <a:endParaRPr lang="en-US"/>
        </a:p>
      </dgm:t>
    </dgm:pt>
    <dgm:pt modelId="{9C2CA12A-4219-40BF-99C4-6A9927F3F79F}">
      <dgm:prSet phldrT="[Text]"/>
      <dgm:spPr/>
      <dgm:t>
        <a:bodyPr/>
        <a:lstStyle/>
        <a:p>
          <a:r>
            <a:rPr lang="en-US" baseline="0">
              <a:latin typeface="Calibri" panose="020F0502020204030204" pitchFamily="34" charset="0"/>
            </a:rPr>
            <a:t>Tax &amp; Benefits</a:t>
          </a:r>
        </a:p>
      </dgm:t>
    </dgm:pt>
    <dgm:pt modelId="{15CACFC1-57B2-4283-9260-547ABAEDAF2E}" type="parTrans" cxnId="{DBDDF3BF-7DAF-49F6-97E0-3ECAD086B370}">
      <dgm:prSet/>
      <dgm:spPr/>
      <dgm:t>
        <a:bodyPr/>
        <a:lstStyle/>
        <a:p>
          <a:endParaRPr lang="en-US"/>
        </a:p>
      </dgm:t>
    </dgm:pt>
    <dgm:pt modelId="{29AFD8E8-DA4A-4503-A87A-42CF529014A5}" type="sibTrans" cxnId="{DBDDF3BF-7DAF-49F6-97E0-3ECAD086B370}">
      <dgm:prSet/>
      <dgm:spPr/>
      <dgm:t>
        <a:bodyPr/>
        <a:lstStyle/>
        <a:p>
          <a:endParaRPr lang="en-US"/>
        </a:p>
      </dgm:t>
    </dgm:pt>
    <dgm:pt modelId="{F227CADB-C90B-45E6-AB2C-C928A5403166}">
      <dgm:prSet phldrT="[Text]"/>
      <dgm:spPr/>
      <dgm:t>
        <a:bodyPr/>
        <a:lstStyle/>
        <a:p>
          <a:r>
            <a:rPr lang="en-US" baseline="0">
              <a:latin typeface="Calibri" panose="020F0502020204030204" pitchFamily="34" charset="0"/>
            </a:rPr>
            <a:t>Accrual &amp; Receipt</a:t>
          </a:r>
        </a:p>
      </dgm:t>
    </dgm:pt>
    <dgm:pt modelId="{48CF708F-C32F-4132-AD41-BDD973453740}" type="sibTrans" cxnId="{96CE418E-44B9-4E6D-A599-445F925B8A03}">
      <dgm:prSet/>
      <dgm:spPr/>
      <dgm:t>
        <a:bodyPr/>
        <a:lstStyle/>
        <a:p>
          <a:endParaRPr lang="en-US"/>
        </a:p>
      </dgm:t>
    </dgm:pt>
    <dgm:pt modelId="{95761A58-3C41-41F8-8946-8C56CC8416DD}" type="parTrans" cxnId="{96CE418E-44B9-4E6D-A599-445F925B8A03}">
      <dgm:prSet/>
      <dgm:spPr/>
      <dgm:t>
        <a:bodyPr/>
        <a:lstStyle/>
        <a:p>
          <a:endParaRPr lang="en-US"/>
        </a:p>
      </dgm:t>
    </dgm:pt>
    <dgm:pt modelId="{F60B7E29-7E34-4D4D-A993-C7F1CB605035}" type="pres">
      <dgm:prSet presAssocID="{8F627799-057F-49E0-BE00-96FC952FFBF1}" presName="Name0" presStyleCnt="0">
        <dgm:presLayoutVars>
          <dgm:dir/>
          <dgm:resizeHandles val="exact"/>
        </dgm:presLayoutVars>
      </dgm:prSet>
      <dgm:spPr/>
    </dgm:pt>
    <dgm:pt modelId="{9C89B870-4A11-468A-987F-42CA2889D3B2}" type="pres">
      <dgm:prSet presAssocID="{8F627799-057F-49E0-BE00-96FC952FFBF1}" presName="cycle" presStyleCnt="0"/>
      <dgm:spPr/>
    </dgm:pt>
    <dgm:pt modelId="{0C9685D5-5B7F-4BF6-A265-E8B8A5F90813}" type="pres">
      <dgm:prSet presAssocID="{F50B0462-CF68-4510-8EF5-776D77574C33}" presName="nodeFirstNode" presStyleLbl="node1" presStyleIdx="0" presStyleCnt="9">
        <dgm:presLayoutVars>
          <dgm:bulletEnabled val="1"/>
        </dgm:presLayoutVars>
      </dgm:prSet>
      <dgm:spPr/>
    </dgm:pt>
    <dgm:pt modelId="{1802A7F5-7948-47DB-92E0-E3FB015F75A8}" type="pres">
      <dgm:prSet presAssocID="{5125CC33-F31B-445E-95F0-978E9F2297B7}" presName="sibTransFirstNode" presStyleLbl="bgShp" presStyleIdx="0" presStyleCnt="1"/>
      <dgm:spPr/>
    </dgm:pt>
    <dgm:pt modelId="{93D7378E-57F7-480C-BBA1-FBFC0A92AD4A}" type="pres">
      <dgm:prSet presAssocID="{756D6AE2-6C11-4AF3-B5CE-E704C4DFC18D}" presName="nodeFollowingNodes" presStyleLbl="node1" presStyleIdx="1" presStyleCnt="9">
        <dgm:presLayoutVars>
          <dgm:bulletEnabled val="1"/>
        </dgm:presLayoutVars>
      </dgm:prSet>
      <dgm:spPr/>
    </dgm:pt>
    <dgm:pt modelId="{8E78ED03-FDBF-42D0-BA2D-E7E677D825EF}" type="pres">
      <dgm:prSet presAssocID="{4BADC83D-21E7-4F24-904A-083044A0A8AA}" presName="nodeFollowingNodes" presStyleLbl="node1" presStyleIdx="2" presStyleCnt="9">
        <dgm:presLayoutVars>
          <dgm:bulletEnabled val="1"/>
        </dgm:presLayoutVars>
      </dgm:prSet>
      <dgm:spPr/>
    </dgm:pt>
    <dgm:pt modelId="{23DAF58B-351F-46F0-A9F9-B4A6EC7A46F8}" type="pres">
      <dgm:prSet presAssocID="{1D73F5DA-5983-4251-9C85-FB6F807F0B45}" presName="nodeFollowingNodes" presStyleLbl="node1" presStyleIdx="3" presStyleCnt="9">
        <dgm:presLayoutVars>
          <dgm:bulletEnabled val="1"/>
        </dgm:presLayoutVars>
      </dgm:prSet>
      <dgm:spPr/>
    </dgm:pt>
    <dgm:pt modelId="{6D08FBD1-3EA9-43D2-99E5-97FECBE8808B}" type="pres">
      <dgm:prSet presAssocID="{45FCF064-DE81-4AED-A3D8-29658512CC33}" presName="nodeFollowingNodes" presStyleLbl="node1" presStyleIdx="4" presStyleCnt="9">
        <dgm:presLayoutVars>
          <dgm:bulletEnabled val="1"/>
        </dgm:presLayoutVars>
      </dgm:prSet>
      <dgm:spPr/>
    </dgm:pt>
    <dgm:pt modelId="{F38BC166-8053-4649-894B-41D59E04FA17}" type="pres">
      <dgm:prSet presAssocID="{D6F14B31-81A1-4DE0-944A-20E97721079E}" presName="nodeFollowingNodes" presStyleLbl="node1" presStyleIdx="5" presStyleCnt="9">
        <dgm:presLayoutVars>
          <dgm:bulletEnabled val="1"/>
        </dgm:presLayoutVars>
      </dgm:prSet>
      <dgm:spPr/>
    </dgm:pt>
    <dgm:pt modelId="{336B9DBA-6AA7-497A-B293-ED94C99A3266}" type="pres">
      <dgm:prSet presAssocID="{EED1DBBA-AEA4-4A22-841B-F024A4F43003}" presName="nodeFollowingNodes" presStyleLbl="node1" presStyleIdx="6" presStyleCnt="9">
        <dgm:presLayoutVars>
          <dgm:bulletEnabled val="1"/>
        </dgm:presLayoutVars>
      </dgm:prSet>
      <dgm:spPr/>
    </dgm:pt>
    <dgm:pt modelId="{33D9E4F0-D0B7-4550-A5F9-D4F80A23E3D2}" type="pres">
      <dgm:prSet presAssocID="{7F5CB667-42A6-42C8-BAE1-C7020BD05CB6}" presName="nodeFollowingNodes" presStyleLbl="node1" presStyleIdx="7" presStyleCnt="9">
        <dgm:presLayoutVars>
          <dgm:bulletEnabled val="1"/>
        </dgm:presLayoutVars>
      </dgm:prSet>
      <dgm:spPr/>
    </dgm:pt>
    <dgm:pt modelId="{A17C34C8-2221-4E6C-AB96-CDF056B66174}" type="pres">
      <dgm:prSet presAssocID="{9C2CA12A-4219-40BF-99C4-6A9927F3F79F}" presName="nodeFollowingNodes" presStyleLbl="node1" presStyleIdx="8" presStyleCnt="9">
        <dgm:presLayoutVars>
          <dgm:bulletEnabled val="1"/>
        </dgm:presLayoutVars>
      </dgm:prSet>
      <dgm:spPr/>
    </dgm:pt>
  </dgm:ptLst>
  <dgm:cxnLst>
    <dgm:cxn modelId="{0D4C3803-7926-4407-AEC7-7A5DD969851B}" srcId="{8F627799-057F-49E0-BE00-96FC952FFBF1}" destId="{756D6AE2-6C11-4AF3-B5CE-E704C4DFC18D}" srcOrd="1" destOrd="0" parTransId="{57203AB2-D977-492B-8987-8272CE5701A8}" sibTransId="{2E3192F3-B078-4A0B-8F51-0F2766935D77}"/>
    <dgm:cxn modelId="{40001606-05E3-4B22-85B0-0923B30F5C18}" type="presOf" srcId="{8F627799-057F-49E0-BE00-96FC952FFBF1}" destId="{F60B7E29-7E34-4D4D-A993-C7F1CB605035}" srcOrd="0" destOrd="0" presId="urn:microsoft.com/office/officeart/2005/8/layout/cycle3"/>
    <dgm:cxn modelId="{1C954813-0A96-4B58-BC77-802FDA383FA7}" type="presOf" srcId="{4BADC83D-21E7-4F24-904A-083044A0A8AA}" destId="{8E78ED03-FDBF-42D0-BA2D-E7E677D825EF}" srcOrd="0" destOrd="0" presId="urn:microsoft.com/office/officeart/2005/8/layout/cycle3"/>
    <dgm:cxn modelId="{46666A15-CEBC-4742-869E-8F5809A4AF7D}" srcId="{8F627799-057F-49E0-BE00-96FC952FFBF1}" destId="{4BADC83D-21E7-4F24-904A-083044A0A8AA}" srcOrd="2" destOrd="0" parTransId="{62C5DEF8-B09B-423F-92B5-933EE60DD7C4}" sibTransId="{D546C229-D29D-4EB9-BB09-C252C1A7D432}"/>
    <dgm:cxn modelId="{CEF2B515-374B-4E33-85E6-489AC8CC94CB}" type="presOf" srcId="{7F5CB667-42A6-42C8-BAE1-C7020BD05CB6}" destId="{33D9E4F0-D0B7-4550-A5F9-D4F80A23E3D2}" srcOrd="0" destOrd="0" presId="urn:microsoft.com/office/officeart/2005/8/layout/cycle3"/>
    <dgm:cxn modelId="{D0C32634-1C92-446F-B4AC-175386A34F6A}" type="presOf" srcId="{756D6AE2-6C11-4AF3-B5CE-E704C4DFC18D}" destId="{93D7378E-57F7-480C-BBA1-FBFC0A92AD4A}" srcOrd="0" destOrd="0" presId="urn:microsoft.com/office/officeart/2005/8/layout/cycle3"/>
    <dgm:cxn modelId="{39C8035D-768F-49CA-B76A-36B8F861B887}" srcId="{8F627799-057F-49E0-BE00-96FC952FFBF1}" destId="{D6F14B31-81A1-4DE0-944A-20E97721079E}" srcOrd="5" destOrd="0" parTransId="{4E341840-B1EB-4723-BE11-7A4594306A3D}" sibTransId="{52294276-AA3E-4681-B9DB-54F193505526}"/>
    <dgm:cxn modelId="{58692F5F-14A6-42C1-AB2D-3C38BF2A22DA}" type="presOf" srcId="{F227CADB-C90B-45E6-AB2C-C928A5403166}" destId="{336B9DBA-6AA7-497A-B293-ED94C99A3266}" srcOrd="0" destOrd="1" presId="urn:microsoft.com/office/officeart/2005/8/layout/cycle3"/>
    <dgm:cxn modelId="{254FC752-9EE1-4A6A-A116-F854E4ACFBC1}" type="presOf" srcId="{45FCF064-DE81-4AED-A3D8-29658512CC33}" destId="{6D08FBD1-3EA9-43D2-99E5-97FECBE8808B}" srcOrd="0" destOrd="0" presId="urn:microsoft.com/office/officeart/2005/8/layout/cycle3"/>
    <dgm:cxn modelId="{DF32D372-9E3F-4A6D-A36E-73E4D7BB68CB}" srcId="{8F627799-057F-49E0-BE00-96FC952FFBF1}" destId="{1D73F5DA-5983-4251-9C85-FB6F807F0B45}" srcOrd="3" destOrd="0" parTransId="{891DE74B-8312-4CC8-B713-A0867D6A0810}" sibTransId="{FF10765E-5C74-40F8-B980-931B2823F9E1}"/>
    <dgm:cxn modelId="{29020153-67D9-4CAE-B180-D4E7688F229B}" srcId="{8F627799-057F-49E0-BE00-96FC952FFBF1}" destId="{7F5CB667-42A6-42C8-BAE1-C7020BD05CB6}" srcOrd="7" destOrd="0" parTransId="{2ABAB371-321F-4B47-9C37-CA1B6985AA8C}" sibTransId="{054515EF-67B0-4CC8-951D-07DD78A1D0B6}"/>
    <dgm:cxn modelId="{20C97F7A-ACFB-453C-9C01-EB7ACE0A2E56}" type="presOf" srcId="{EED1DBBA-AEA4-4A22-841B-F024A4F43003}" destId="{336B9DBA-6AA7-497A-B293-ED94C99A3266}" srcOrd="0" destOrd="0" presId="urn:microsoft.com/office/officeart/2005/8/layout/cycle3"/>
    <dgm:cxn modelId="{96CE418E-44B9-4E6D-A599-445F925B8A03}" srcId="{EED1DBBA-AEA4-4A22-841B-F024A4F43003}" destId="{F227CADB-C90B-45E6-AB2C-C928A5403166}" srcOrd="0" destOrd="0" parTransId="{95761A58-3C41-41F8-8946-8C56CC8416DD}" sibTransId="{48CF708F-C32F-4132-AD41-BDD973453740}"/>
    <dgm:cxn modelId="{1A90FC92-7799-4592-A8C4-5AA808DD4B8C}" type="presOf" srcId="{9C2CA12A-4219-40BF-99C4-6A9927F3F79F}" destId="{A17C34C8-2221-4E6C-AB96-CDF056B66174}" srcOrd="0" destOrd="0" presId="urn:microsoft.com/office/officeart/2005/8/layout/cycle3"/>
    <dgm:cxn modelId="{B5D4CE9B-0130-454F-BA9C-8B888BA319D2}" type="presOf" srcId="{D6F14B31-81A1-4DE0-944A-20E97721079E}" destId="{F38BC166-8053-4649-894B-41D59E04FA17}" srcOrd="0" destOrd="0" presId="urn:microsoft.com/office/officeart/2005/8/layout/cycle3"/>
    <dgm:cxn modelId="{951B8BB0-3227-4299-AC7B-6C6A4A90C224}" srcId="{8F627799-057F-49E0-BE00-96FC952FFBF1}" destId="{EED1DBBA-AEA4-4A22-841B-F024A4F43003}" srcOrd="6" destOrd="0" parTransId="{DB7F40A7-F5BA-46DD-B967-EE394EEEE8D5}" sibTransId="{BAD733BD-96D9-422E-8297-2287F1D28013}"/>
    <dgm:cxn modelId="{DBDDF3BF-7DAF-49F6-97E0-3ECAD086B370}" srcId="{8F627799-057F-49E0-BE00-96FC952FFBF1}" destId="{9C2CA12A-4219-40BF-99C4-6A9927F3F79F}" srcOrd="8" destOrd="0" parTransId="{15CACFC1-57B2-4283-9260-547ABAEDAF2E}" sibTransId="{29AFD8E8-DA4A-4503-A87A-42CF529014A5}"/>
    <dgm:cxn modelId="{5CFFF1C4-64FB-4DE6-9A0F-6E4CCD6FEBD2}" type="presOf" srcId="{A152C260-F4A4-40C9-930C-C460EC56EA12}" destId="{F38BC166-8053-4649-894B-41D59E04FA17}" srcOrd="0" destOrd="1" presId="urn:microsoft.com/office/officeart/2005/8/layout/cycle3"/>
    <dgm:cxn modelId="{363AECC9-4D3A-4A1A-A1E3-8AA77E62CD3D}" type="presOf" srcId="{1D73F5DA-5983-4251-9C85-FB6F807F0B45}" destId="{23DAF58B-351F-46F0-A9F9-B4A6EC7A46F8}" srcOrd="0" destOrd="0" presId="urn:microsoft.com/office/officeart/2005/8/layout/cycle3"/>
    <dgm:cxn modelId="{2ACEB3D7-7C93-4B1C-A28B-FE3E72460308}" srcId="{8F627799-057F-49E0-BE00-96FC952FFBF1}" destId="{45FCF064-DE81-4AED-A3D8-29658512CC33}" srcOrd="4" destOrd="0" parTransId="{E61BC791-9432-4DC9-8D4D-E1168D2A7C93}" sibTransId="{15DCC3E1-1524-4381-AC92-E12D1365A9AF}"/>
    <dgm:cxn modelId="{0D8A92DB-3FB8-4E25-A5ED-53B67B6E2972}" type="presOf" srcId="{5125CC33-F31B-445E-95F0-978E9F2297B7}" destId="{1802A7F5-7948-47DB-92E0-E3FB015F75A8}" srcOrd="0" destOrd="0" presId="urn:microsoft.com/office/officeart/2005/8/layout/cycle3"/>
    <dgm:cxn modelId="{8CF708DE-ECED-401B-A0D1-8C3E9199C949}" srcId="{D6F14B31-81A1-4DE0-944A-20E97721079E}" destId="{A152C260-F4A4-40C9-930C-C460EC56EA12}" srcOrd="0" destOrd="0" parTransId="{47FFCB74-C44C-4864-86D9-DAF48E016600}" sibTransId="{34D43C99-F4D5-454A-8607-44753446D0C5}"/>
    <dgm:cxn modelId="{6A3940E0-6930-4029-A784-00B01206E1E1}" type="presOf" srcId="{F50B0462-CF68-4510-8EF5-776D77574C33}" destId="{0C9685D5-5B7F-4BF6-A265-E8B8A5F90813}" srcOrd="0" destOrd="0" presId="urn:microsoft.com/office/officeart/2005/8/layout/cycle3"/>
    <dgm:cxn modelId="{2ABAADE6-EF7D-48AA-94D4-A6DB944ACBC5}" srcId="{8F627799-057F-49E0-BE00-96FC952FFBF1}" destId="{F50B0462-CF68-4510-8EF5-776D77574C33}" srcOrd="0" destOrd="0" parTransId="{B23073A0-CA58-46A3-9680-F2D62CD1B059}" sibTransId="{5125CC33-F31B-445E-95F0-978E9F2297B7}"/>
    <dgm:cxn modelId="{77C4C2A2-F92E-44D9-BD34-D48F662CFE05}" type="presParOf" srcId="{F60B7E29-7E34-4D4D-A993-C7F1CB605035}" destId="{9C89B870-4A11-468A-987F-42CA2889D3B2}" srcOrd="0" destOrd="0" presId="urn:microsoft.com/office/officeart/2005/8/layout/cycle3"/>
    <dgm:cxn modelId="{00DFC7C7-6723-403E-979A-5988D34CE567}" type="presParOf" srcId="{9C89B870-4A11-468A-987F-42CA2889D3B2}" destId="{0C9685D5-5B7F-4BF6-A265-E8B8A5F90813}" srcOrd="0" destOrd="0" presId="urn:microsoft.com/office/officeart/2005/8/layout/cycle3"/>
    <dgm:cxn modelId="{737F0A24-EE9D-43ED-98EA-7FA843B6119A}" type="presParOf" srcId="{9C89B870-4A11-468A-987F-42CA2889D3B2}" destId="{1802A7F5-7948-47DB-92E0-E3FB015F75A8}" srcOrd="1" destOrd="0" presId="urn:microsoft.com/office/officeart/2005/8/layout/cycle3"/>
    <dgm:cxn modelId="{DB79F73E-3E06-4EF0-A8C1-ED4A7510B354}" type="presParOf" srcId="{9C89B870-4A11-468A-987F-42CA2889D3B2}" destId="{93D7378E-57F7-480C-BBA1-FBFC0A92AD4A}" srcOrd="2" destOrd="0" presId="urn:microsoft.com/office/officeart/2005/8/layout/cycle3"/>
    <dgm:cxn modelId="{5D04354A-FE9E-4010-AC50-FE8EC4DA288E}" type="presParOf" srcId="{9C89B870-4A11-468A-987F-42CA2889D3B2}" destId="{8E78ED03-FDBF-42D0-BA2D-E7E677D825EF}" srcOrd="3" destOrd="0" presId="urn:microsoft.com/office/officeart/2005/8/layout/cycle3"/>
    <dgm:cxn modelId="{C02280F7-7F34-4C70-A21D-C348A8DA8BB5}" type="presParOf" srcId="{9C89B870-4A11-468A-987F-42CA2889D3B2}" destId="{23DAF58B-351F-46F0-A9F9-B4A6EC7A46F8}" srcOrd="4" destOrd="0" presId="urn:microsoft.com/office/officeart/2005/8/layout/cycle3"/>
    <dgm:cxn modelId="{C40C22DA-214F-43F1-90EC-D5C9A1694220}" type="presParOf" srcId="{9C89B870-4A11-468A-987F-42CA2889D3B2}" destId="{6D08FBD1-3EA9-43D2-99E5-97FECBE8808B}" srcOrd="5" destOrd="0" presId="urn:microsoft.com/office/officeart/2005/8/layout/cycle3"/>
    <dgm:cxn modelId="{F718B3F8-7613-443B-AB2B-AD679C225F2C}" type="presParOf" srcId="{9C89B870-4A11-468A-987F-42CA2889D3B2}" destId="{F38BC166-8053-4649-894B-41D59E04FA17}" srcOrd="6" destOrd="0" presId="urn:microsoft.com/office/officeart/2005/8/layout/cycle3"/>
    <dgm:cxn modelId="{ACD9F610-6F92-4B3C-B448-3619C93DBCCF}" type="presParOf" srcId="{9C89B870-4A11-468A-987F-42CA2889D3B2}" destId="{336B9DBA-6AA7-497A-B293-ED94C99A3266}" srcOrd="7" destOrd="0" presId="urn:microsoft.com/office/officeart/2005/8/layout/cycle3"/>
    <dgm:cxn modelId="{2E32279B-59D3-403F-918F-1E28F7AF61BF}" type="presParOf" srcId="{9C89B870-4A11-468A-987F-42CA2889D3B2}" destId="{33D9E4F0-D0B7-4550-A5F9-D4F80A23E3D2}" srcOrd="8" destOrd="0" presId="urn:microsoft.com/office/officeart/2005/8/layout/cycle3"/>
    <dgm:cxn modelId="{596186AE-1CED-40F8-AF27-A2B40E6C4D0A}" type="presParOf" srcId="{9C89B870-4A11-468A-987F-42CA2889D3B2}" destId="{A17C34C8-2221-4E6C-AB96-CDF056B66174}" srcOrd="9"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02A7F5-7948-47DB-92E0-E3FB015F75A8}">
      <dsp:nvSpPr>
        <dsp:cNvPr id="0" name=""/>
        <dsp:cNvSpPr/>
      </dsp:nvSpPr>
      <dsp:spPr>
        <a:xfrm>
          <a:off x="1932321" y="-50429"/>
          <a:ext cx="4777849" cy="4777849"/>
        </a:xfrm>
        <a:prstGeom prst="circularArrow">
          <a:avLst>
            <a:gd name="adj1" fmla="val 5544"/>
            <a:gd name="adj2" fmla="val 330680"/>
            <a:gd name="adj3" fmla="val 14751225"/>
            <a:gd name="adj4" fmla="val 16816599"/>
            <a:gd name="adj5" fmla="val 575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9685D5-5B7F-4BF6-A265-E8B8A5F90813}">
      <dsp:nvSpPr>
        <dsp:cNvPr id="0" name=""/>
        <dsp:cNvSpPr/>
      </dsp:nvSpPr>
      <dsp:spPr>
        <a:xfrm>
          <a:off x="3703020" y="2613"/>
          <a:ext cx="1236450" cy="61822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err="1">
              <a:latin typeface="Calibri" panose="020F0502020204030204" pitchFamily="34" charset="0"/>
            </a:rPr>
            <a:t>Demographics</a:t>
          </a:r>
          <a:r>
            <a:rPr lang="en-US" sz="1050" kern="1200" baseline="0" err="1">
              <a:latin typeface="Calibri" panose="020F0502020204030204" pitchFamily="34" charset="0"/>
            </a:rPr>
            <a:t>Mortality</a:t>
          </a:r>
          <a:r>
            <a:rPr lang="en-US" sz="1050" kern="1200" baseline="0">
              <a:latin typeface="Calibri" panose="020F0502020204030204" pitchFamily="34" charset="0"/>
            </a:rPr>
            <a:t>, Migration, Fertility</a:t>
          </a:r>
          <a:endParaRPr lang="en-US" sz="1400" kern="1200" baseline="0">
            <a:latin typeface="Calibri" panose="020F0502020204030204" pitchFamily="34" charset="0"/>
          </a:endParaRPr>
        </a:p>
      </dsp:txBody>
      <dsp:txXfrm>
        <a:off x="3733199" y="32792"/>
        <a:ext cx="1176092" cy="557867"/>
      </dsp:txXfrm>
    </dsp:sp>
    <dsp:sp modelId="{93D7378E-57F7-480C-BBA1-FBFC0A92AD4A}">
      <dsp:nvSpPr>
        <dsp:cNvPr id="0" name=""/>
        <dsp:cNvSpPr/>
      </dsp:nvSpPr>
      <dsp:spPr>
        <a:xfrm>
          <a:off x="5012676" y="479289"/>
          <a:ext cx="1236450" cy="618225"/>
        </a:xfrm>
        <a:prstGeom prst="roundRect">
          <a:avLst/>
        </a:prstGeom>
        <a:solidFill>
          <a:schemeClr val="accent5">
            <a:hueOff val="-919168"/>
            <a:satOff val="-1278"/>
            <a:lumOff val="-49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a:latin typeface="Calibri" panose="020F0502020204030204" pitchFamily="34" charset="0"/>
            </a:rPr>
            <a:t>Education &amp; Training</a:t>
          </a:r>
        </a:p>
      </dsp:txBody>
      <dsp:txXfrm>
        <a:off x="5042855" y="509468"/>
        <a:ext cx="1176092" cy="557867"/>
      </dsp:txXfrm>
    </dsp:sp>
    <dsp:sp modelId="{8E78ED03-FDBF-42D0-BA2D-E7E677D825EF}">
      <dsp:nvSpPr>
        <dsp:cNvPr id="0" name=""/>
        <dsp:cNvSpPr/>
      </dsp:nvSpPr>
      <dsp:spPr>
        <a:xfrm>
          <a:off x="5709529" y="1686274"/>
          <a:ext cx="1236450" cy="618225"/>
        </a:xfrm>
        <a:prstGeom prst="roundRect">
          <a:avLst/>
        </a:prstGeom>
        <a:solidFill>
          <a:schemeClr val="accent5">
            <a:hueOff val="-1838336"/>
            <a:satOff val="-2557"/>
            <a:lumOff val="-981"/>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a:latin typeface="Calibri" panose="020F0502020204030204" pitchFamily="34" charset="0"/>
            </a:rPr>
            <a:t>Disability</a:t>
          </a:r>
        </a:p>
      </dsp:txBody>
      <dsp:txXfrm>
        <a:off x="5739708" y="1716453"/>
        <a:ext cx="1176092" cy="557867"/>
      </dsp:txXfrm>
    </dsp:sp>
    <dsp:sp modelId="{23DAF58B-351F-46F0-A9F9-B4A6EC7A46F8}">
      <dsp:nvSpPr>
        <dsp:cNvPr id="0" name=""/>
        <dsp:cNvSpPr/>
      </dsp:nvSpPr>
      <dsp:spPr>
        <a:xfrm>
          <a:off x="5467515" y="3058807"/>
          <a:ext cx="1236450" cy="618225"/>
        </a:xfrm>
        <a:prstGeom prst="roundRect">
          <a:avLst/>
        </a:prstGeom>
        <a:solidFill>
          <a:schemeClr val="accent5">
            <a:hueOff val="-2757504"/>
            <a:satOff val="-3835"/>
            <a:lumOff val="-1471"/>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err="1">
              <a:latin typeface="Calibri" panose="020F0502020204030204" pitchFamily="34" charset="0"/>
            </a:rPr>
            <a:t>Labour</a:t>
          </a:r>
          <a:r>
            <a:rPr lang="en-US" sz="1200" kern="1200" baseline="0">
              <a:latin typeface="Calibri" panose="020F0502020204030204" pitchFamily="34" charset="0"/>
            </a:rPr>
            <a:t> Market</a:t>
          </a:r>
        </a:p>
      </dsp:txBody>
      <dsp:txXfrm>
        <a:off x="5497694" y="3088986"/>
        <a:ext cx="1176092" cy="557867"/>
      </dsp:txXfrm>
    </dsp:sp>
    <dsp:sp modelId="{6D08FBD1-3EA9-43D2-99E5-97FECBE8808B}">
      <dsp:nvSpPr>
        <dsp:cNvPr id="0" name=""/>
        <dsp:cNvSpPr/>
      </dsp:nvSpPr>
      <dsp:spPr>
        <a:xfrm>
          <a:off x="4399874" y="3954665"/>
          <a:ext cx="1236450" cy="618225"/>
        </a:xfrm>
        <a:prstGeom prst="roundRect">
          <a:avLst/>
        </a:prstGeom>
        <a:solidFill>
          <a:schemeClr val="accent5">
            <a:hueOff val="-3676672"/>
            <a:satOff val="-5114"/>
            <a:lumOff val="-1961"/>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a:latin typeface="Calibri" panose="020F0502020204030204" pitchFamily="34" charset="0"/>
            </a:rPr>
            <a:t>Earnings</a:t>
          </a:r>
        </a:p>
      </dsp:txBody>
      <dsp:txXfrm>
        <a:off x="4430053" y="3984844"/>
        <a:ext cx="1176092" cy="557867"/>
      </dsp:txXfrm>
    </dsp:sp>
    <dsp:sp modelId="{F38BC166-8053-4649-894B-41D59E04FA17}">
      <dsp:nvSpPr>
        <dsp:cNvPr id="0" name=""/>
        <dsp:cNvSpPr/>
      </dsp:nvSpPr>
      <dsp:spPr>
        <a:xfrm>
          <a:off x="3006167" y="3954665"/>
          <a:ext cx="1236450" cy="618225"/>
        </a:xfrm>
        <a:prstGeom prst="roundRect">
          <a:avLst/>
        </a:prstGeom>
        <a:solidFill>
          <a:schemeClr val="accent5">
            <a:hueOff val="-4595840"/>
            <a:satOff val="-6392"/>
            <a:lumOff val="-2451"/>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baseline="0">
              <a:latin typeface="Calibri" panose="020F0502020204030204" pitchFamily="34" charset="0"/>
            </a:rPr>
            <a:t>Private Pensions</a:t>
          </a:r>
        </a:p>
        <a:p>
          <a:pPr marL="57150" lvl="1" indent="-57150" algn="l" defTabSz="400050">
            <a:lnSpc>
              <a:spcPct val="90000"/>
            </a:lnSpc>
            <a:spcBef>
              <a:spcPct val="0"/>
            </a:spcBef>
            <a:spcAft>
              <a:spcPct val="15000"/>
            </a:spcAft>
            <a:buChar char="•"/>
          </a:pPr>
          <a:r>
            <a:rPr lang="en-US" sz="900" kern="1200" baseline="0">
              <a:latin typeface="Calibri" panose="020F0502020204030204" pitchFamily="34" charset="0"/>
            </a:rPr>
            <a:t>Accrual &amp; Receipt</a:t>
          </a:r>
        </a:p>
      </dsp:txBody>
      <dsp:txXfrm>
        <a:off x="3036346" y="3984844"/>
        <a:ext cx="1176092" cy="557867"/>
      </dsp:txXfrm>
    </dsp:sp>
    <dsp:sp modelId="{336B9DBA-6AA7-497A-B293-ED94C99A3266}">
      <dsp:nvSpPr>
        <dsp:cNvPr id="0" name=""/>
        <dsp:cNvSpPr/>
      </dsp:nvSpPr>
      <dsp:spPr>
        <a:xfrm>
          <a:off x="1938526" y="3058807"/>
          <a:ext cx="1236450" cy="618225"/>
        </a:xfrm>
        <a:prstGeom prst="roundRect">
          <a:avLst/>
        </a:prstGeom>
        <a:solidFill>
          <a:schemeClr val="accent5">
            <a:hueOff val="-5515009"/>
            <a:satOff val="-7671"/>
            <a:lumOff val="-294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baseline="0">
              <a:latin typeface="Calibri" panose="020F0502020204030204" pitchFamily="34" charset="0"/>
            </a:rPr>
            <a:t>State Pensions</a:t>
          </a:r>
        </a:p>
        <a:p>
          <a:pPr marL="57150" lvl="1" indent="-57150" algn="l" defTabSz="400050">
            <a:lnSpc>
              <a:spcPct val="90000"/>
            </a:lnSpc>
            <a:spcBef>
              <a:spcPct val="0"/>
            </a:spcBef>
            <a:spcAft>
              <a:spcPct val="15000"/>
            </a:spcAft>
            <a:buChar char="•"/>
          </a:pPr>
          <a:r>
            <a:rPr lang="en-US" sz="900" kern="1200" baseline="0">
              <a:latin typeface="Calibri" panose="020F0502020204030204" pitchFamily="34" charset="0"/>
            </a:rPr>
            <a:t>Accrual &amp; Receipt</a:t>
          </a:r>
        </a:p>
      </dsp:txBody>
      <dsp:txXfrm>
        <a:off x="1968705" y="3088986"/>
        <a:ext cx="1176092" cy="557867"/>
      </dsp:txXfrm>
    </dsp:sp>
    <dsp:sp modelId="{33D9E4F0-D0B7-4550-A5F9-D4F80A23E3D2}">
      <dsp:nvSpPr>
        <dsp:cNvPr id="0" name=""/>
        <dsp:cNvSpPr/>
      </dsp:nvSpPr>
      <dsp:spPr>
        <a:xfrm>
          <a:off x="1696511" y="1686274"/>
          <a:ext cx="1236450" cy="618225"/>
        </a:xfrm>
        <a:prstGeom prst="roundRect">
          <a:avLst/>
        </a:prstGeom>
        <a:solidFill>
          <a:schemeClr val="accent5">
            <a:hueOff val="-6434176"/>
            <a:satOff val="-8949"/>
            <a:lumOff val="-343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a:latin typeface="Calibri" panose="020F0502020204030204" pitchFamily="34" charset="0"/>
            </a:rPr>
            <a:t>Housing, savings</a:t>
          </a:r>
        </a:p>
      </dsp:txBody>
      <dsp:txXfrm>
        <a:off x="1726690" y="1716453"/>
        <a:ext cx="1176092" cy="557867"/>
      </dsp:txXfrm>
    </dsp:sp>
    <dsp:sp modelId="{A17C34C8-2221-4E6C-AB96-CDF056B66174}">
      <dsp:nvSpPr>
        <dsp:cNvPr id="0" name=""/>
        <dsp:cNvSpPr/>
      </dsp:nvSpPr>
      <dsp:spPr>
        <a:xfrm>
          <a:off x="2393365" y="479289"/>
          <a:ext cx="1236450" cy="618225"/>
        </a:xfrm>
        <a:prstGeom prst="roundRect">
          <a:avLst/>
        </a:prstGeom>
        <a:solidFill>
          <a:schemeClr val="accent5">
            <a:hueOff val="-7353344"/>
            <a:satOff val="-10228"/>
            <a:lumOff val="-392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baseline="0">
              <a:latin typeface="Calibri" panose="020F0502020204030204" pitchFamily="34" charset="0"/>
            </a:rPr>
            <a:t>Tax &amp; Benefits</a:t>
          </a:r>
        </a:p>
      </dsp:txBody>
      <dsp:txXfrm>
        <a:off x="2423544" y="509468"/>
        <a:ext cx="1176092" cy="55786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1-30T17:24:01.698"/>
    </inkml:context>
    <inkml:brush xml:id="br0">
      <inkml:brushProperty name="width" value="0.05" units="cm"/>
      <inkml:brushProperty name="height" value="0.05" units="cm"/>
      <inkml:brushProperty name="color" value="#00A0D7"/>
    </inkml:brush>
  </inkml:definitions>
  <inkml:trace contextRef="#ctx0" brushRef="#br0">22250 17856 3711 0 0,'3'0'1696'0'0,"5"0"-1472"0"0,1-2-1760 0 0,3-5-640 0 0,-2-3 5760 0 0,0 2-320 0 0,-8 3-3008 0 0,-7 5-160 0 0,-5 6 512 0 0,-6 1-320 0 0,-6 3-160 0 0,-7-1 352 0 0,-5-1-256 0 0,-3-3 224 0 0,-4 2-224 0 0,1-2 0 0 0,-3 3-128 0 0,-3 2 160 0 0,-1-2-160 0 0,2 3 32 0 0,-3 1-64 0 0,-1-1 384 0 0,3-2-256 0 0,-4-1 128 0 0,-1 0-192 0 0,-5-3-64 0 0,-7-1-32 0 0,-9 0 32 0 0,-10 3-32 0 0,-4 1 128 0 0,-4 2-96 0 0,-2-1-32 0 0,2 0 0 0 0,1 0 224 0 0,-1 0-128 0 0,-2-1 96 0 0,-3 1-128 0 0,-7 2 0 0 0,-3 2-32 0 0,-1-1 96 0 0,5 0-96 0 0,3-2 32 0 0,7-3-32 0 0,0-1 32 0 0,-2-4-64 0 0,-2 2 128 0 0,-5 0-96 0 0,-4 0-96 0 0,-2-2 0 0 0,5-3-32 0 0,4-3 0 0 0,5 1 256 0 0,5-2-96 0 0,-1-2 320 0 0,-1 0-224 0 0,-5-1-96 0 0,-6-2-64 0 0,-1-1-128 0 0,0-2 64 0 0,3 2 96 0 0,6-1-32 0 0,2-3-96 0 0,0 1 32 0 0,-1-1 32 0 0,-7-1 0 0 0,-3 0 64 0 0,-4-2-32 0 0,4 1-32 0 0,4 1 32 0 0,6-2-128 0 0,4 1 64 0 0,-1 0 96 0 0,-2-3-32 0 0,-4-2 192 0 0,-4 2-128 0 0,-1-3-256 0 0,2 0 96 0 0,3-2 64 0 0,4-2 32 0 0,3-5-32 0 0,3-4 32 0 0,2-1-128 0 0,0-2 64 0 0,-2-2 32 0 0,-2 1 0 0 0,1 2 64 0 0,0 2-32 0 0,5 0 128 0 0,6 1-96 0 0,3 1 128 0 0,5 0-128 0 0,6 0 32 0 0,4-3-32 0 0,0-3 160 0 0,-1-4-128 0 0,-1-6-160 0 0,-4-4 0 0 0,-6-3 256 0 0,-5-4-128 0 0,-1-1 128 0 0,0 6-96 0 0,0 2-128 0 0,3 3 0 0 0,3 3 224 0 0,3 2-96 0 0,2 3 96 0 0,1 0-96 0 0,4-2-64 0 0,-1-2 0 0 0,-6-4 224 0 0,-4-5-128 0 0,-5-4 160 0 0,-4-5-160 0 0,-3 1 0 0 0,3 0-64 0 0,4-1 32 0 0,3 2-64 0 0,5 0-32 0 0,2-1 32 0 0,2-1-128 0 0,-4-7 64 0 0,-1-5-32 0 0,-6-5 0 0 0,-8 1 128 0 0,-2 2-32 0 0,-3 4-32 0 0,1-1 32 0 0,-1-3-32 0 0,5 0 0 0 0,7-2 0 0 0,0-3 0 0 0,4 0-96 0 0,-2 2 64 0 0,-1 3 160 0 0,-5 4-64 0 0,-5 4-96 0 0,-1 0 0 0 0,0 3 160 0 0,3-3-64 0 0,2-3-32 0 0,4-4 0 0 0,4-2 96 0 0,0 0-64 0 0,0 2-32 0 0,-5 3 0 0 0,-1 2 96 0 0,-2 0-64 0 0,-2-3-96 0 0,1-2 0 0 0,1-3 160 0 0,5 1-64 0 0,4 3 32 0 0,7-2-32 0 0,5 7 160 0 0,4 1-128 0 0,1 6-96 0 0,4 2-32 0 0,-2 2 32 0 0,1 2 0 0 0,-1-2 192 0 0,2 0-96 0 0,2 4-160 0 0,2 0 0 0 0,4 3 160 0 0,7 2-32 0 0,4 3 32 0 0,7 8-32 0 0,3 5-128 0 0,5 2 32 0 0,3 5 32 0 0,6 4 0 0 0,0 4 0 0 0,5 1-96 0 0,0 3 64 0 0,-2 0-192 0 0,-3-2 192 0 0,-6 1 32 0 0,-4 2-96 0 0,-2 1 64 0 0,-2-1 32 0 0,0 1 0 0 0,1-2-96 0 0,2 3 64 0 0,1 1 32 0 0,-1 0 0 0 0,-2-1 0 0 0,0-1 64 0 0,-1 2-32 0 0,3 1-96 0 0,6-1-64 0 0,-1 1 160 0 0,3 1 0 0 0,0-1 0 0 0,0-2-32 0 0,-2 0 0 0 0,2-2 64 0 0,-1 3-32 0 0,1 0-32 0 0,2-2-96 0 0,-2 5 32 0 0,1-2 192 0 0,3 0-64 0 0,1-2-5504 0 0,5-4-3008 0 0,2 2 8448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11-30T17:24:01.699"/>
    </inkml:context>
    <inkml:brush xml:id="br0">
      <inkml:brushProperty name="width" value="0.05" units="cm"/>
      <inkml:brushProperty name="height" value="0.05" units="cm"/>
      <inkml:brushProperty name="color" value="#00A0D7"/>
    </inkml:brush>
  </inkml:definitions>
  <inkml:trace contextRef="#ctx0" brushRef="#br0">10639 11903 2975 0 0,'0'3'1344'0'0,"3"3"-352"0"0,3 1 96 0 0,1 2-864 0 0,2-1 384 0 0,2-1 1024 0 0,-1-5-224 0 0,-5-3-928 0 0,-6-1 32 0 0,-5-3-384 0 0,-4 0 96 0 0,-7-3-128 0 0,-7 1 224 0 0,-8-2-192 0 0,-7-1 160 0 0,-4-2-160 0 0,-4-2 576 0 0,-1-4-416 0 0,-3-1 32 0 0,2 0-192 0 0,0-2 128 0 0,5-1-160 0 0,3 1-32 0 0,4 2-32 0 0,5 1-192 0 0,6 4 96 0 0,4 1 160 0 0,4 3-32 0 0,4 1 32 0 0,3 2 96 0 0,5 1-160 0 0,3 6-192 0 0,6 2 96 0 0,2 3-96 0 0,3 1 64 0 0,0 2-96 0 0,1 0 96 0 0,-1 1 320 0 0,-1 2-224 0 0,-3 2-64 0 0,-1 0 32 0 0,-2 2 32 0 0,0 1 0 0 0,-2 0 64 0 0,1 0-96 0 0,0 0 0 0 0,-1 0 32 0 0,1-1 0 0 0,3 1 0 0 0,0 0 64 0 0,0 0-32 0 0,0-1 128 0 0,-1 1-96 0 0,2 0 0 0 0,0-1-192 0 0,0 1 64 0 0,-2 0 96 0 0,-2-3-32 0 0,-6-4 160 0 0,-3 0-288 0 0,0 1-512 0 0,1 1-1248 0 0,2-2 1888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883022-E461-4CB9-AB6C-3D6930708074}" type="datetimeFigureOut">
              <a:rPr lang="en-GB"/>
              <a:t>08/12/2021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CAAC38-81F6-4DF5-889B-41F13EC1F2BC}" type="slidenum">
              <a:rPr lang="en-GB"/>
              <a:t>‹#›</a:t>
            </a:fld>
            <a:endParaRPr lang="en-GB"/>
          </a:p>
        </p:txBody>
      </p:sp>
    </p:spTree>
    <p:extLst>
      <p:ext uri="{BB962C8B-B14F-4D97-AF65-F5344CB8AC3E}">
        <p14:creationId xmlns:p14="http://schemas.microsoft.com/office/powerpoint/2010/main" val="2157758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9ECAAC38-81F6-4DF5-889B-41F13EC1F2BC}" type="slidenum">
              <a:rPr lang="en-GB"/>
              <a:t>1</a:t>
            </a:fld>
            <a:endParaRPr lang="en-GB"/>
          </a:p>
        </p:txBody>
      </p:sp>
    </p:spTree>
    <p:extLst>
      <p:ext uri="{BB962C8B-B14F-4D97-AF65-F5344CB8AC3E}">
        <p14:creationId xmlns:p14="http://schemas.microsoft.com/office/powerpoint/2010/main" val="2990474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AAC38-81F6-4DF5-889B-41F13EC1F2BC}" type="slidenum">
              <a:rPr lang="en-GB"/>
              <a:t>10</a:t>
            </a:fld>
            <a:endParaRPr lang="en-GB"/>
          </a:p>
        </p:txBody>
      </p:sp>
    </p:spTree>
    <p:extLst>
      <p:ext uri="{BB962C8B-B14F-4D97-AF65-F5344CB8AC3E}">
        <p14:creationId xmlns:p14="http://schemas.microsoft.com/office/powerpoint/2010/main" val="3035683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ECAAC38-81F6-4DF5-889B-41F13EC1F2BC}" type="slidenum">
              <a:rPr lang="en-GB"/>
              <a:t>11</a:t>
            </a:fld>
            <a:endParaRPr lang="en-GB"/>
          </a:p>
        </p:txBody>
      </p:sp>
    </p:spTree>
    <p:extLst>
      <p:ext uri="{BB962C8B-B14F-4D97-AF65-F5344CB8AC3E}">
        <p14:creationId xmlns:p14="http://schemas.microsoft.com/office/powerpoint/2010/main" val="990208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AAC38-81F6-4DF5-889B-41F13EC1F2BC}" type="slidenum">
              <a:rPr lang="en-GB"/>
              <a:t>12</a:t>
            </a:fld>
            <a:endParaRPr lang="en-GB"/>
          </a:p>
        </p:txBody>
      </p:sp>
    </p:spTree>
    <p:extLst>
      <p:ext uri="{BB962C8B-B14F-4D97-AF65-F5344CB8AC3E}">
        <p14:creationId xmlns:p14="http://schemas.microsoft.com/office/powerpoint/2010/main" val="3571484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a:cs typeface="Calibri"/>
            </a:endParaRPr>
          </a:p>
        </p:txBody>
      </p:sp>
      <p:sp>
        <p:nvSpPr>
          <p:cNvPr id="4" name="Slide Number Placeholder 3"/>
          <p:cNvSpPr>
            <a:spLocks noGrp="1"/>
          </p:cNvSpPr>
          <p:nvPr>
            <p:ph type="sldNum" sz="quarter" idx="5"/>
          </p:nvPr>
        </p:nvSpPr>
        <p:spPr/>
        <p:txBody>
          <a:bodyPr/>
          <a:lstStyle/>
          <a:p>
            <a:fld id="{9ECAAC38-81F6-4DF5-889B-41F13EC1F2BC}" type="slidenum">
              <a:rPr lang="en-GB"/>
              <a:t>2</a:t>
            </a:fld>
            <a:endParaRPr lang="en-GB"/>
          </a:p>
        </p:txBody>
      </p:sp>
    </p:spTree>
    <p:extLst>
      <p:ext uri="{BB962C8B-B14F-4D97-AF65-F5344CB8AC3E}">
        <p14:creationId xmlns:p14="http://schemas.microsoft.com/office/powerpoint/2010/main" val="4111959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9ECAAC38-81F6-4DF5-889B-41F13EC1F2BC}" type="slidenum">
              <a:rPr lang="en-GB"/>
              <a:t>3</a:t>
            </a:fld>
            <a:endParaRPr lang="en-GB"/>
          </a:p>
        </p:txBody>
      </p:sp>
    </p:spTree>
    <p:extLst>
      <p:ext uri="{BB962C8B-B14F-4D97-AF65-F5344CB8AC3E}">
        <p14:creationId xmlns:p14="http://schemas.microsoft.com/office/powerpoint/2010/main" val="1618627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9ECAAC38-81F6-4DF5-889B-41F13EC1F2BC}" type="slidenum">
              <a:rPr lang="en-GB"/>
              <a:t>4</a:t>
            </a:fld>
            <a:endParaRPr lang="en-GB"/>
          </a:p>
        </p:txBody>
      </p:sp>
    </p:spTree>
    <p:extLst>
      <p:ext uri="{BB962C8B-B14F-4D97-AF65-F5344CB8AC3E}">
        <p14:creationId xmlns:p14="http://schemas.microsoft.com/office/powerpoint/2010/main" val="4132739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AAC38-81F6-4DF5-889B-41F13EC1F2BC}" type="slidenum">
              <a:rPr lang="en-GB"/>
              <a:t>5</a:t>
            </a:fld>
            <a:endParaRPr lang="en-GB"/>
          </a:p>
        </p:txBody>
      </p:sp>
    </p:spTree>
    <p:extLst>
      <p:ext uri="{BB962C8B-B14F-4D97-AF65-F5344CB8AC3E}">
        <p14:creationId xmlns:p14="http://schemas.microsoft.com/office/powerpoint/2010/main" val="1303341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AAC38-81F6-4DF5-889B-41F13EC1F2BC}" type="slidenum">
              <a:rPr lang="en-GB"/>
              <a:t>6</a:t>
            </a:fld>
            <a:endParaRPr lang="en-GB"/>
          </a:p>
        </p:txBody>
      </p:sp>
    </p:spTree>
    <p:extLst>
      <p:ext uri="{BB962C8B-B14F-4D97-AF65-F5344CB8AC3E}">
        <p14:creationId xmlns:p14="http://schemas.microsoft.com/office/powerpoint/2010/main" val="3142708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9ECAAC38-81F6-4DF5-889B-41F13EC1F2BC}" type="slidenum">
              <a:rPr lang="en-GB"/>
              <a:t>7</a:t>
            </a:fld>
            <a:endParaRPr lang="en-GB"/>
          </a:p>
        </p:txBody>
      </p:sp>
    </p:spTree>
    <p:extLst>
      <p:ext uri="{BB962C8B-B14F-4D97-AF65-F5344CB8AC3E}">
        <p14:creationId xmlns:p14="http://schemas.microsoft.com/office/powerpoint/2010/main" val="869511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CAAC38-81F6-4DF5-889B-41F13EC1F2BC}" type="slidenum">
              <a:rPr lang="en-GB"/>
              <a:t>8</a:t>
            </a:fld>
            <a:endParaRPr lang="en-GB"/>
          </a:p>
        </p:txBody>
      </p:sp>
    </p:spTree>
    <p:extLst>
      <p:ext uri="{BB962C8B-B14F-4D97-AF65-F5344CB8AC3E}">
        <p14:creationId xmlns:p14="http://schemas.microsoft.com/office/powerpoint/2010/main" val="901625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ECAAC38-81F6-4DF5-889B-41F13EC1F2BC}" type="slidenum">
              <a:rPr lang="en-GB"/>
              <a:t>9</a:t>
            </a:fld>
            <a:endParaRPr lang="en-GB"/>
          </a:p>
        </p:txBody>
      </p:sp>
    </p:spTree>
    <p:extLst>
      <p:ext uri="{BB962C8B-B14F-4D97-AF65-F5344CB8AC3E}">
        <p14:creationId xmlns:p14="http://schemas.microsoft.com/office/powerpoint/2010/main" val="1273980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7" name="Rectangle 16"/>
          <p:cNvSpPr/>
          <p:nvPr userDrawn="1"/>
        </p:nvSpPr>
        <p:spPr>
          <a:xfrm>
            <a:off x="11899552" y="2687543"/>
            <a:ext cx="321944" cy="4170459"/>
          </a:xfrm>
          <a:prstGeom prst="rect">
            <a:avLst/>
          </a:prstGeom>
          <a:solidFill>
            <a:srgbClr val="00437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p:cNvPicPr>
            <a:picLocks noChangeAspect="1"/>
          </p:cNvPicPr>
          <p:nvPr userDrawn="1"/>
        </p:nvPicPr>
        <p:blipFill>
          <a:blip r:embed="rId2"/>
          <a:stretch>
            <a:fillRect/>
          </a:stretch>
        </p:blipFill>
        <p:spPr>
          <a:xfrm>
            <a:off x="762956" y="496050"/>
            <a:ext cx="1108113" cy="1016939"/>
          </a:xfrm>
          <a:prstGeom prst="rect">
            <a:avLst/>
          </a:prstGeom>
        </p:spPr>
      </p:pic>
      <p:cxnSp>
        <p:nvCxnSpPr>
          <p:cNvPr id="19" name="Straight Connector 18"/>
          <p:cNvCxnSpPr/>
          <p:nvPr userDrawn="1"/>
        </p:nvCxnSpPr>
        <p:spPr>
          <a:xfrm flipH="1">
            <a:off x="689986" y="561285"/>
            <a:ext cx="9524" cy="895350"/>
          </a:xfrm>
          <a:prstGeom prst="line">
            <a:avLst/>
          </a:prstGeom>
          <a:ln>
            <a:solidFill>
              <a:srgbClr val="00437B"/>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987829" y="2024761"/>
            <a:ext cx="10515600" cy="1325563"/>
          </a:xfrm>
        </p:spPr>
        <p:txBody>
          <a:bodyPr anchor="b"/>
          <a:lstStyle/>
          <a:p>
            <a:r>
              <a:rPr lang="en-US"/>
              <a:t>Click to edit Master title style</a:t>
            </a:r>
            <a:endParaRPr lang="en-GB"/>
          </a:p>
        </p:txBody>
      </p:sp>
    </p:spTree>
    <p:extLst>
      <p:ext uri="{BB962C8B-B14F-4D97-AF65-F5344CB8AC3E}">
        <p14:creationId xmlns:p14="http://schemas.microsoft.com/office/powerpoint/2010/main" val="299991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2"/>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Department for Work &amp; Pensions</a:t>
            </a:r>
          </a:p>
        </p:txBody>
      </p:sp>
      <p:sp>
        <p:nvSpPr>
          <p:cNvPr id="6" name="Slide Number Placeholder 5"/>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2579668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2"/>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Department for Work &amp; Pensions</a:t>
            </a:r>
          </a:p>
        </p:txBody>
      </p:sp>
      <p:sp>
        <p:nvSpPr>
          <p:cNvPr id="6" name="Slide Number Placeholder 5"/>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4182708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Department for Work &amp; Pensions</a:t>
            </a:r>
          </a:p>
        </p:txBody>
      </p:sp>
      <p:sp>
        <p:nvSpPr>
          <p:cNvPr id="6" name="Slide Number Placeholder 5"/>
          <p:cNvSpPr>
            <a:spLocks noGrp="1"/>
          </p:cNvSpPr>
          <p:nvPr>
            <p:ph type="sldNum" sz="quarter" idx="12"/>
          </p:nvPr>
        </p:nvSpPr>
        <p:spPr/>
        <p:txBody>
          <a:bodyPr/>
          <a:lstStyle/>
          <a:p>
            <a:fld id="{6DCC9329-2474-402D-A31B-4BA8239FAEFE}" type="slidenum">
              <a:rPr lang="en-GB" smtClean="0"/>
              <a:t>‹#›</a:t>
            </a:fld>
            <a:endParaRPr lang="en-GB"/>
          </a:p>
        </p:txBody>
      </p:sp>
    </p:spTree>
    <p:extLst>
      <p:ext uri="{BB962C8B-B14F-4D97-AF65-F5344CB8AC3E}">
        <p14:creationId xmlns:p14="http://schemas.microsoft.com/office/powerpoint/2010/main" val="716776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23705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1116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726619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08567"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396567"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85286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63042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75275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1735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334800" y="6526802"/>
            <a:ext cx="2743200" cy="365125"/>
          </a:xfrm>
        </p:spPr>
        <p:txBody>
          <a:bodyPr/>
          <a:lstStyle>
            <a:lvl1pPr marL="0" marR="0" indent="0" algn="r" defTabSz="914377" rtl="0" eaLnBrk="1" fontAlgn="auto" latinLnBrk="0" hangingPunct="1">
              <a:lnSpc>
                <a:spcPct val="100000"/>
              </a:lnSpc>
              <a:spcBef>
                <a:spcPts val="0"/>
              </a:spcBef>
              <a:spcAft>
                <a:spcPts val="0"/>
              </a:spcAft>
              <a:buClrTx/>
              <a:buSzTx/>
              <a:buFontTx/>
              <a:buNone/>
              <a:tabLst/>
              <a:defRPr/>
            </a:lvl1p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cxnSp>
        <p:nvCxnSpPr>
          <p:cNvPr id="12" name="Straight Connector 11"/>
          <p:cNvCxnSpPr/>
          <p:nvPr userDrawn="1"/>
        </p:nvCxnSpPr>
        <p:spPr>
          <a:xfrm>
            <a:off x="111320" y="6528021"/>
            <a:ext cx="11879249" cy="0"/>
          </a:xfrm>
          <a:prstGeom prst="line">
            <a:avLst/>
          </a:prstGeom>
          <a:ln>
            <a:solidFill>
              <a:srgbClr val="00437B"/>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a:xfrm>
            <a:off x="0" y="0"/>
            <a:ext cx="12192000" cy="1029600"/>
          </a:xfrm>
          <a:solidFill>
            <a:srgbClr val="00437B"/>
          </a:solidFill>
        </p:spPr>
        <p:txBody>
          <a:bodyPr>
            <a:normAutofit/>
          </a:bodyPr>
          <a:lstStyle>
            <a:lvl1pPr>
              <a:defRPr sz="2800" b="1" u="sng">
                <a:solidFill>
                  <a:schemeClr val="bg1"/>
                </a:solidFill>
              </a:defRPr>
            </a:lvl1pPr>
          </a:lstStyle>
          <a:p>
            <a:r>
              <a:rPr lang="en-US"/>
              <a:t>Click to edit Master title style</a:t>
            </a:r>
            <a:endParaRPr lang="en-GB"/>
          </a:p>
        </p:txBody>
      </p:sp>
      <p:sp>
        <p:nvSpPr>
          <p:cNvPr id="19" name="Footer Placeholder 18"/>
          <p:cNvSpPr>
            <a:spLocks noGrp="1"/>
          </p:cNvSpPr>
          <p:nvPr>
            <p:ph type="ftr" sz="quarter" idx="13"/>
          </p:nvPr>
        </p:nvSpPr>
        <p:spPr>
          <a:xfrm>
            <a:off x="73659" y="6601362"/>
            <a:ext cx="3099600" cy="216000"/>
          </a:xfrm>
        </p:spPr>
        <p:txBody>
          <a:bodyPr/>
          <a:lstStyle>
            <a:lvl1pPr algn="l">
              <a:defRPr sz="800">
                <a:solidFill>
                  <a:srgbClr val="00437B"/>
                </a:solidFill>
                <a:latin typeface="Arial" panose="020B0604020202020204" pitchFamily="34" charset="0"/>
                <a:cs typeface="Arial" panose="020B0604020202020204" pitchFamily="34" charset="0"/>
              </a:defRPr>
            </a:lvl1pPr>
          </a:lstStyle>
          <a:p>
            <a:r>
              <a:rPr lang="en-GB"/>
              <a:t>Department for Work &amp; Pensions</a:t>
            </a:r>
          </a:p>
        </p:txBody>
      </p:sp>
      <p:sp>
        <p:nvSpPr>
          <p:cNvPr id="21" name="Content Placeholder 20"/>
          <p:cNvSpPr>
            <a:spLocks noGrp="1"/>
          </p:cNvSpPr>
          <p:nvPr>
            <p:ph sz="quarter" idx="14"/>
          </p:nvPr>
        </p:nvSpPr>
        <p:spPr>
          <a:xfrm>
            <a:off x="410370" y="1321729"/>
            <a:ext cx="11371263" cy="4911725"/>
          </a:xfrm>
        </p:spPr>
        <p:txBody>
          <a:bodyPr>
            <a:normAutofit/>
          </a:bodyPr>
          <a:lstStyle>
            <a:lvl1pPr>
              <a:defRPr sz="2400" b="1">
                <a:solidFill>
                  <a:srgbClr val="00437B"/>
                </a:solidFill>
                <a:latin typeface="Arial" panose="020B0604020202020204" pitchFamily="34" charset="0"/>
                <a:cs typeface="Arial" panose="020B0604020202020204" pitchFamily="34" charset="0"/>
              </a:defRPr>
            </a:lvl1pPr>
            <a:lvl2pPr>
              <a:defRPr sz="2400" b="0">
                <a:solidFill>
                  <a:srgbClr val="00437B"/>
                </a:solidFill>
                <a:latin typeface="Arial" panose="020B0604020202020204" pitchFamily="34" charset="0"/>
                <a:cs typeface="Arial" panose="020B0604020202020204" pitchFamily="34" charset="0"/>
              </a:defRPr>
            </a:lvl2pPr>
            <a:lvl3pPr>
              <a:defRPr sz="2400" b="0">
                <a:solidFill>
                  <a:srgbClr val="00437B"/>
                </a:solidFill>
                <a:latin typeface="Arial" panose="020B0604020202020204" pitchFamily="34" charset="0"/>
                <a:cs typeface="Arial" panose="020B0604020202020204" pitchFamily="34" charset="0"/>
              </a:defRPr>
            </a:lvl3pPr>
            <a:lvl4pPr>
              <a:defRPr sz="2400" b="0">
                <a:solidFill>
                  <a:srgbClr val="00437B"/>
                </a:solidFill>
                <a:latin typeface="Arial" panose="020B0604020202020204" pitchFamily="34" charset="0"/>
                <a:cs typeface="Arial" panose="020B0604020202020204" pitchFamily="34" charset="0"/>
              </a:defRPr>
            </a:lvl4pPr>
            <a:lvl5pPr>
              <a:defRPr sz="2400" b="0">
                <a:solidFill>
                  <a:srgbClr val="00437B"/>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281032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675123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51113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2156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38167" y="414339"/>
            <a:ext cx="2743200" cy="57118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08567" y="414339"/>
            <a:ext cx="8026400" cy="57118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78037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Department for Work &amp; Pensions</a:t>
            </a:r>
          </a:p>
        </p:txBody>
      </p:sp>
      <p:sp>
        <p:nvSpPr>
          <p:cNvPr id="6" name="Slide Number Placeholder 5"/>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351715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p:txBody>
          <a:bodyPr/>
          <a:lstStyle/>
          <a:p>
            <a:r>
              <a:rPr lang="en-GB"/>
              <a:t>Department for Work &amp; Pensions</a:t>
            </a:r>
          </a:p>
        </p:txBody>
      </p:sp>
      <p:sp>
        <p:nvSpPr>
          <p:cNvPr id="7" name="Slide Number Placeholder 6"/>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450104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2"/>
            <a:ext cx="2743200" cy="365125"/>
          </a:xfrm>
          <a:prstGeom prst="rect">
            <a:avLst/>
          </a:prstGeom>
        </p:spPr>
        <p:txBody>
          <a:bodyPr/>
          <a:lstStyle/>
          <a:p>
            <a:endParaRPr lang="en-GB"/>
          </a:p>
        </p:txBody>
      </p:sp>
      <p:sp>
        <p:nvSpPr>
          <p:cNvPr id="8" name="Footer Placeholder 7"/>
          <p:cNvSpPr>
            <a:spLocks noGrp="1"/>
          </p:cNvSpPr>
          <p:nvPr>
            <p:ph type="ftr" sz="quarter" idx="11"/>
          </p:nvPr>
        </p:nvSpPr>
        <p:spPr/>
        <p:txBody>
          <a:bodyPr/>
          <a:lstStyle/>
          <a:p>
            <a:r>
              <a:rPr lang="en-GB"/>
              <a:t>Department for Work &amp; Pensions</a:t>
            </a:r>
          </a:p>
        </p:txBody>
      </p:sp>
      <p:sp>
        <p:nvSpPr>
          <p:cNvPr id="9" name="Slide Number Placeholder 8"/>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385852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2"/>
            <a:ext cx="2743200" cy="365125"/>
          </a:xfrm>
          <a:prstGeom prst="rect">
            <a:avLst/>
          </a:prstGeom>
        </p:spPr>
        <p:txBody>
          <a:bodyPr/>
          <a:lstStyle/>
          <a:p>
            <a:endParaRPr lang="en-GB"/>
          </a:p>
        </p:txBody>
      </p:sp>
      <p:sp>
        <p:nvSpPr>
          <p:cNvPr id="4" name="Footer Placeholder 3"/>
          <p:cNvSpPr>
            <a:spLocks noGrp="1"/>
          </p:cNvSpPr>
          <p:nvPr>
            <p:ph type="ftr" sz="quarter" idx="11"/>
          </p:nvPr>
        </p:nvSpPr>
        <p:spPr/>
        <p:txBody>
          <a:bodyPr/>
          <a:lstStyle/>
          <a:p>
            <a:r>
              <a:rPr lang="en-GB"/>
              <a:t>Department for Work &amp; Pensions</a:t>
            </a:r>
          </a:p>
        </p:txBody>
      </p:sp>
      <p:sp>
        <p:nvSpPr>
          <p:cNvPr id="5" name="Slide Number Placeholder 4"/>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18346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endParaRPr lang="en-GB"/>
          </a:p>
        </p:txBody>
      </p:sp>
      <p:sp>
        <p:nvSpPr>
          <p:cNvPr id="3" name="Footer Placeholder 2"/>
          <p:cNvSpPr>
            <a:spLocks noGrp="1"/>
          </p:cNvSpPr>
          <p:nvPr>
            <p:ph type="ftr" sz="quarter" idx="11"/>
          </p:nvPr>
        </p:nvSpPr>
        <p:spPr/>
        <p:txBody>
          <a:bodyPr/>
          <a:lstStyle/>
          <a:p>
            <a:r>
              <a:rPr lang="en-GB"/>
              <a:t>Department for Work &amp; Pensions</a:t>
            </a:r>
          </a:p>
        </p:txBody>
      </p:sp>
      <p:sp>
        <p:nvSpPr>
          <p:cNvPr id="4" name="Slide Number Placeholder 3"/>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245503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r>
              <a:rPr lang="en-GB"/>
              <a:t>Department for Work &amp; Pensions</a:t>
            </a:r>
          </a:p>
        </p:txBody>
      </p:sp>
      <p:sp>
        <p:nvSpPr>
          <p:cNvPr id="7" name="Slide Number Placeholder 6"/>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176363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endParaRPr lang="en-GB"/>
          </a:p>
        </p:txBody>
      </p:sp>
      <p:sp>
        <p:nvSpPr>
          <p:cNvPr id="6" name="Footer Placeholder 5"/>
          <p:cNvSpPr>
            <a:spLocks noGrp="1"/>
          </p:cNvSpPr>
          <p:nvPr>
            <p:ph type="ftr" sz="quarter" idx="11"/>
          </p:nvPr>
        </p:nvSpPr>
        <p:spPr/>
        <p:txBody>
          <a:bodyPr/>
          <a:lstStyle/>
          <a:p>
            <a:r>
              <a:rPr lang="en-GB"/>
              <a:t>Department for Work &amp; Pensions</a:t>
            </a:r>
          </a:p>
        </p:txBody>
      </p:sp>
      <p:sp>
        <p:nvSpPr>
          <p:cNvPr id="7" name="Slide Number Placeholder 6"/>
          <p:cNvSpPr>
            <a:spLocks noGrp="1"/>
          </p:cNvSpPr>
          <p:nvPr>
            <p:ph type="sldNum" sz="quarter" idx="12"/>
          </p:nvPr>
        </p:nvSpPr>
        <p:spPr/>
        <p:txBody>
          <a:bodyPr/>
          <a:lstStyle/>
          <a:p>
            <a:fld id="{5E540C4E-93A1-4FDD-ADA1-E939A5984B23}" type="slidenum">
              <a:rPr lang="en-GB" smtClean="0"/>
              <a:t>‹#›</a:t>
            </a:fld>
            <a:endParaRPr lang="en-GB"/>
          </a:p>
        </p:txBody>
      </p:sp>
    </p:spTree>
    <p:extLst>
      <p:ext uri="{BB962C8B-B14F-4D97-AF65-F5344CB8AC3E}">
        <p14:creationId xmlns:p14="http://schemas.microsoft.com/office/powerpoint/2010/main" val="2097360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114869" y="6482592"/>
            <a:ext cx="4114800" cy="365125"/>
          </a:xfrm>
          <a:prstGeom prst="rect">
            <a:avLst/>
          </a:prstGeom>
        </p:spPr>
        <p:txBody>
          <a:bodyPr vert="horz" lIns="91440" tIns="45720" rIns="91440" bIns="45720" rtlCol="0" anchor="ctr"/>
          <a:lstStyle>
            <a:lvl1pPr algn="l">
              <a:defRPr sz="1000">
                <a:solidFill>
                  <a:srgbClr val="00437B"/>
                </a:solidFill>
                <a:latin typeface="Arial" panose="020B0604020202020204" pitchFamily="34" charset="0"/>
                <a:cs typeface="Arial" panose="020B0604020202020204" pitchFamily="34" charset="0"/>
              </a:defRPr>
            </a:lvl1pPr>
          </a:lstStyle>
          <a:p>
            <a:r>
              <a:rPr lang="en-GB"/>
              <a:t>Department for Work &amp; Pensions</a:t>
            </a:r>
          </a:p>
        </p:txBody>
      </p:sp>
      <p:sp>
        <p:nvSpPr>
          <p:cNvPr id="6" name="Slide Number Placeholder 5"/>
          <p:cNvSpPr>
            <a:spLocks noGrp="1"/>
          </p:cNvSpPr>
          <p:nvPr>
            <p:ph type="sldNum" sz="quarter" idx="4"/>
          </p:nvPr>
        </p:nvSpPr>
        <p:spPr>
          <a:xfrm>
            <a:off x="9291851" y="6482592"/>
            <a:ext cx="2743200" cy="365125"/>
          </a:xfrm>
          <a:prstGeom prst="rect">
            <a:avLst/>
          </a:prstGeom>
        </p:spPr>
        <p:txBody>
          <a:bodyPr vert="horz" lIns="91440" tIns="45720" rIns="91440" bIns="45720" rtlCol="0" anchor="ctr"/>
          <a:lstStyle>
            <a:lvl1pPr algn="r">
              <a:defRPr sz="1000">
                <a:solidFill>
                  <a:srgbClr val="00437B"/>
                </a:solidFill>
                <a:latin typeface="Arial" panose="020B0604020202020204" pitchFamily="34" charset="0"/>
                <a:cs typeface="Arial" panose="020B0604020202020204" pitchFamily="34" charset="0"/>
              </a:defRPr>
            </a:lvl1pPr>
          </a:lstStyle>
          <a:p>
            <a:fld id="{5E540C4E-93A1-4FDD-ADA1-E939A5984B23}" type="slidenum">
              <a:rPr lang="en-GB" smtClean="0"/>
              <a:pPr/>
              <a:t>‹#›</a:t>
            </a:fld>
            <a:endParaRPr lang="en-GB"/>
          </a:p>
        </p:txBody>
      </p:sp>
    </p:spTree>
    <p:extLst>
      <p:ext uri="{BB962C8B-B14F-4D97-AF65-F5344CB8AC3E}">
        <p14:creationId xmlns:p14="http://schemas.microsoft.com/office/powerpoint/2010/main" val="625533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hdr="0" dt="0"/>
  <p:txStyles>
    <p:titleStyle>
      <a:lvl1pPr algn="l" defTabSz="914377" rtl="0" eaLnBrk="1" latinLnBrk="0" hangingPunct="1">
        <a:lnSpc>
          <a:spcPct val="90000"/>
        </a:lnSpc>
        <a:spcBef>
          <a:spcPct val="0"/>
        </a:spcBef>
        <a:buNone/>
        <a:defRPr sz="4400" kern="1200">
          <a:solidFill>
            <a:srgbClr val="00437B"/>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rgbClr val="00437B"/>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rgbClr val="00437B"/>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rgbClr val="00437B"/>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rgbClr val="00437B"/>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rgbClr val="00437B"/>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bwMode="auto">
          <a:xfrm>
            <a:off x="808567" y="414338"/>
            <a:ext cx="10972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title style</a:t>
            </a:r>
            <a:endParaRPr lang="en-GB"/>
          </a:p>
        </p:txBody>
      </p:sp>
      <p:sp>
        <p:nvSpPr>
          <p:cNvPr id="81923" name="Rectangle 3"/>
          <p:cNvSpPr>
            <a:spLocks noGrp="1" noChangeArrowheads="1"/>
          </p:cNvSpPr>
          <p:nvPr>
            <p:ph type="body" idx="1"/>
          </p:nvPr>
        </p:nvSpPr>
        <p:spPr bwMode="auto">
          <a:xfrm>
            <a:off x="808567"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Rectangle 8"/>
          <p:cNvSpPr>
            <a:spLocks noChangeArrowheads="1"/>
          </p:cNvSpPr>
          <p:nvPr/>
        </p:nvSpPr>
        <p:spPr bwMode="auto">
          <a:xfrm>
            <a:off x="1" y="0"/>
            <a:ext cx="359833" cy="3778250"/>
          </a:xfrm>
          <a:prstGeom prst="rect">
            <a:avLst/>
          </a:prstGeom>
          <a:solidFill>
            <a:srgbClr val="00C0B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fontAlgn="auto">
              <a:spcBef>
                <a:spcPts val="0"/>
              </a:spcBef>
              <a:spcAft>
                <a:spcPts val="0"/>
              </a:spcAft>
              <a:defRPr/>
            </a:pPr>
            <a:endParaRPr lang="en-US">
              <a:solidFill>
                <a:schemeClr val="lt1"/>
              </a:solidFill>
              <a:latin typeface="+mn-lt"/>
            </a:endParaRPr>
          </a:p>
        </p:txBody>
      </p:sp>
      <p:sp>
        <p:nvSpPr>
          <p:cNvPr id="81928" name="Line 8"/>
          <p:cNvSpPr>
            <a:spLocks noChangeShapeType="1"/>
          </p:cNvSpPr>
          <p:nvPr/>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 name="Slide Number Placeholder 5"/>
          <p:cNvSpPr txBox="1">
            <a:spLocks/>
          </p:cNvSpPr>
          <p:nvPr/>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defTabSz="914400">
              <a:lnSpc>
                <a:spcPct val="110000"/>
              </a:lnSpc>
              <a:spcBef>
                <a:spcPct val="50000"/>
              </a:spcBef>
              <a:buClr>
                <a:srgbClr val="000000"/>
              </a:buClr>
            </a:pPr>
            <a:fld id="{891EBCD3-E50E-447E-B4FF-106C1DED5D7B}" type="slidenum">
              <a:rPr lang="en-GB" sz="1000" b="1">
                <a:solidFill>
                  <a:srgbClr val="00C0B5"/>
                </a:solidFill>
                <a:cs typeface="Arial" charset="0"/>
              </a:rPr>
              <a:pPr algn="r" defTabSz="914400">
                <a:lnSpc>
                  <a:spcPct val="110000"/>
                </a:lnSpc>
                <a:spcBef>
                  <a:spcPct val="50000"/>
                </a:spcBef>
                <a:buClr>
                  <a:srgbClr val="000000"/>
                </a:buClr>
              </a:pPr>
              <a:t>‹#›</a:t>
            </a:fld>
            <a:endParaRPr lang="en-GB" sz="1000" b="1">
              <a:solidFill>
                <a:srgbClr val="00C0B5"/>
              </a:solidFill>
              <a:cs typeface="Arial" charset="0"/>
            </a:endParaRPr>
          </a:p>
        </p:txBody>
      </p:sp>
      <p:sp>
        <p:nvSpPr>
          <p:cNvPr id="81930" name="Text Box 10"/>
          <p:cNvSpPr txBox="1">
            <a:spLocks noChangeArrowheads="1"/>
          </p:cNvSpPr>
          <p:nvPr/>
        </p:nvSpPr>
        <p:spPr bwMode="auto">
          <a:xfrm>
            <a:off x="395818" y="6526213"/>
            <a:ext cx="186589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r>
              <a:rPr lang="en-GB" sz="1000"/>
              <a:t>Department for Work &amp; Pensions</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rtl="0" eaLnBrk="1" fontAlgn="base" hangingPunct="1">
        <a:spcBef>
          <a:spcPct val="0"/>
        </a:spcBef>
        <a:spcAft>
          <a:spcPct val="0"/>
        </a:spcAft>
        <a:defRPr sz="2400">
          <a:solidFill>
            <a:srgbClr val="00C0B5"/>
          </a:solidFill>
          <a:latin typeface="+mj-lt"/>
          <a:ea typeface="+mj-ea"/>
          <a:cs typeface="+mj-cs"/>
        </a:defRPr>
      </a:lvl1pPr>
      <a:lvl2pPr algn="l" rtl="0" eaLnBrk="1" fontAlgn="base" hangingPunct="1">
        <a:spcBef>
          <a:spcPct val="0"/>
        </a:spcBef>
        <a:spcAft>
          <a:spcPct val="0"/>
        </a:spcAft>
        <a:defRPr sz="3600">
          <a:solidFill>
            <a:srgbClr val="00C0B5"/>
          </a:solidFill>
          <a:latin typeface="Arial" charset="0"/>
        </a:defRPr>
      </a:lvl2pPr>
      <a:lvl3pPr algn="l" rtl="0" eaLnBrk="1" fontAlgn="base" hangingPunct="1">
        <a:spcBef>
          <a:spcPct val="0"/>
        </a:spcBef>
        <a:spcAft>
          <a:spcPct val="0"/>
        </a:spcAft>
        <a:defRPr sz="3600">
          <a:solidFill>
            <a:srgbClr val="00C0B5"/>
          </a:solidFill>
          <a:latin typeface="Arial" charset="0"/>
        </a:defRPr>
      </a:lvl3pPr>
      <a:lvl4pPr algn="l" rtl="0" eaLnBrk="1" fontAlgn="base" hangingPunct="1">
        <a:spcBef>
          <a:spcPct val="0"/>
        </a:spcBef>
        <a:spcAft>
          <a:spcPct val="0"/>
        </a:spcAft>
        <a:defRPr sz="3600">
          <a:solidFill>
            <a:srgbClr val="00C0B5"/>
          </a:solidFill>
          <a:latin typeface="Arial" charset="0"/>
        </a:defRPr>
      </a:lvl4pPr>
      <a:lvl5pPr algn="l" rtl="0" eaLnBrk="1" fontAlgn="base" hangingPunct="1">
        <a:spcBef>
          <a:spcPct val="0"/>
        </a:spcBef>
        <a:spcAft>
          <a:spcPct val="0"/>
        </a:spcAft>
        <a:defRPr sz="3600">
          <a:solidFill>
            <a:srgbClr val="00C0B5"/>
          </a:solidFill>
          <a:latin typeface="Arial" charset="0"/>
        </a:defRPr>
      </a:lvl5pPr>
      <a:lvl6pPr marL="457200" algn="l" rtl="0" eaLnBrk="1" fontAlgn="base" hangingPunct="1">
        <a:spcBef>
          <a:spcPct val="0"/>
        </a:spcBef>
        <a:spcAft>
          <a:spcPct val="0"/>
        </a:spcAft>
        <a:defRPr sz="3600">
          <a:solidFill>
            <a:srgbClr val="00C0B5"/>
          </a:solidFill>
          <a:latin typeface="Arial" charset="0"/>
        </a:defRPr>
      </a:lvl6pPr>
      <a:lvl7pPr marL="914400" algn="l" rtl="0" eaLnBrk="1" fontAlgn="base" hangingPunct="1">
        <a:spcBef>
          <a:spcPct val="0"/>
        </a:spcBef>
        <a:spcAft>
          <a:spcPct val="0"/>
        </a:spcAft>
        <a:defRPr sz="3600">
          <a:solidFill>
            <a:srgbClr val="00C0B5"/>
          </a:solidFill>
          <a:latin typeface="Arial" charset="0"/>
        </a:defRPr>
      </a:lvl7pPr>
      <a:lvl8pPr marL="1371600" algn="l" rtl="0" eaLnBrk="1" fontAlgn="base" hangingPunct="1">
        <a:spcBef>
          <a:spcPct val="0"/>
        </a:spcBef>
        <a:spcAft>
          <a:spcPct val="0"/>
        </a:spcAft>
        <a:defRPr sz="3600">
          <a:solidFill>
            <a:srgbClr val="00C0B5"/>
          </a:solidFill>
          <a:latin typeface="Arial" charset="0"/>
        </a:defRPr>
      </a:lvl8pPr>
      <a:lvl9pPr marL="1828800" algn="l" rtl="0" eaLnBrk="1" fontAlgn="base" hangingPunct="1">
        <a:spcBef>
          <a:spcPct val="0"/>
        </a:spcBef>
        <a:spcAft>
          <a:spcPct val="0"/>
        </a:spcAft>
        <a:defRPr sz="3600">
          <a:solidFill>
            <a:srgbClr val="00C0B5"/>
          </a:solidFill>
          <a:latin typeface="Arial" charset="0"/>
        </a:defRPr>
      </a:lvl9pPr>
    </p:titleStyle>
    <p:bodyStyle>
      <a:lvl1pPr marL="342900" indent="-342900" algn="l" rtl="0" eaLnBrk="1" fontAlgn="base" hangingPunct="1">
        <a:spcBef>
          <a:spcPct val="20000"/>
        </a:spcBef>
        <a:spcAft>
          <a:spcPct val="0"/>
        </a:spcAft>
        <a:buClr>
          <a:srgbClr val="00C0B5"/>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C0B5"/>
        </a:buClr>
        <a:buChar char="–"/>
        <a:defRPr sz="2000">
          <a:solidFill>
            <a:schemeClr val="tx1"/>
          </a:solidFill>
          <a:latin typeface="+mn-lt"/>
        </a:defRPr>
      </a:lvl2pPr>
      <a:lvl3pPr marL="1143000" indent="-228600" algn="l" rtl="0" eaLnBrk="1" fontAlgn="base" hangingPunct="1">
        <a:spcBef>
          <a:spcPct val="20000"/>
        </a:spcBef>
        <a:spcAft>
          <a:spcPct val="0"/>
        </a:spcAft>
        <a:buClr>
          <a:srgbClr val="00C0B5"/>
        </a:buClr>
        <a:buChar char="•"/>
        <a:defRPr>
          <a:solidFill>
            <a:schemeClr val="tx1"/>
          </a:solidFill>
          <a:latin typeface="+mn-lt"/>
        </a:defRPr>
      </a:lvl3pPr>
      <a:lvl4pPr marL="1600200" indent="-228600" algn="l" rtl="0" eaLnBrk="1" fontAlgn="base" hangingPunct="1">
        <a:spcBef>
          <a:spcPct val="20000"/>
        </a:spcBef>
        <a:spcAft>
          <a:spcPct val="0"/>
        </a:spcAft>
        <a:buClr>
          <a:srgbClr val="00C0B5"/>
        </a:buClr>
        <a:buChar char="–"/>
        <a:defRPr sz="1600">
          <a:solidFill>
            <a:schemeClr val="tx1"/>
          </a:solidFill>
          <a:latin typeface="+mn-lt"/>
        </a:defRPr>
      </a:lvl4pPr>
      <a:lvl5pPr marL="2057400" indent="-228600" algn="l" rtl="0" eaLnBrk="1" fontAlgn="base" hangingPunct="1">
        <a:spcBef>
          <a:spcPct val="20000"/>
        </a:spcBef>
        <a:spcAft>
          <a:spcPct val="0"/>
        </a:spcAft>
        <a:buClr>
          <a:srgbClr val="00C0B5"/>
        </a:buClr>
        <a:buChar char="»"/>
        <a:defRPr sz="1600">
          <a:solidFill>
            <a:schemeClr val="tx1"/>
          </a:solidFill>
          <a:latin typeface="+mn-lt"/>
        </a:defRPr>
      </a:lvl5pPr>
      <a:lvl6pPr marL="2514600" indent="-228600" algn="l" rtl="0" eaLnBrk="1" fontAlgn="base" hangingPunct="1">
        <a:spcBef>
          <a:spcPct val="20000"/>
        </a:spcBef>
        <a:spcAft>
          <a:spcPct val="0"/>
        </a:spcAft>
        <a:buClr>
          <a:srgbClr val="00C0B5"/>
        </a:buClr>
        <a:buChar char="»"/>
        <a:defRPr sz="1600">
          <a:solidFill>
            <a:schemeClr val="tx1"/>
          </a:solidFill>
          <a:latin typeface="+mn-lt"/>
        </a:defRPr>
      </a:lvl6pPr>
      <a:lvl7pPr marL="2971800" indent="-228600" algn="l" rtl="0" eaLnBrk="1" fontAlgn="base" hangingPunct="1">
        <a:spcBef>
          <a:spcPct val="20000"/>
        </a:spcBef>
        <a:spcAft>
          <a:spcPct val="0"/>
        </a:spcAft>
        <a:buClr>
          <a:srgbClr val="00C0B5"/>
        </a:buClr>
        <a:buChar char="»"/>
        <a:defRPr sz="1600">
          <a:solidFill>
            <a:schemeClr val="tx1"/>
          </a:solidFill>
          <a:latin typeface="+mn-lt"/>
        </a:defRPr>
      </a:lvl7pPr>
      <a:lvl8pPr marL="3429000" indent="-228600" algn="l" rtl="0" eaLnBrk="1" fontAlgn="base" hangingPunct="1">
        <a:spcBef>
          <a:spcPct val="20000"/>
        </a:spcBef>
        <a:spcAft>
          <a:spcPct val="0"/>
        </a:spcAft>
        <a:buClr>
          <a:srgbClr val="00C0B5"/>
        </a:buClr>
        <a:buChar char="»"/>
        <a:defRPr sz="1600">
          <a:solidFill>
            <a:schemeClr val="tx1"/>
          </a:solidFill>
          <a:latin typeface="+mn-lt"/>
        </a:defRPr>
      </a:lvl8pPr>
      <a:lvl9pPr marL="3886200" indent="-228600" algn="l" rtl="0" eaLnBrk="1" fontAlgn="base" hangingPunct="1">
        <a:spcBef>
          <a:spcPct val="20000"/>
        </a:spcBef>
        <a:spcAft>
          <a:spcPct val="0"/>
        </a:spcAft>
        <a:buClr>
          <a:srgbClr val="00C0B5"/>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customXml" Target="../ink/ink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customXml" Target="../ink/ink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t-xplore.dwp.gov.uk/webapi/jsf/login.x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414" y="2261945"/>
            <a:ext cx="10515600" cy="3526079"/>
          </a:xfrm>
        </p:spPr>
        <p:txBody>
          <a:bodyPr>
            <a:normAutofit fontScale="90000"/>
          </a:bodyPr>
          <a:lstStyle/>
          <a:p>
            <a:r>
              <a:rPr lang="en-GB" dirty="0">
                <a:latin typeface="Arial"/>
                <a:cs typeface="Arial"/>
              </a:rPr>
              <a:t>IMA 2021 World Congress</a:t>
            </a:r>
            <a:br>
              <a:rPr lang="en-GB" dirty="0">
                <a:latin typeface="Arial"/>
                <a:cs typeface="Arial"/>
              </a:rPr>
            </a:br>
            <a:br>
              <a:rPr lang="en-GB" dirty="0">
                <a:latin typeface="Arial"/>
                <a:cs typeface="Arial"/>
              </a:rPr>
            </a:br>
            <a:r>
              <a:rPr lang="en-GB" dirty="0">
                <a:latin typeface="Arial"/>
                <a:cs typeface="Arial"/>
              </a:rPr>
              <a:t>Pensions microsimulation in the UK government</a:t>
            </a:r>
            <a:br>
              <a:rPr lang="en-GB" dirty="0">
                <a:latin typeface="Arial"/>
                <a:cs typeface="Arial"/>
              </a:rPr>
            </a:br>
            <a:br>
              <a:rPr lang="en-GB" dirty="0">
                <a:latin typeface="Arial"/>
                <a:cs typeface="Arial"/>
              </a:rPr>
            </a:br>
            <a:r>
              <a:rPr lang="en-GB" sz="3600" dirty="0">
                <a:latin typeface="Arial"/>
                <a:cs typeface="Arial"/>
              </a:rPr>
              <a:t>Sam Mold and Ben Durcan</a:t>
            </a:r>
            <a:endParaRPr lang="en-GB" sz="3600" dirty="0"/>
          </a:p>
        </p:txBody>
      </p:sp>
      <p:sp>
        <p:nvSpPr>
          <p:cNvPr id="4" name="TextBox 3">
            <a:extLst>
              <a:ext uri="{FF2B5EF4-FFF2-40B4-BE49-F238E27FC236}">
                <a16:creationId xmlns:a16="http://schemas.microsoft.com/office/drawing/2014/main" id="{EB8208FC-8698-4E41-AE2D-DF1CDF50D56B}"/>
              </a:ext>
            </a:extLst>
          </p:cNvPr>
          <p:cNvSpPr txBox="1"/>
          <p:nvPr/>
        </p:nvSpPr>
        <p:spPr bwMode="auto">
          <a:xfrm>
            <a:off x="8486775" y="5788025"/>
            <a:ext cx="2743200" cy="52322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44546A"/>
                </a:solidFill>
              </a:rPr>
              <a:t>December 2021</a:t>
            </a:r>
            <a:endParaRPr lang="en-US" dirty="0">
              <a:solidFill>
                <a:srgbClr val="44546A"/>
              </a:solidFill>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6F432B-B3DA-4170-9CE8-89D1D244B7CA}"/>
              </a:ext>
            </a:extLst>
          </p:cNvPr>
          <p:cNvSpPr>
            <a:spLocks noGrp="1"/>
          </p:cNvSpPr>
          <p:nvPr>
            <p:ph type="sldNum" sz="quarter" idx="12"/>
          </p:nvPr>
        </p:nvSpPr>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10</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83AE76B2-1EAF-4336-B16D-796E95B48C30}"/>
              </a:ext>
            </a:extLst>
          </p:cNvPr>
          <p:cNvSpPr>
            <a:spLocks noGrp="1"/>
          </p:cNvSpPr>
          <p:nvPr>
            <p:ph type="title"/>
          </p:nvPr>
        </p:nvSpPr>
        <p:spPr/>
        <p:txBody>
          <a:bodyPr/>
          <a:lstStyle/>
          <a:p>
            <a:r>
              <a:rPr lang="en-GB" u="none" dirty="0">
                <a:latin typeface="Arial"/>
                <a:cs typeface="Arial"/>
              </a:rPr>
              <a:t>PenPac model process</a:t>
            </a:r>
            <a:endParaRPr lang="en-US" dirty="0">
              <a:latin typeface="Arial"/>
              <a:cs typeface="Arial"/>
            </a:endParaRPr>
          </a:p>
        </p:txBody>
      </p:sp>
      <p:sp>
        <p:nvSpPr>
          <p:cNvPr id="4" name="Footer Placeholder 3">
            <a:extLst>
              <a:ext uri="{FF2B5EF4-FFF2-40B4-BE49-F238E27FC236}">
                <a16:creationId xmlns:a16="http://schemas.microsoft.com/office/drawing/2014/main" id="{5475676C-60B8-4F9E-B3E4-9B86C4301F1D}"/>
              </a:ext>
            </a:extLst>
          </p:cNvPr>
          <p:cNvSpPr>
            <a:spLocks noGrp="1"/>
          </p:cNvSpPr>
          <p:nvPr>
            <p:ph type="ftr" sz="quarter" idx="13"/>
          </p:nvPr>
        </p:nvSpPr>
        <p:spPr/>
        <p:txBody>
          <a:bodyPr/>
          <a:lstStyle/>
          <a:p>
            <a:r>
              <a:rPr lang="en-GB"/>
              <a:t>Department for Work &amp; Pensions</a:t>
            </a:r>
          </a:p>
        </p:txBody>
      </p:sp>
      <p:pic>
        <p:nvPicPr>
          <p:cNvPr id="6" name="Picture 6" descr="Diagram&#10;&#10;Description automatically generated">
            <a:extLst>
              <a:ext uri="{FF2B5EF4-FFF2-40B4-BE49-F238E27FC236}">
                <a16:creationId xmlns:a16="http://schemas.microsoft.com/office/drawing/2014/main" id="{B4C2C074-BDB0-4CC1-AA9B-47400D4A80AD}"/>
              </a:ext>
            </a:extLst>
          </p:cNvPr>
          <p:cNvPicPr>
            <a:picLocks noGrp="1" noChangeAspect="1"/>
          </p:cNvPicPr>
          <p:nvPr>
            <p:ph sz="quarter" idx="14"/>
          </p:nvPr>
        </p:nvPicPr>
        <p:blipFill rotWithShape="1">
          <a:blip r:embed="rId3"/>
          <a:srcRect l="13525" t="14599" r="15881"/>
          <a:stretch/>
        </p:blipFill>
        <p:spPr>
          <a:xfrm>
            <a:off x="218991" y="1247687"/>
            <a:ext cx="7806743" cy="5308836"/>
          </a:xfrm>
        </p:spPr>
      </p:pic>
      <p:pic>
        <p:nvPicPr>
          <p:cNvPr id="9" name="Picture 9">
            <a:extLst>
              <a:ext uri="{FF2B5EF4-FFF2-40B4-BE49-F238E27FC236}">
                <a16:creationId xmlns:a16="http://schemas.microsoft.com/office/drawing/2014/main" id="{D43A5CBA-C028-438C-B770-4C345DF74F44}"/>
              </a:ext>
            </a:extLst>
          </p:cNvPr>
          <p:cNvPicPr>
            <a:picLocks noChangeAspect="1"/>
          </p:cNvPicPr>
          <p:nvPr/>
        </p:nvPicPr>
        <p:blipFill>
          <a:blip r:embed="rId4"/>
          <a:stretch>
            <a:fillRect/>
          </a:stretch>
        </p:blipFill>
        <p:spPr>
          <a:xfrm>
            <a:off x="8025735" y="3977072"/>
            <a:ext cx="3904296" cy="2331361"/>
          </a:xfrm>
          <a:prstGeom prst="rect">
            <a:avLst/>
          </a:prstGeom>
        </p:spPr>
      </p:pic>
      <mc:AlternateContent xmlns:mc="http://schemas.openxmlformats.org/markup-compatibility/2006" xmlns:p14="http://schemas.microsoft.com/office/powerpoint/2010/main">
        <mc:Choice Requires="p14">
          <p:contentPart p14:bwMode="auto" r:id="rId5">
            <p14:nvContentPartPr>
              <p14:cNvPr id="22" name="Ink 21">
                <a:extLst>
                  <a:ext uri="{FF2B5EF4-FFF2-40B4-BE49-F238E27FC236}">
                    <a16:creationId xmlns:a16="http://schemas.microsoft.com/office/drawing/2014/main" id="{36DFC230-60D8-473B-992F-EC68A43F4A98}"/>
                  </a:ext>
                </a:extLst>
              </p14:cNvPr>
              <p14:cNvContentPartPr/>
              <p14:nvPr/>
            </p14:nvContentPartPr>
            <p14:xfrm>
              <a:off x="3857747" y="3972416"/>
              <a:ext cx="4378325" cy="2304697"/>
            </p14:xfrm>
          </p:contentPart>
        </mc:Choice>
        <mc:Fallback xmlns="">
          <p:pic>
            <p:nvPicPr>
              <p:cNvPr id="22" name="Ink 21">
                <a:extLst>
                  <a:ext uri="{FF2B5EF4-FFF2-40B4-BE49-F238E27FC236}">
                    <a16:creationId xmlns:a16="http://schemas.microsoft.com/office/drawing/2014/main" id="{36DFC230-60D8-473B-992F-EC68A43F4A98}"/>
                  </a:ext>
                </a:extLst>
              </p:cNvPr>
              <p:cNvPicPr/>
              <p:nvPr/>
            </p:nvPicPr>
            <p:blipFill>
              <a:blip r:embed="rId6"/>
              <a:stretch>
                <a:fillRect/>
              </a:stretch>
            </p:blipFill>
            <p:spPr>
              <a:xfrm>
                <a:off x="3848760" y="3963437"/>
                <a:ext cx="4395939" cy="2322296"/>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3" name="Ink 22">
                <a:extLst>
                  <a:ext uri="{FF2B5EF4-FFF2-40B4-BE49-F238E27FC236}">
                    <a16:creationId xmlns:a16="http://schemas.microsoft.com/office/drawing/2014/main" id="{1935C053-2E2E-41C6-A829-FD99275491F2}"/>
                  </a:ext>
                </a:extLst>
              </p14:cNvPr>
              <p14:cNvContentPartPr/>
              <p14:nvPr/>
            </p14:nvContentPartPr>
            <p14:xfrm>
              <a:off x="3820634" y="3941160"/>
              <a:ext cx="238125" cy="142875"/>
            </p14:xfrm>
          </p:contentPart>
        </mc:Choice>
        <mc:Fallback xmlns="">
          <p:pic>
            <p:nvPicPr>
              <p:cNvPr id="23" name="Ink 22">
                <a:extLst>
                  <a:ext uri="{FF2B5EF4-FFF2-40B4-BE49-F238E27FC236}">
                    <a16:creationId xmlns:a16="http://schemas.microsoft.com/office/drawing/2014/main" id="{1935C053-2E2E-41C6-A829-FD99275491F2}"/>
                  </a:ext>
                </a:extLst>
              </p:cNvPr>
              <p:cNvPicPr/>
              <p:nvPr/>
            </p:nvPicPr>
            <p:blipFill>
              <a:blip r:embed="rId8"/>
              <a:stretch>
                <a:fillRect/>
              </a:stretch>
            </p:blipFill>
            <p:spPr>
              <a:xfrm>
                <a:off x="3811762" y="3931978"/>
                <a:ext cx="255514" cy="160872"/>
              </a:xfrm>
              <a:prstGeom prst="rect">
                <a:avLst/>
              </a:prstGeom>
            </p:spPr>
          </p:pic>
        </mc:Fallback>
      </mc:AlternateContent>
    </p:spTree>
    <p:extLst>
      <p:ext uri="{BB962C8B-B14F-4D97-AF65-F5344CB8AC3E}">
        <p14:creationId xmlns:p14="http://schemas.microsoft.com/office/powerpoint/2010/main" val="3567387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a:latin typeface="Arial"/>
                <a:ea typeface="+mj-lt"/>
                <a:cs typeface="+mj-lt"/>
              </a:rPr>
              <a:t>Issues we're thinking about</a:t>
            </a:r>
            <a:endParaRPr lang="en-US"/>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11</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graphicFrame>
        <p:nvGraphicFramePr>
          <p:cNvPr id="8" name="Table 8">
            <a:extLst>
              <a:ext uri="{FF2B5EF4-FFF2-40B4-BE49-F238E27FC236}">
                <a16:creationId xmlns:a16="http://schemas.microsoft.com/office/drawing/2014/main" id="{EF109A2B-C84E-48F7-95C4-62BF5AD476DB}"/>
              </a:ext>
            </a:extLst>
          </p:cNvPr>
          <p:cNvGraphicFramePr>
            <a:graphicFrameLocks noGrp="1"/>
          </p:cNvGraphicFramePr>
          <p:nvPr>
            <p:extLst>
              <p:ext uri="{D42A27DB-BD31-4B8C-83A1-F6EECF244321}">
                <p14:modId xmlns:p14="http://schemas.microsoft.com/office/powerpoint/2010/main" val="2395269957"/>
              </p:ext>
            </p:extLst>
          </p:nvPr>
        </p:nvGraphicFramePr>
        <p:xfrm>
          <a:off x="2285523" y="1662970"/>
          <a:ext cx="8168630" cy="4150359"/>
        </p:xfrm>
        <a:graphic>
          <a:graphicData uri="http://schemas.openxmlformats.org/drawingml/2006/table">
            <a:tbl>
              <a:tblPr firstRow="1" bandRow="1">
                <a:tableStyleId>{5C22544A-7EE6-4342-B048-85BDC9FD1C3A}</a:tableStyleId>
              </a:tblPr>
              <a:tblGrid>
                <a:gridCol w="3940968">
                  <a:extLst>
                    <a:ext uri="{9D8B030D-6E8A-4147-A177-3AD203B41FA5}">
                      <a16:colId xmlns:a16="http://schemas.microsoft.com/office/drawing/2014/main" val="493136114"/>
                    </a:ext>
                  </a:extLst>
                </a:gridCol>
                <a:gridCol w="392904">
                  <a:extLst>
                    <a:ext uri="{9D8B030D-6E8A-4147-A177-3AD203B41FA5}">
                      <a16:colId xmlns:a16="http://schemas.microsoft.com/office/drawing/2014/main" val="3635350699"/>
                    </a:ext>
                  </a:extLst>
                </a:gridCol>
                <a:gridCol w="3834758">
                  <a:extLst>
                    <a:ext uri="{9D8B030D-6E8A-4147-A177-3AD203B41FA5}">
                      <a16:colId xmlns:a16="http://schemas.microsoft.com/office/drawing/2014/main" val="2224900074"/>
                    </a:ext>
                  </a:extLst>
                </a:gridCol>
              </a:tblGrid>
              <a:tr h="370840">
                <a:tc gridSpan="3">
                  <a:txBody>
                    <a:bodyPr/>
                    <a:lstStyle/>
                    <a:p>
                      <a:pPr lvl="0" algn="ctr">
                        <a:buNone/>
                      </a:pPr>
                      <a:r>
                        <a:rPr lang="en-GB"/>
                        <a:t>Trade offs in modelling</a:t>
                      </a:r>
                      <a:endParaRPr lang="en-US"/>
                    </a:p>
                  </a:txBody>
                  <a:tcPr/>
                </a:tc>
                <a:tc hMerge="1">
                  <a:txBody>
                    <a:bodyPr/>
                    <a:lstStyle/>
                    <a:p>
                      <a:endParaRPr lang="en-GB"/>
                    </a:p>
                  </a:txBody>
                  <a:tcPr/>
                </a:tc>
                <a:tc hMerge="1">
                  <a:txBody>
                    <a:bodyPr/>
                    <a:lstStyle/>
                    <a:p>
                      <a:endParaRPr lang="en-US"/>
                    </a:p>
                  </a:txBody>
                  <a:tcPr/>
                </a:tc>
                <a:extLst>
                  <a:ext uri="{0D108BD9-81ED-4DB2-BD59-A6C34878D82A}">
                    <a16:rowId xmlns:a16="http://schemas.microsoft.com/office/drawing/2014/main" val="1498668352"/>
                  </a:ext>
                </a:extLst>
              </a:tr>
              <a:tr h="370840">
                <a:tc>
                  <a:txBody>
                    <a:bodyPr/>
                    <a:lstStyle/>
                    <a:p>
                      <a:r>
                        <a:rPr lang="en-GB" b="1"/>
                        <a:t>Simplicity</a:t>
                      </a:r>
                    </a:p>
                  </a:txBody>
                  <a:tcPr/>
                </a:tc>
                <a:tc>
                  <a:txBody>
                    <a:bodyPr/>
                    <a:lstStyle/>
                    <a:p>
                      <a:pPr lvl="0">
                        <a:buNone/>
                      </a:pPr>
                      <a:r>
                        <a:rPr lang="en-GB" b="1"/>
                        <a:t>vs</a:t>
                      </a:r>
                    </a:p>
                  </a:txBody>
                  <a:tcPr/>
                </a:tc>
                <a:tc>
                  <a:txBody>
                    <a:bodyPr/>
                    <a:lstStyle/>
                    <a:p>
                      <a:r>
                        <a:rPr lang="en-GB" b="1"/>
                        <a:t>Accuracy</a:t>
                      </a:r>
                    </a:p>
                  </a:txBody>
                  <a:tcPr/>
                </a:tc>
                <a:extLst>
                  <a:ext uri="{0D108BD9-81ED-4DB2-BD59-A6C34878D82A}">
                    <a16:rowId xmlns:a16="http://schemas.microsoft.com/office/drawing/2014/main" val="1365083149"/>
                  </a:ext>
                </a:extLst>
              </a:tr>
              <a:tr h="370840">
                <a:tc>
                  <a:txBody>
                    <a:bodyPr/>
                    <a:lstStyle/>
                    <a:p>
                      <a:r>
                        <a:rPr lang="en-GB"/>
                        <a:t>Easy to run and understand</a:t>
                      </a:r>
                    </a:p>
                  </a:txBody>
                  <a:tcPr/>
                </a:tc>
                <a:tc>
                  <a:txBody>
                    <a:bodyPr/>
                    <a:lstStyle/>
                    <a:p>
                      <a:pPr lvl="0">
                        <a:buNone/>
                      </a:pPr>
                      <a:endParaRPr lang="en-GB"/>
                    </a:p>
                  </a:txBody>
                  <a:tcPr/>
                </a:tc>
                <a:tc>
                  <a:txBody>
                    <a:bodyPr/>
                    <a:lstStyle/>
                    <a:p>
                      <a:r>
                        <a:rPr lang="en-GB"/>
                        <a:t>Allows greater depth of analysis</a:t>
                      </a:r>
                    </a:p>
                  </a:txBody>
                  <a:tcPr/>
                </a:tc>
                <a:extLst>
                  <a:ext uri="{0D108BD9-81ED-4DB2-BD59-A6C34878D82A}">
                    <a16:rowId xmlns:a16="http://schemas.microsoft.com/office/drawing/2014/main" val="1055640674"/>
                  </a:ext>
                </a:extLst>
              </a:tr>
              <a:tr h="370840">
                <a:tc>
                  <a:txBody>
                    <a:bodyPr/>
                    <a:lstStyle/>
                    <a:p>
                      <a:r>
                        <a:rPr lang="en-GB" b="1"/>
                        <a:t>Adding new functionality</a:t>
                      </a:r>
                    </a:p>
                  </a:txBody>
                  <a:tcPr/>
                </a:tc>
                <a:tc>
                  <a:txBody>
                    <a:bodyPr/>
                    <a:lstStyle/>
                    <a:p>
                      <a:pPr lvl="0">
                        <a:buNone/>
                      </a:pPr>
                      <a:r>
                        <a:rPr lang="en-GB" b="1"/>
                        <a:t>vs</a:t>
                      </a:r>
                    </a:p>
                  </a:txBody>
                  <a:tcPr/>
                </a:tc>
                <a:tc>
                  <a:txBody>
                    <a:bodyPr/>
                    <a:lstStyle/>
                    <a:p>
                      <a:r>
                        <a:rPr lang="en-GB" b="1"/>
                        <a:t>Keeping assumptions up to date</a:t>
                      </a:r>
                    </a:p>
                  </a:txBody>
                  <a:tcPr/>
                </a:tc>
                <a:extLst>
                  <a:ext uri="{0D108BD9-81ED-4DB2-BD59-A6C34878D82A}">
                    <a16:rowId xmlns:a16="http://schemas.microsoft.com/office/drawing/2014/main" val="3345063350"/>
                  </a:ext>
                </a:extLst>
              </a:tr>
              <a:tr h="370840">
                <a:tc>
                  <a:txBody>
                    <a:bodyPr/>
                    <a:lstStyle/>
                    <a:p>
                      <a:r>
                        <a:rPr lang="en-GB"/>
                        <a:t>Demand for wealth modelling</a:t>
                      </a:r>
                    </a:p>
                  </a:txBody>
                  <a:tcPr/>
                </a:tc>
                <a:tc>
                  <a:txBody>
                    <a:bodyPr/>
                    <a:lstStyle/>
                    <a:p>
                      <a:pPr lvl="0">
                        <a:buNone/>
                      </a:pPr>
                      <a:endParaRPr lang="en-GB"/>
                    </a:p>
                  </a:txBody>
                  <a:tcPr/>
                </a:tc>
                <a:tc>
                  <a:txBody>
                    <a:bodyPr/>
                    <a:lstStyle/>
                    <a:p>
                      <a:r>
                        <a:rPr lang="en-GB"/>
                        <a:t>Lots of assumptions quite old</a:t>
                      </a:r>
                    </a:p>
                  </a:txBody>
                  <a:tcPr/>
                </a:tc>
                <a:extLst>
                  <a:ext uri="{0D108BD9-81ED-4DB2-BD59-A6C34878D82A}">
                    <a16:rowId xmlns:a16="http://schemas.microsoft.com/office/drawing/2014/main" val="2825174605"/>
                  </a:ext>
                </a:extLst>
              </a:tr>
              <a:tr h="370839">
                <a:tc>
                  <a:txBody>
                    <a:bodyPr/>
                    <a:lstStyle/>
                    <a:p>
                      <a:pPr lvl="0">
                        <a:buNone/>
                      </a:pPr>
                      <a:r>
                        <a:rPr lang="en-GB" b="1"/>
                        <a:t>Latest technology</a:t>
                      </a:r>
                    </a:p>
                  </a:txBody>
                  <a:tcPr/>
                </a:tc>
                <a:tc>
                  <a:txBody>
                    <a:bodyPr/>
                    <a:lstStyle/>
                    <a:p>
                      <a:pPr lvl="0">
                        <a:buNone/>
                      </a:pPr>
                      <a:r>
                        <a:rPr lang="en-GB" b="1"/>
                        <a:t>vs</a:t>
                      </a:r>
                    </a:p>
                  </a:txBody>
                  <a:tcPr/>
                </a:tc>
                <a:tc>
                  <a:txBody>
                    <a:bodyPr/>
                    <a:lstStyle/>
                    <a:p>
                      <a:pPr lvl="0">
                        <a:buNone/>
                      </a:pPr>
                      <a:r>
                        <a:rPr lang="en-GB" b="1"/>
                        <a:t>Familiar computing language</a:t>
                      </a:r>
                    </a:p>
                  </a:txBody>
                  <a:tcPr/>
                </a:tc>
                <a:extLst>
                  <a:ext uri="{0D108BD9-81ED-4DB2-BD59-A6C34878D82A}">
                    <a16:rowId xmlns:a16="http://schemas.microsoft.com/office/drawing/2014/main" val="3163137736"/>
                  </a:ext>
                </a:extLst>
              </a:tr>
              <a:tr h="370840">
                <a:tc>
                  <a:txBody>
                    <a:bodyPr/>
                    <a:lstStyle/>
                    <a:p>
                      <a:r>
                        <a:rPr lang="en-GB" err="1"/>
                        <a:t>AnyLogic</a:t>
                      </a:r>
                      <a:r>
                        <a:rPr lang="en-GB"/>
                        <a:t> reduced run times from 8 hours to 15 minutes</a:t>
                      </a:r>
                    </a:p>
                  </a:txBody>
                  <a:tcPr/>
                </a:tc>
                <a:tc>
                  <a:txBody>
                    <a:bodyPr/>
                    <a:lstStyle/>
                    <a:p>
                      <a:pPr lvl="0">
                        <a:buNone/>
                      </a:pPr>
                      <a:endParaRPr lang="en-GB"/>
                    </a:p>
                  </a:txBody>
                  <a:tcPr/>
                </a:tc>
                <a:tc>
                  <a:txBody>
                    <a:bodyPr/>
                    <a:lstStyle/>
                    <a:p>
                      <a:r>
                        <a:rPr lang="en-GB"/>
                        <a:t>New staff can get up to speed quicker if in language used elsewhere in department</a:t>
                      </a:r>
                    </a:p>
                  </a:txBody>
                  <a:tcPr/>
                </a:tc>
                <a:extLst>
                  <a:ext uri="{0D108BD9-81ED-4DB2-BD59-A6C34878D82A}">
                    <a16:rowId xmlns:a16="http://schemas.microsoft.com/office/drawing/2014/main" val="3337576515"/>
                  </a:ext>
                </a:extLst>
              </a:tr>
              <a:tr h="370840">
                <a:tc>
                  <a:txBody>
                    <a:bodyPr/>
                    <a:lstStyle/>
                    <a:p>
                      <a:r>
                        <a:rPr lang="en-GB" b="1"/>
                        <a:t>Invest to gain</a:t>
                      </a:r>
                    </a:p>
                  </a:txBody>
                  <a:tcPr/>
                </a:tc>
                <a:tc>
                  <a:txBody>
                    <a:bodyPr/>
                    <a:lstStyle/>
                    <a:p>
                      <a:pPr lvl="0">
                        <a:buNone/>
                      </a:pPr>
                      <a:r>
                        <a:rPr lang="en-GB" b="1"/>
                        <a:t>vs</a:t>
                      </a:r>
                    </a:p>
                  </a:txBody>
                  <a:tcPr/>
                </a:tc>
                <a:tc>
                  <a:txBody>
                    <a:bodyPr/>
                    <a:lstStyle/>
                    <a:p>
                      <a:r>
                        <a:rPr lang="en-GB" b="1"/>
                        <a:t>Urgent priorities</a:t>
                      </a:r>
                    </a:p>
                  </a:txBody>
                  <a:tcPr/>
                </a:tc>
                <a:extLst>
                  <a:ext uri="{0D108BD9-81ED-4DB2-BD59-A6C34878D82A}">
                    <a16:rowId xmlns:a16="http://schemas.microsoft.com/office/drawing/2014/main" val="2480289471"/>
                  </a:ext>
                </a:extLst>
              </a:tr>
              <a:tr h="370840">
                <a:tc>
                  <a:txBody>
                    <a:bodyPr/>
                    <a:lstStyle/>
                    <a:p>
                      <a:r>
                        <a:rPr lang="en-GB"/>
                        <a:t>Need dedicated resource for extended period to make improvements to model</a:t>
                      </a:r>
                    </a:p>
                  </a:txBody>
                  <a:tcPr/>
                </a:tc>
                <a:tc>
                  <a:txBody>
                    <a:bodyPr/>
                    <a:lstStyle/>
                    <a:p>
                      <a:pPr lvl="0">
                        <a:buNone/>
                      </a:pPr>
                      <a:endParaRPr lang="en-GB"/>
                    </a:p>
                  </a:txBody>
                  <a:tcPr/>
                </a:tc>
                <a:tc>
                  <a:txBody>
                    <a:bodyPr/>
                    <a:lstStyle/>
                    <a:p>
                      <a:r>
                        <a:rPr lang="en-GB"/>
                        <a:t>Analysis for policy development</a:t>
                      </a:r>
                    </a:p>
                  </a:txBody>
                  <a:tcPr/>
                </a:tc>
                <a:extLst>
                  <a:ext uri="{0D108BD9-81ED-4DB2-BD59-A6C34878D82A}">
                    <a16:rowId xmlns:a16="http://schemas.microsoft.com/office/drawing/2014/main" val="1598022833"/>
                  </a:ext>
                </a:extLst>
              </a:tr>
            </a:tbl>
          </a:graphicData>
        </a:graphic>
      </p:graphicFrame>
    </p:spTree>
    <p:extLst>
      <p:ext uri="{BB962C8B-B14F-4D97-AF65-F5344CB8AC3E}">
        <p14:creationId xmlns:p14="http://schemas.microsoft.com/office/powerpoint/2010/main" val="2441428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414" y="2261945"/>
            <a:ext cx="10515600" cy="3526079"/>
          </a:xfrm>
        </p:spPr>
        <p:txBody>
          <a:bodyPr>
            <a:normAutofit fontScale="90000"/>
          </a:bodyPr>
          <a:lstStyle/>
          <a:p>
            <a:r>
              <a:rPr lang="en-GB" dirty="0">
                <a:latin typeface="Arial"/>
                <a:cs typeface="Arial"/>
              </a:rPr>
              <a:t>For further information, please contact:</a:t>
            </a:r>
            <a:br>
              <a:rPr lang="en-GB" dirty="0">
                <a:latin typeface="Arial"/>
                <a:cs typeface="Arial"/>
              </a:rPr>
            </a:br>
            <a:br>
              <a:rPr lang="en-GB" dirty="0">
                <a:latin typeface="Arial"/>
                <a:cs typeface="Arial"/>
              </a:rPr>
            </a:br>
            <a:r>
              <a:rPr lang="en-GB" dirty="0">
                <a:latin typeface="Arial"/>
                <a:cs typeface="Arial"/>
              </a:rPr>
              <a:t>James Rees</a:t>
            </a:r>
            <a:br>
              <a:rPr lang="en-GB" dirty="0">
                <a:latin typeface="Arial"/>
                <a:cs typeface="Arial"/>
              </a:rPr>
            </a:br>
            <a:r>
              <a:rPr lang="en-GB" dirty="0">
                <a:latin typeface="Arial"/>
                <a:cs typeface="Arial"/>
              </a:rPr>
              <a:t>Head of Pensions Model Development and Forecasting </a:t>
            </a:r>
            <a:br>
              <a:rPr lang="en-GB" dirty="0">
                <a:latin typeface="Arial"/>
                <a:cs typeface="Arial"/>
              </a:rPr>
            </a:br>
            <a:br>
              <a:rPr lang="en-GB" dirty="0">
                <a:latin typeface="Arial"/>
                <a:cs typeface="Arial"/>
              </a:rPr>
            </a:br>
            <a:r>
              <a:rPr lang="en-GB" dirty="0">
                <a:latin typeface="Arial"/>
                <a:cs typeface="Arial"/>
              </a:rPr>
              <a:t>James.Rees@dwp.gov.uk</a:t>
            </a:r>
            <a:endParaRPr lang="en-GB" dirty="0"/>
          </a:p>
        </p:txBody>
      </p:sp>
    </p:spTree>
    <p:extLst>
      <p:ext uri="{BB962C8B-B14F-4D97-AF65-F5344CB8AC3E}">
        <p14:creationId xmlns:p14="http://schemas.microsoft.com/office/powerpoint/2010/main" val="37789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a:latin typeface="Arial"/>
                <a:cs typeface="Calibri Light"/>
              </a:rPr>
              <a:t>Overview of pensions modelling in Department for Work and Pensions</a:t>
            </a:r>
            <a:endParaRPr lang="en-GB">
              <a:cs typeface="Calibri Light"/>
            </a:endParaRPr>
          </a:p>
        </p:txBody>
      </p:sp>
      <p:sp>
        <p:nvSpPr>
          <p:cNvPr id="3" name="Content Placeholder 2"/>
          <p:cNvSpPr>
            <a:spLocks noGrp="1"/>
          </p:cNvSpPr>
          <p:nvPr>
            <p:ph sz="quarter" idx="14"/>
          </p:nvPr>
        </p:nvSpPr>
        <p:spPr/>
        <p:txBody>
          <a:bodyPr vert="horz" lIns="91440" tIns="45720" rIns="91440" bIns="45720" rtlCol="0" anchor="t">
            <a:noAutofit/>
          </a:bodyPr>
          <a:lstStyle/>
          <a:p>
            <a:pPr marL="227965" indent="-227965"/>
            <a:r>
              <a:rPr lang="en-GB" dirty="0">
                <a:latin typeface="Arial"/>
                <a:ea typeface="+mn-lt"/>
                <a:cs typeface="Arial"/>
              </a:rPr>
              <a:t>UK Government’s Department for Work and Pensions (DWP) is responsible for welfare, pensions and child maintenance policy.</a:t>
            </a:r>
          </a:p>
          <a:p>
            <a:pPr marL="684530" lvl="1" indent="-227965"/>
            <a:r>
              <a:rPr lang="en-GB" b="1" dirty="0">
                <a:latin typeface="Arial"/>
                <a:ea typeface="+mn-lt"/>
                <a:cs typeface="Arial"/>
              </a:rPr>
              <a:t>20 million customers</a:t>
            </a:r>
          </a:p>
          <a:p>
            <a:pPr marL="685165" lvl="1" indent="-227965"/>
            <a:r>
              <a:rPr lang="en-GB" b="1" dirty="0">
                <a:latin typeface="Arial"/>
                <a:ea typeface="+mn-lt"/>
                <a:cs typeface="Arial"/>
              </a:rPr>
              <a:t>£200 billion spending per year ($265 billion / €235 billion)</a:t>
            </a:r>
          </a:p>
          <a:p>
            <a:pPr marL="227965" indent="-227965"/>
            <a:endParaRPr lang="en-GB" sz="1000" dirty="0">
              <a:latin typeface="Arial"/>
              <a:ea typeface="+mn-lt"/>
              <a:cs typeface="Arial"/>
            </a:endParaRPr>
          </a:p>
          <a:p>
            <a:pPr marL="227965" indent="-227965"/>
            <a:r>
              <a:rPr lang="en-GB" dirty="0">
                <a:latin typeface="Arial"/>
                <a:ea typeface="+mn-lt"/>
                <a:cs typeface="Arial"/>
              </a:rPr>
              <a:t>Strong modelling community within DWP including a new Modelling and Forecasting profession.</a:t>
            </a:r>
          </a:p>
          <a:p>
            <a:pPr marL="227965" indent="-227965"/>
            <a:endParaRPr lang="en-US" sz="1000" dirty="0"/>
          </a:p>
          <a:p>
            <a:pPr marL="227965" indent="-227965"/>
            <a:r>
              <a:rPr lang="en-GB" dirty="0">
                <a:latin typeface="Arial"/>
                <a:ea typeface="+mn-lt"/>
                <a:cs typeface="Arial"/>
              </a:rPr>
              <a:t>DWP pension age microsimulation models:</a:t>
            </a:r>
            <a:endParaRPr lang="en-GB" dirty="0">
              <a:ea typeface="+mn-lt"/>
            </a:endParaRPr>
          </a:p>
          <a:p>
            <a:pPr marL="800100" lvl="1" indent="-342900"/>
            <a:r>
              <a:rPr lang="en-GB" b="1" dirty="0">
                <a:latin typeface="Arial"/>
                <a:cs typeface="Arial"/>
              </a:rPr>
              <a:t>PENSIM – long term pension accrual policy simulation model</a:t>
            </a:r>
            <a:endParaRPr lang="en-GB" b="1" dirty="0"/>
          </a:p>
          <a:p>
            <a:pPr marL="800100" lvl="1" indent="-342900"/>
            <a:r>
              <a:rPr lang="en-GB" b="1" dirty="0">
                <a:latin typeface="Arial"/>
                <a:cs typeface="Arial"/>
              </a:rPr>
              <a:t>PENFORM – medium term pensioner benefits forecasting model</a:t>
            </a:r>
          </a:p>
          <a:p>
            <a:pPr marL="800100" lvl="1" indent="-342900"/>
            <a:r>
              <a:rPr lang="en-GB" b="1" dirty="0" err="1">
                <a:latin typeface="Arial"/>
                <a:cs typeface="Arial"/>
              </a:rPr>
              <a:t>PenPaC</a:t>
            </a:r>
            <a:r>
              <a:rPr lang="en-GB" b="1" dirty="0">
                <a:latin typeface="Arial"/>
                <a:cs typeface="Arial"/>
              </a:rPr>
              <a:t> – static model of participation in workplace pensions</a:t>
            </a:r>
            <a:endParaRPr lang="en-GB" b="1"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2</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29188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b="1" dirty="0">
                <a:latin typeface="Arial"/>
                <a:ea typeface="+mj-lt"/>
                <a:cs typeface="+mj-lt"/>
              </a:rPr>
              <a:t>PENSIM</a:t>
            </a:r>
            <a:r>
              <a:rPr lang="en-GB" dirty="0">
                <a:latin typeface="Arial"/>
                <a:ea typeface="+mj-lt"/>
                <a:cs typeface="+mj-lt"/>
              </a:rPr>
              <a:t>: What is it?</a:t>
            </a:r>
            <a:endParaRPr lang="en-US" dirty="0"/>
          </a:p>
        </p:txBody>
      </p:sp>
      <p:sp>
        <p:nvSpPr>
          <p:cNvPr id="3" name="Content Placeholder 2"/>
          <p:cNvSpPr>
            <a:spLocks noGrp="1"/>
          </p:cNvSpPr>
          <p:nvPr>
            <p:ph sz="quarter" idx="14"/>
          </p:nvPr>
        </p:nvSpPr>
        <p:spPr/>
        <p:txBody>
          <a:bodyPr vert="horz" lIns="91440" tIns="45720" rIns="91440" bIns="45720" rtlCol="0" anchor="t">
            <a:normAutofit/>
          </a:bodyPr>
          <a:lstStyle/>
          <a:p>
            <a:pPr marL="227965" indent="-227965"/>
            <a:r>
              <a:rPr lang="en-GB" sz="3200" dirty="0">
                <a:latin typeface="Arial"/>
                <a:ea typeface="+mn-lt"/>
                <a:cs typeface="Arial"/>
              </a:rPr>
              <a:t>PENSIM is a dynamic microsimulation model that simulates both private and state pension accumulation up to 2100.</a:t>
            </a:r>
          </a:p>
          <a:p>
            <a:pPr marL="227965" indent="-227965"/>
            <a:endParaRPr lang="en-GB" sz="1000" dirty="0">
              <a:ea typeface="+mn-lt"/>
            </a:endParaRPr>
          </a:p>
          <a:p>
            <a:pPr marL="227965" indent="-227965"/>
            <a:r>
              <a:rPr lang="en-GB" sz="3200" dirty="0">
                <a:latin typeface="Arial"/>
                <a:ea typeface="+mn-lt"/>
                <a:cs typeface="Arial"/>
              </a:rPr>
              <a:t>Used by DWP policy analysts to improve understanding of long-term implications of current government policy, and alternative policy scenarios, enabling detailed analysis of different groups, income distributions and income sources over time.</a:t>
            </a:r>
            <a:endParaRPr lang="en-GB" sz="3200"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3</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8238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4F97-78A4-48B0-8849-AAB2E5F485F8}"/>
              </a:ext>
            </a:extLst>
          </p:cNvPr>
          <p:cNvSpPr>
            <a:spLocks noGrp="1"/>
          </p:cNvSpPr>
          <p:nvPr>
            <p:ph type="title"/>
          </p:nvPr>
        </p:nvSpPr>
        <p:spPr/>
        <p:txBody>
          <a:bodyPr/>
          <a:lstStyle/>
          <a:p>
            <a:r>
              <a:rPr lang="en-GB">
                <a:latin typeface="Arial"/>
                <a:ea typeface="+mj-lt"/>
                <a:cs typeface="+mj-lt"/>
              </a:rPr>
              <a:t>PENSIM: Constructing the starting conditions</a:t>
            </a:r>
            <a:endParaRPr lang="en-US"/>
          </a:p>
        </p:txBody>
      </p:sp>
      <p:sp>
        <p:nvSpPr>
          <p:cNvPr id="6" name="Oval 5"/>
          <p:cNvSpPr/>
          <p:nvPr/>
        </p:nvSpPr>
        <p:spPr>
          <a:xfrm>
            <a:off x="2387603" y="1348072"/>
            <a:ext cx="1123576" cy="905622"/>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FRS</a:t>
            </a:r>
          </a:p>
        </p:txBody>
      </p:sp>
      <p:sp>
        <p:nvSpPr>
          <p:cNvPr id="7" name="Oval 6"/>
          <p:cNvSpPr/>
          <p:nvPr/>
        </p:nvSpPr>
        <p:spPr>
          <a:xfrm>
            <a:off x="2387603" y="2385362"/>
            <a:ext cx="1123576" cy="878727"/>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lIns="91440" tIns="45720" rIns="91440" bIns="45720" rtlCol="0" anchor="ctr"/>
          <a:lstStyle/>
          <a:p>
            <a:pPr algn="ctr">
              <a:buNone/>
            </a:pPr>
            <a:r>
              <a:rPr lang="en-GB" sz="1400">
                <a:latin typeface="Calibri"/>
                <a:cs typeface="Calibri"/>
              </a:rPr>
              <a:t>USOC</a:t>
            </a:r>
            <a:endParaRPr lang="en-GB" sz="1400">
              <a:latin typeface="Calibri" panose="020F0502020204030204" pitchFamily="34" charset="0"/>
              <a:cs typeface="Calibri" panose="020F0502020204030204" pitchFamily="34" charset="0"/>
            </a:endParaRPr>
          </a:p>
        </p:txBody>
      </p:sp>
      <p:sp>
        <p:nvSpPr>
          <p:cNvPr id="8" name="Oval 7"/>
          <p:cNvSpPr/>
          <p:nvPr/>
        </p:nvSpPr>
        <p:spPr>
          <a:xfrm>
            <a:off x="2387603" y="3413316"/>
            <a:ext cx="1123576" cy="878727"/>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LLMDB</a:t>
            </a:r>
          </a:p>
        </p:txBody>
      </p:sp>
      <p:sp>
        <p:nvSpPr>
          <p:cNvPr id="9" name="Oval 8"/>
          <p:cNvSpPr/>
          <p:nvPr/>
        </p:nvSpPr>
        <p:spPr>
          <a:xfrm>
            <a:off x="4117790" y="2089433"/>
            <a:ext cx="1598705" cy="1467318"/>
          </a:xfrm>
          <a:prstGeom prst="ellipse">
            <a:avLst/>
          </a:prstGeom>
          <a:solidFill>
            <a:srgbClr val="00B0F0"/>
          </a:solidFill>
          <a:ln/>
        </p:spPr>
        <p:style>
          <a:lnRef idx="3">
            <a:schemeClr val="lt1"/>
          </a:lnRef>
          <a:fillRef idx="1">
            <a:schemeClr val="accent4"/>
          </a:fillRef>
          <a:effectRef idx="1">
            <a:schemeClr val="accent4"/>
          </a:effectRef>
          <a:fontRef idx="minor">
            <a:schemeClr val="lt1"/>
          </a:fontRef>
        </p:style>
        <p:txBody>
          <a:bodyPr lIns="91440" tIns="45720" rIns="91440" bIns="45720" rtlCol="0" anchor="ctr"/>
          <a:lstStyle/>
          <a:p>
            <a:pPr algn="ctr">
              <a:buNone/>
            </a:pPr>
            <a:r>
              <a:rPr lang="en-GB" sz="1400">
                <a:latin typeface="Calibri"/>
                <a:cs typeface="Calibri"/>
              </a:rPr>
              <a:t>Statistical matching</a:t>
            </a:r>
            <a:endParaRPr lang="en-GB" sz="1400">
              <a:latin typeface="Calibri" panose="020F0502020204030204" pitchFamily="34" charset="0"/>
              <a:cs typeface="Calibri" panose="020F0502020204030204" pitchFamily="34" charset="0"/>
            </a:endParaRPr>
          </a:p>
        </p:txBody>
      </p:sp>
      <p:sp>
        <p:nvSpPr>
          <p:cNvPr id="10" name="Oval 9"/>
          <p:cNvSpPr/>
          <p:nvPr/>
        </p:nvSpPr>
        <p:spPr>
          <a:xfrm>
            <a:off x="6131859" y="2358467"/>
            <a:ext cx="1281954" cy="905622"/>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Fused data</a:t>
            </a:r>
          </a:p>
        </p:txBody>
      </p:sp>
      <p:sp>
        <p:nvSpPr>
          <p:cNvPr id="11" name="Oval 10"/>
          <p:cNvSpPr/>
          <p:nvPr/>
        </p:nvSpPr>
        <p:spPr>
          <a:xfrm>
            <a:off x="7339109" y="3467010"/>
            <a:ext cx="1598705" cy="1467318"/>
          </a:xfrm>
          <a:prstGeom prst="ellipse">
            <a:avLst/>
          </a:prstGeom>
          <a:solidFill>
            <a:srgbClr val="00B0F0"/>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Merge fused and backward simulated data</a:t>
            </a:r>
          </a:p>
        </p:txBody>
      </p:sp>
      <p:sp>
        <p:nvSpPr>
          <p:cNvPr id="12" name="Oval 11"/>
          <p:cNvSpPr/>
          <p:nvPr/>
        </p:nvSpPr>
        <p:spPr>
          <a:xfrm>
            <a:off x="4117789" y="4950854"/>
            <a:ext cx="1598705" cy="1467318"/>
          </a:xfrm>
          <a:prstGeom prst="ellipse">
            <a:avLst/>
          </a:prstGeom>
          <a:solidFill>
            <a:srgbClr val="00B0F0"/>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Backward simulation</a:t>
            </a:r>
          </a:p>
        </p:txBody>
      </p:sp>
      <p:sp>
        <p:nvSpPr>
          <p:cNvPr id="13" name="Oval 12"/>
          <p:cNvSpPr/>
          <p:nvPr/>
        </p:nvSpPr>
        <p:spPr>
          <a:xfrm>
            <a:off x="6131858" y="5231702"/>
            <a:ext cx="1281955" cy="905622"/>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Backward simulated data</a:t>
            </a:r>
          </a:p>
        </p:txBody>
      </p:sp>
      <p:sp>
        <p:nvSpPr>
          <p:cNvPr id="14" name="Oval 13"/>
          <p:cNvSpPr/>
          <p:nvPr/>
        </p:nvSpPr>
        <p:spPr>
          <a:xfrm>
            <a:off x="9238133" y="3747858"/>
            <a:ext cx="1123576" cy="905622"/>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Base data</a:t>
            </a:r>
          </a:p>
        </p:txBody>
      </p:sp>
      <p:cxnSp>
        <p:nvCxnSpPr>
          <p:cNvPr id="15" name="Straight Arrow Connector 14"/>
          <p:cNvCxnSpPr>
            <a:stCxn id="6" idx="6"/>
            <a:endCxn id="9" idx="1"/>
          </p:cNvCxnSpPr>
          <p:nvPr/>
        </p:nvCxnSpPr>
        <p:spPr>
          <a:xfrm>
            <a:off x="3511179" y="1800883"/>
            <a:ext cx="840736" cy="503434"/>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16" name="Straight Arrow Connector 15"/>
          <p:cNvCxnSpPr>
            <a:stCxn id="7" idx="6"/>
            <a:endCxn id="9" idx="2"/>
          </p:cNvCxnSpPr>
          <p:nvPr/>
        </p:nvCxnSpPr>
        <p:spPr>
          <a:xfrm flipV="1">
            <a:off x="3511179" y="2823092"/>
            <a:ext cx="606611" cy="1634"/>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17" name="Straight Arrow Connector 16"/>
          <p:cNvCxnSpPr>
            <a:stCxn id="8" idx="6"/>
            <a:endCxn id="9" idx="3"/>
          </p:cNvCxnSpPr>
          <p:nvPr/>
        </p:nvCxnSpPr>
        <p:spPr>
          <a:xfrm flipV="1">
            <a:off x="3511179" y="3341867"/>
            <a:ext cx="840736" cy="510813"/>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18" name="Straight Arrow Connector 17"/>
          <p:cNvCxnSpPr>
            <a:stCxn id="9" idx="6"/>
            <a:endCxn id="10" idx="2"/>
          </p:cNvCxnSpPr>
          <p:nvPr/>
        </p:nvCxnSpPr>
        <p:spPr>
          <a:xfrm flipV="1">
            <a:off x="5716495" y="2811278"/>
            <a:ext cx="415364" cy="11814"/>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19" name="Straight Arrow Connector 18"/>
          <p:cNvCxnSpPr>
            <a:stCxn id="10" idx="5"/>
            <a:endCxn id="11" idx="1"/>
          </p:cNvCxnSpPr>
          <p:nvPr/>
        </p:nvCxnSpPr>
        <p:spPr>
          <a:xfrm>
            <a:off x="7226075" y="3131464"/>
            <a:ext cx="347159" cy="550430"/>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20" name="Straight Arrow Connector 19"/>
          <p:cNvCxnSpPr>
            <a:stCxn id="13" idx="7"/>
            <a:endCxn id="11" idx="3"/>
          </p:cNvCxnSpPr>
          <p:nvPr/>
        </p:nvCxnSpPr>
        <p:spPr>
          <a:xfrm flipV="1">
            <a:off x="7226075" y="4719444"/>
            <a:ext cx="347159" cy="644883"/>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21" name="Straight Arrow Connector 20"/>
          <p:cNvCxnSpPr>
            <a:stCxn id="12" idx="6"/>
            <a:endCxn id="13" idx="2"/>
          </p:cNvCxnSpPr>
          <p:nvPr/>
        </p:nvCxnSpPr>
        <p:spPr>
          <a:xfrm>
            <a:off x="5716494" y="5684513"/>
            <a:ext cx="415364" cy="0"/>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sp>
        <p:nvSpPr>
          <p:cNvPr id="22" name="Oval 21"/>
          <p:cNvSpPr/>
          <p:nvPr/>
        </p:nvSpPr>
        <p:spPr>
          <a:xfrm>
            <a:off x="2387603" y="5271999"/>
            <a:ext cx="1123576" cy="878727"/>
          </a:xfrm>
          <a:prstGeom prst="ellipse">
            <a:avLst/>
          </a:prstGeom>
          <a:solidFill>
            <a:srgbClr val="0070C0"/>
          </a:solidFill>
          <a:ln>
            <a:solidFill>
              <a:schemeClr val="bg1"/>
            </a:solidFill>
          </a:ln>
        </p:spPr>
        <p:style>
          <a:lnRef idx="3">
            <a:schemeClr val="lt1"/>
          </a:lnRef>
          <a:fillRef idx="1">
            <a:schemeClr val="accent4"/>
          </a:fillRef>
          <a:effectRef idx="1">
            <a:schemeClr val="accent4"/>
          </a:effectRef>
          <a:fontRef idx="minor">
            <a:schemeClr val="lt1"/>
          </a:fontRef>
        </p:style>
        <p:txBody>
          <a:bodyPr rtlCol="0" anchor="ctr"/>
          <a:lstStyle/>
          <a:p>
            <a:pPr algn="ctr">
              <a:buNone/>
            </a:pPr>
            <a:r>
              <a:rPr lang="en-GB" sz="1400">
                <a:latin typeface="Calibri" panose="020F0502020204030204" pitchFamily="34" charset="0"/>
                <a:cs typeface="Calibri" panose="020F0502020204030204" pitchFamily="34" charset="0"/>
              </a:rPr>
              <a:t>LLMDB</a:t>
            </a:r>
          </a:p>
        </p:txBody>
      </p:sp>
      <p:cxnSp>
        <p:nvCxnSpPr>
          <p:cNvPr id="23" name="Straight Arrow Connector 22"/>
          <p:cNvCxnSpPr>
            <a:stCxn id="22" idx="6"/>
            <a:endCxn id="12" idx="2"/>
          </p:cNvCxnSpPr>
          <p:nvPr/>
        </p:nvCxnSpPr>
        <p:spPr>
          <a:xfrm flipV="1">
            <a:off x="3511179" y="5684513"/>
            <a:ext cx="606610" cy="26850"/>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cxnSp>
        <p:nvCxnSpPr>
          <p:cNvPr id="24" name="Straight Arrow Connector 23"/>
          <p:cNvCxnSpPr>
            <a:stCxn id="11" idx="6"/>
            <a:endCxn id="14" idx="2"/>
          </p:cNvCxnSpPr>
          <p:nvPr/>
        </p:nvCxnSpPr>
        <p:spPr>
          <a:xfrm>
            <a:off x="8937814" y="4200669"/>
            <a:ext cx="300319" cy="0"/>
          </a:xfrm>
          <a:prstGeom prst="straightConnector1">
            <a:avLst/>
          </a:prstGeom>
          <a:ln>
            <a:solidFill>
              <a:srgbClr val="002060"/>
            </a:solidFill>
            <a:tailEnd type="triangle"/>
          </a:ln>
        </p:spPr>
        <p:style>
          <a:lnRef idx="3">
            <a:schemeClr val="accent4"/>
          </a:lnRef>
          <a:fillRef idx="0">
            <a:schemeClr val="accent4"/>
          </a:fillRef>
          <a:effectRef idx="2">
            <a:schemeClr val="accent4"/>
          </a:effectRef>
          <a:fontRef idx="minor">
            <a:schemeClr val="tx1"/>
          </a:fontRef>
        </p:style>
      </p:cxnSp>
      <p:sp>
        <p:nvSpPr>
          <p:cNvPr id="26" name="Footer Placeholder 25"/>
          <p:cNvSpPr>
            <a:spLocks noGrp="1"/>
          </p:cNvSpPr>
          <p:nvPr>
            <p:ph type="ftr" sz="quarter" idx="13"/>
          </p:nvPr>
        </p:nvSpPr>
        <p:spPr/>
        <p:txBody>
          <a:bodyPr/>
          <a:lstStyle/>
          <a:p>
            <a:r>
              <a:rPr lang="en-GB"/>
              <a:t>Department for Work &amp; Pensions</a:t>
            </a:r>
          </a:p>
        </p:txBody>
      </p:sp>
      <p:sp>
        <p:nvSpPr>
          <p:cNvPr id="27" name="Slide Number Placeholder 26"/>
          <p:cNvSpPr>
            <a:spLocks noGrp="1"/>
          </p:cNvSpPr>
          <p:nvPr>
            <p:ph type="sldNum" sz="quarter" idx="12"/>
          </p:nvPr>
        </p:nvSpPr>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4</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7385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1A2FC-7ABD-402A-AAA0-20AF6305AF54}"/>
              </a:ext>
            </a:extLst>
          </p:cNvPr>
          <p:cNvSpPr>
            <a:spLocks noGrp="1"/>
          </p:cNvSpPr>
          <p:nvPr>
            <p:ph type="title"/>
          </p:nvPr>
        </p:nvSpPr>
        <p:spPr/>
        <p:txBody>
          <a:bodyPr/>
          <a:lstStyle/>
          <a:p>
            <a:r>
              <a:rPr lang="en-GB">
                <a:latin typeface="Arial"/>
                <a:ea typeface="+mj-lt"/>
                <a:cs typeface="+mj-lt"/>
              </a:rPr>
              <a:t>PENSIM: Running the model</a:t>
            </a:r>
            <a:endParaRPr lang="en-US"/>
          </a:p>
        </p:txBody>
      </p:sp>
      <p:sp>
        <p:nvSpPr>
          <p:cNvPr id="24" name="Flowchart: Direct Access Storage 23"/>
          <p:cNvSpPr/>
          <p:nvPr/>
        </p:nvSpPr>
        <p:spPr>
          <a:xfrm>
            <a:off x="320614" y="3889869"/>
            <a:ext cx="2755994" cy="1482678"/>
          </a:xfrm>
          <a:prstGeom prst="flowChartMagneticDrum">
            <a:avLst/>
          </a:prstGeom>
          <a:ln/>
        </p:spPr>
        <p:style>
          <a:lnRef idx="3">
            <a:schemeClr val="lt1"/>
          </a:lnRef>
          <a:fillRef idx="1">
            <a:schemeClr val="accent1"/>
          </a:fillRef>
          <a:effectRef idx="1">
            <a:schemeClr val="accent1"/>
          </a:effectRef>
          <a:fontRef idx="minor">
            <a:schemeClr val="lt1"/>
          </a:fontRef>
        </p:style>
        <p:txBody>
          <a:bodyPr rtlCol="0" anchor="ctr"/>
          <a:lstStyle/>
          <a:p>
            <a:pPr algn="ctr">
              <a:buNone/>
            </a:pPr>
            <a:r>
              <a:rPr lang="en-GB" sz="1600" b="1">
                <a:latin typeface="Calibri" panose="020F0502020204030204" pitchFamily="34" charset="0"/>
                <a:cs typeface="Calibri" panose="020F0502020204030204" pitchFamily="34" charset="0"/>
              </a:rPr>
              <a:t>Sample Population</a:t>
            </a:r>
            <a:br>
              <a:rPr lang="en-GB" sz="1600" b="1">
                <a:latin typeface="Calibri" panose="020F0502020204030204" pitchFamily="34" charset="0"/>
                <a:cs typeface="Calibri" panose="020F0502020204030204" pitchFamily="34" charset="0"/>
              </a:rPr>
            </a:br>
            <a:r>
              <a:rPr lang="en-GB" sz="1600">
                <a:latin typeface="Calibri" panose="020F0502020204030204" pitchFamily="34" charset="0"/>
                <a:cs typeface="Calibri" panose="020F0502020204030204" pitchFamily="34" charset="0"/>
              </a:rPr>
              <a:t>in a specific year e.g. 2011/12 (SAS)</a:t>
            </a:r>
          </a:p>
        </p:txBody>
      </p:sp>
      <p:sp>
        <p:nvSpPr>
          <p:cNvPr id="25" name="Right Arrow 24"/>
          <p:cNvSpPr/>
          <p:nvPr/>
        </p:nvSpPr>
        <p:spPr>
          <a:xfrm>
            <a:off x="2803542" y="2913058"/>
            <a:ext cx="682241" cy="304800"/>
          </a:xfrm>
          <a:prstGeom prst="rightArrow">
            <a:avLst/>
          </a:prstGeom>
          <a:solidFill>
            <a:srgbClr val="666699">
              <a:alpha val="79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26" name="Right Arrow 25"/>
          <p:cNvSpPr/>
          <p:nvPr/>
        </p:nvSpPr>
        <p:spPr>
          <a:xfrm>
            <a:off x="2756913" y="4409540"/>
            <a:ext cx="682241" cy="304800"/>
          </a:xfrm>
          <a:prstGeom prst="rightArrow">
            <a:avLst/>
          </a:prstGeom>
          <a:solidFill>
            <a:srgbClr val="666699">
              <a:alpha val="79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grpSp>
        <p:nvGrpSpPr>
          <p:cNvPr id="27" name="Group 26"/>
          <p:cNvGrpSpPr/>
          <p:nvPr/>
        </p:nvGrpSpPr>
        <p:grpSpPr>
          <a:xfrm>
            <a:off x="341549" y="2143244"/>
            <a:ext cx="2436018" cy="1345434"/>
            <a:chOff x="869484" y="5377238"/>
            <a:chExt cx="2436018" cy="1345434"/>
          </a:xfrm>
        </p:grpSpPr>
        <p:sp>
          <p:nvSpPr>
            <p:cNvPr id="28" name="Rectangle 27"/>
            <p:cNvSpPr/>
            <p:nvPr/>
          </p:nvSpPr>
          <p:spPr>
            <a:xfrm>
              <a:off x="869484" y="5377238"/>
              <a:ext cx="1978818" cy="888234"/>
            </a:xfrm>
            <a:prstGeom prst="rect">
              <a:avLst/>
            </a:prstGeom>
            <a:solidFill>
              <a:schemeClr val="accent4">
                <a:lumMod val="20000"/>
                <a:lumOff val="80000"/>
              </a:schemeClr>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GB"/>
            </a:p>
          </p:txBody>
        </p:sp>
        <p:sp>
          <p:nvSpPr>
            <p:cNvPr id="29" name="Rectangle 28"/>
            <p:cNvSpPr/>
            <p:nvPr/>
          </p:nvSpPr>
          <p:spPr>
            <a:xfrm>
              <a:off x="1021884" y="5529638"/>
              <a:ext cx="1978818" cy="888234"/>
            </a:xfrm>
            <a:prstGeom prst="rect">
              <a:avLst/>
            </a:prstGeom>
            <a:solidFill>
              <a:schemeClr val="accent4">
                <a:lumMod val="40000"/>
                <a:lumOff val="60000"/>
              </a:schemeClr>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GB"/>
            </a:p>
          </p:txBody>
        </p:sp>
        <p:sp>
          <p:nvSpPr>
            <p:cNvPr id="30" name="Rectangle 29"/>
            <p:cNvSpPr/>
            <p:nvPr/>
          </p:nvSpPr>
          <p:spPr>
            <a:xfrm>
              <a:off x="1174284" y="5682038"/>
              <a:ext cx="1978818" cy="888234"/>
            </a:xfrm>
            <a:prstGeom prst="rect">
              <a:avLst/>
            </a:prstGeom>
            <a:solidFill>
              <a:schemeClr val="accent4">
                <a:lumMod val="60000"/>
                <a:lumOff val="40000"/>
              </a:schemeClr>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GB"/>
            </a:p>
          </p:txBody>
        </p:sp>
        <p:sp>
          <p:nvSpPr>
            <p:cNvPr id="31" name="Rectangle 30"/>
            <p:cNvSpPr/>
            <p:nvPr/>
          </p:nvSpPr>
          <p:spPr>
            <a:xfrm>
              <a:off x="1326684" y="5834438"/>
              <a:ext cx="1978818" cy="888234"/>
            </a:xfrm>
            <a:prstGeom prst="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en-GB" sz="1600" b="1">
                  <a:latin typeface="Calibri" panose="020F0502020204030204" pitchFamily="34" charset="0"/>
                  <a:cs typeface="Calibri" panose="020F0502020204030204" pitchFamily="34" charset="0"/>
                </a:rPr>
                <a:t>Model Input Parameters</a:t>
              </a:r>
              <a:br>
                <a:rPr lang="en-GB" sz="1600">
                  <a:latin typeface="Calibri" panose="020F0502020204030204" pitchFamily="34" charset="0"/>
                  <a:cs typeface="Calibri" panose="020F0502020204030204" pitchFamily="34" charset="0"/>
                </a:rPr>
              </a:br>
              <a:r>
                <a:rPr lang="en-GB" sz="1600">
                  <a:latin typeface="Calibri" panose="020F0502020204030204" pitchFamily="34" charset="0"/>
                  <a:cs typeface="Calibri" panose="020F0502020204030204" pitchFamily="34" charset="0"/>
                </a:rPr>
                <a:t> (Excel)</a:t>
              </a:r>
              <a:endParaRPr lang="en-GB" sz="1600"/>
            </a:p>
          </p:txBody>
        </p:sp>
      </p:grpSp>
      <p:graphicFrame>
        <p:nvGraphicFramePr>
          <p:cNvPr id="32" name="Diagram 31"/>
          <p:cNvGraphicFramePr/>
          <p:nvPr>
            <p:extLst>
              <p:ext uri="{D42A27DB-BD31-4B8C-83A1-F6EECF244321}">
                <p14:modId xmlns:p14="http://schemas.microsoft.com/office/powerpoint/2010/main" val="1945844192"/>
              </p:ext>
            </p:extLst>
          </p:nvPr>
        </p:nvGraphicFramePr>
        <p:xfrm>
          <a:off x="1982468" y="1431383"/>
          <a:ext cx="8642492" cy="4575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3" name="Flowchart: Direct Access Storage 32"/>
          <p:cNvSpPr/>
          <p:nvPr/>
        </p:nvSpPr>
        <p:spPr>
          <a:xfrm>
            <a:off x="9143583" y="2016500"/>
            <a:ext cx="2969895" cy="1793115"/>
          </a:xfrm>
          <a:prstGeom prst="flowChartMagneticDrum">
            <a:avLst/>
          </a:prstGeom>
          <a:ln/>
        </p:spPr>
        <p:style>
          <a:lnRef idx="3">
            <a:schemeClr val="lt1"/>
          </a:lnRef>
          <a:fillRef idx="1">
            <a:schemeClr val="accent1"/>
          </a:fillRef>
          <a:effectRef idx="1">
            <a:schemeClr val="accent1"/>
          </a:effectRef>
          <a:fontRef idx="minor">
            <a:schemeClr val="lt1"/>
          </a:fontRef>
        </p:style>
        <p:txBody>
          <a:bodyPr rtlCol="0" anchor="ctr"/>
          <a:lstStyle/>
          <a:p>
            <a:pPr algn="ctr">
              <a:buNone/>
            </a:pPr>
            <a:r>
              <a:rPr lang="en-GB" sz="1600" b="1">
                <a:latin typeface="Calibri" panose="020F0502020204030204" pitchFamily="34" charset="0"/>
                <a:cs typeface="Calibri" panose="020F0502020204030204" pitchFamily="34" charset="0"/>
              </a:rPr>
              <a:t>Simulated Population</a:t>
            </a:r>
            <a:br>
              <a:rPr lang="en-GB" sz="1600" b="1">
                <a:latin typeface="Calibri" panose="020F0502020204030204" pitchFamily="34" charset="0"/>
                <a:cs typeface="Calibri" panose="020F0502020204030204" pitchFamily="34" charset="0"/>
              </a:rPr>
            </a:br>
            <a:r>
              <a:rPr lang="en-GB" sz="1600">
                <a:latin typeface="Calibri" panose="020F0502020204030204" pitchFamily="34" charset="0"/>
                <a:cs typeface="Calibri" panose="020F0502020204030204" pitchFamily="34" charset="0"/>
              </a:rPr>
              <a:t>contains all data from each simulation year</a:t>
            </a:r>
          </a:p>
        </p:txBody>
      </p:sp>
      <p:sp>
        <p:nvSpPr>
          <p:cNvPr id="34" name="Rounded Rectangle 33"/>
          <p:cNvSpPr/>
          <p:nvPr/>
        </p:nvSpPr>
        <p:spPr>
          <a:xfrm>
            <a:off x="9445687" y="4403626"/>
            <a:ext cx="2266682" cy="1094552"/>
          </a:xfrm>
          <a:prstGeom prst="round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en-GB" sz="1600" b="1">
                <a:latin typeface="Calibri" panose="020F0502020204030204" pitchFamily="34" charset="0"/>
                <a:cs typeface="Calibri" panose="020F0502020204030204" pitchFamily="34" charset="0"/>
              </a:rPr>
              <a:t>Policy analysis</a:t>
            </a:r>
          </a:p>
          <a:p>
            <a:pPr algn="ctr"/>
            <a:r>
              <a:rPr lang="en-GB" sz="1600">
                <a:latin typeface="Calibri" panose="020F0502020204030204" pitchFamily="34" charset="0"/>
                <a:cs typeface="Calibri" panose="020F0502020204030204" pitchFamily="34" charset="0"/>
              </a:rPr>
              <a:t>Carried out on simulated data (SAS)</a:t>
            </a:r>
          </a:p>
        </p:txBody>
      </p:sp>
      <p:sp>
        <p:nvSpPr>
          <p:cNvPr id="35" name="Right Arrow 34"/>
          <p:cNvSpPr/>
          <p:nvPr/>
        </p:nvSpPr>
        <p:spPr>
          <a:xfrm>
            <a:off x="8763446" y="2726678"/>
            <a:ext cx="682241" cy="304800"/>
          </a:xfrm>
          <a:prstGeom prst="rightArrow">
            <a:avLst/>
          </a:prstGeom>
          <a:solidFill>
            <a:srgbClr val="666699">
              <a:alpha val="79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36" name="Right Arrow 35"/>
          <p:cNvSpPr/>
          <p:nvPr/>
        </p:nvSpPr>
        <p:spPr>
          <a:xfrm rot="5400000">
            <a:off x="10102766" y="3893784"/>
            <a:ext cx="682241" cy="304800"/>
          </a:xfrm>
          <a:prstGeom prst="rightArrow">
            <a:avLst/>
          </a:prstGeom>
          <a:solidFill>
            <a:srgbClr val="666699">
              <a:alpha val="79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37" name="Rectangle 36"/>
          <p:cNvSpPr/>
          <p:nvPr/>
        </p:nvSpPr>
        <p:spPr>
          <a:xfrm>
            <a:off x="5261133" y="2726678"/>
            <a:ext cx="2149365" cy="2031325"/>
          </a:xfrm>
          <a:prstGeom prst="rect">
            <a:avLst/>
          </a:prstGeom>
        </p:spPr>
        <p:txBody>
          <a:bodyPr wrap="square">
            <a:spAutoFit/>
          </a:bodyPr>
          <a:lstStyle/>
          <a:p>
            <a:pPr algn="ctr">
              <a:buNone/>
            </a:pPr>
            <a:r>
              <a:rPr lang="en-GB" b="1">
                <a:solidFill>
                  <a:schemeClr val="tx2"/>
                </a:solidFill>
                <a:latin typeface="Calibri" panose="020F0502020204030204" pitchFamily="34" charset="0"/>
                <a:cs typeface="Calibri" panose="020F0502020204030204" pitchFamily="34" charset="0"/>
              </a:rPr>
              <a:t>Simulation stage</a:t>
            </a:r>
          </a:p>
          <a:p>
            <a:pPr algn="ctr">
              <a:buNone/>
            </a:pPr>
            <a:r>
              <a:rPr lang="en-GB" b="1">
                <a:solidFill>
                  <a:schemeClr val="tx2"/>
                </a:solidFill>
                <a:latin typeface="Calibri" panose="020F0502020204030204" pitchFamily="34" charset="0"/>
                <a:cs typeface="Calibri" panose="020F0502020204030204" pitchFamily="34" charset="0"/>
              </a:rPr>
              <a:t>2011-2100</a:t>
            </a:r>
          </a:p>
          <a:p>
            <a:pPr algn="ctr">
              <a:buNone/>
            </a:pPr>
            <a:r>
              <a:rPr lang="en-GB">
                <a:solidFill>
                  <a:schemeClr val="tx2"/>
                </a:solidFill>
                <a:latin typeface="Calibri" panose="020F0502020204030204" pitchFamily="34" charset="0"/>
                <a:cs typeface="Calibri" panose="020F0502020204030204" pitchFamily="34" charset="0"/>
              </a:rPr>
              <a:t> characteristics of population simulated to change over time</a:t>
            </a:r>
          </a:p>
          <a:p>
            <a:pPr algn="ctr">
              <a:buNone/>
            </a:pPr>
            <a:r>
              <a:rPr lang="en-GB">
                <a:solidFill>
                  <a:schemeClr val="tx2"/>
                </a:solidFill>
                <a:latin typeface="Calibri" panose="020F0502020204030204" pitchFamily="34" charset="0"/>
                <a:cs typeface="Calibri" panose="020F0502020204030204" pitchFamily="34" charset="0"/>
              </a:rPr>
              <a:t>(</a:t>
            </a:r>
            <a:r>
              <a:rPr lang="en-GB" err="1">
                <a:solidFill>
                  <a:schemeClr val="tx2"/>
                </a:solidFill>
                <a:latin typeface="Calibri" panose="020F0502020204030204" pitchFamily="34" charset="0"/>
                <a:cs typeface="Calibri" panose="020F0502020204030204" pitchFamily="34" charset="0"/>
              </a:rPr>
              <a:t>AnyLogic</a:t>
            </a:r>
            <a:r>
              <a:rPr lang="en-GB">
                <a:solidFill>
                  <a:schemeClr val="tx2"/>
                </a:solidFill>
                <a:latin typeface="Calibri" panose="020F0502020204030204" pitchFamily="34" charset="0"/>
                <a:cs typeface="Calibri" panose="020F0502020204030204" pitchFamily="34" charset="0"/>
              </a:rPr>
              <a:t>/Java)</a:t>
            </a:r>
          </a:p>
        </p:txBody>
      </p:sp>
      <p:sp>
        <p:nvSpPr>
          <p:cNvPr id="38" name="Footer Placeholder 37"/>
          <p:cNvSpPr>
            <a:spLocks noGrp="1"/>
          </p:cNvSpPr>
          <p:nvPr>
            <p:ph type="ftr" sz="quarter" idx="13"/>
          </p:nvPr>
        </p:nvSpPr>
        <p:spPr/>
        <p:txBody>
          <a:bodyPr/>
          <a:lstStyle/>
          <a:p>
            <a:r>
              <a:rPr lang="en-GB"/>
              <a:t>Department for Work &amp; Pensions</a:t>
            </a:r>
          </a:p>
        </p:txBody>
      </p:sp>
      <p:sp>
        <p:nvSpPr>
          <p:cNvPr id="39" name="Slide Number Placeholder 38"/>
          <p:cNvSpPr>
            <a:spLocks noGrp="1"/>
          </p:cNvSpPr>
          <p:nvPr>
            <p:ph type="sldNum" sz="quarter" idx="12"/>
          </p:nvPr>
        </p:nvSpPr>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5</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85584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b="1">
                <a:latin typeface="Arial"/>
                <a:ea typeface="+mj-lt"/>
                <a:cs typeface="+mj-lt"/>
              </a:rPr>
              <a:t>PENSIM</a:t>
            </a:r>
            <a:r>
              <a:rPr lang="en-GB">
                <a:latin typeface="Arial"/>
                <a:ea typeface="+mj-lt"/>
                <a:cs typeface="+mj-lt"/>
              </a:rPr>
              <a:t>: Use in policy simulation</a:t>
            </a:r>
            <a:endParaRPr lang="en-US"/>
          </a:p>
        </p:txBody>
      </p:sp>
      <p:sp>
        <p:nvSpPr>
          <p:cNvPr id="3" name="Content Placeholder 2"/>
          <p:cNvSpPr>
            <a:spLocks noGrp="1"/>
          </p:cNvSpPr>
          <p:nvPr>
            <p:ph sz="quarter" idx="14"/>
          </p:nvPr>
        </p:nvSpPr>
        <p:spPr>
          <a:xfrm>
            <a:off x="410370" y="1321729"/>
            <a:ext cx="3251241" cy="4911725"/>
          </a:xfrm>
        </p:spPr>
        <p:txBody>
          <a:bodyPr vert="horz" lIns="91440" tIns="45720" rIns="91440" bIns="45720" rtlCol="0" anchor="t">
            <a:normAutofit/>
          </a:bodyPr>
          <a:lstStyle/>
          <a:p>
            <a:pPr marL="0" indent="0">
              <a:lnSpc>
                <a:spcPct val="100000"/>
              </a:lnSpc>
              <a:spcBef>
                <a:spcPts val="0"/>
              </a:spcBef>
              <a:buNone/>
            </a:pPr>
            <a:r>
              <a:rPr lang="en-GB" sz="2000" dirty="0">
                <a:latin typeface="Arial"/>
                <a:ea typeface="+mn-lt"/>
                <a:cs typeface="Arial"/>
              </a:rPr>
              <a:t>PENSIM has provided the analysis to inform</a:t>
            </a:r>
          </a:p>
          <a:p>
            <a:pPr marL="0" indent="0">
              <a:lnSpc>
                <a:spcPct val="100000"/>
              </a:lnSpc>
              <a:spcBef>
                <a:spcPts val="0"/>
              </a:spcBef>
              <a:buNone/>
            </a:pPr>
            <a:r>
              <a:rPr lang="en-GB" sz="2000" dirty="0">
                <a:latin typeface="Arial"/>
                <a:ea typeface="+mn-lt"/>
                <a:cs typeface="Arial"/>
              </a:rPr>
              <a:t>every major UK pensions policy reform in the last 2 decades, including:</a:t>
            </a:r>
          </a:p>
          <a:p>
            <a:pPr marL="0" indent="0">
              <a:lnSpc>
                <a:spcPct val="100000"/>
              </a:lnSpc>
              <a:spcBef>
                <a:spcPts val="0"/>
              </a:spcBef>
              <a:buNone/>
            </a:pPr>
            <a:endParaRPr lang="en-GB" sz="2000" dirty="0">
              <a:latin typeface="Arial"/>
              <a:ea typeface="+mn-lt"/>
              <a:cs typeface="Arial"/>
            </a:endParaRPr>
          </a:p>
          <a:p>
            <a:pPr>
              <a:lnSpc>
                <a:spcPct val="100000"/>
              </a:lnSpc>
              <a:spcBef>
                <a:spcPts val="0"/>
              </a:spcBef>
            </a:pPr>
            <a:r>
              <a:rPr lang="en-US" sz="2000" dirty="0">
                <a:latin typeface="Arial"/>
                <a:cs typeface="Arial"/>
              </a:rPr>
              <a:t>Automatic enrolment into workplace pension</a:t>
            </a:r>
          </a:p>
          <a:p>
            <a:pPr marL="0" indent="0">
              <a:lnSpc>
                <a:spcPct val="100000"/>
              </a:lnSpc>
              <a:spcBef>
                <a:spcPts val="0"/>
              </a:spcBef>
              <a:buNone/>
            </a:pPr>
            <a:endParaRPr lang="en-GB" sz="2000" dirty="0">
              <a:latin typeface="Arial"/>
              <a:ea typeface="+mn-lt"/>
              <a:cs typeface="Arial"/>
            </a:endParaRPr>
          </a:p>
          <a:p>
            <a:pPr>
              <a:lnSpc>
                <a:spcPct val="100000"/>
              </a:lnSpc>
              <a:spcBef>
                <a:spcPts val="0"/>
              </a:spcBef>
            </a:pPr>
            <a:r>
              <a:rPr lang="en-GB" sz="2000" dirty="0">
                <a:latin typeface="Arial"/>
                <a:ea typeface="+mn-lt"/>
                <a:cs typeface="+mn-lt"/>
              </a:rPr>
              <a:t>Introduction of a new State Pension system</a:t>
            </a:r>
          </a:p>
          <a:p>
            <a:pPr marL="0" indent="0">
              <a:lnSpc>
                <a:spcPct val="100000"/>
              </a:lnSpc>
              <a:spcBef>
                <a:spcPts val="0"/>
              </a:spcBef>
              <a:buNone/>
            </a:pPr>
            <a:endParaRPr lang="en-US" sz="2000" dirty="0"/>
          </a:p>
          <a:p>
            <a:pPr>
              <a:lnSpc>
                <a:spcPct val="100000"/>
              </a:lnSpc>
              <a:spcBef>
                <a:spcPts val="0"/>
              </a:spcBef>
            </a:pPr>
            <a:r>
              <a:rPr lang="en-US" sz="2000" dirty="0">
                <a:latin typeface="Arial"/>
                <a:cs typeface="Arial"/>
              </a:rPr>
              <a:t>Uprating of State Pension</a:t>
            </a:r>
            <a:endParaRPr lang="en-US" sz="2000"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6</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pic>
        <p:nvPicPr>
          <p:cNvPr id="6" name="Picture 5"/>
          <p:cNvPicPr>
            <a:picLocks noChangeAspect="1"/>
          </p:cNvPicPr>
          <p:nvPr/>
        </p:nvPicPr>
        <p:blipFill>
          <a:blip r:embed="rId3"/>
          <a:stretch>
            <a:fillRect/>
          </a:stretch>
        </p:blipFill>
        <p:spPr>
          <a:xfrm>
            <a:off x="3863563" y="1473112"/>
            <a:ext cx="7809653" cy="4505334"/>
          </a:xfrm>
          <a:prstGeom prst="rect">
            <a:avLst/>
          </a:prstGeom>
        </p:spPr>
      </p:pic>
      <p:sp>
        <p:nvSpPr>
          <p:cNvPr id="7" name="TextBox 6"/>
          <p:cNvSpPr txBox="1"/>
          <p:nvPr/>
        </p:nvSpPr>
        <p:spPr bwMode="auto">
          <a:xfrm>
            <a:off x="7403432" y="6002363"/>
            <a:ext cx="4269784" cy="369332"/>
          </a:xfrm>
          <a:prstGeom prst="rect">
            <a:avLst/>
          </a:prstGeom>
          <a:noFill/>
          <a:ln>
            <a:noFill/>
          </a:ln>
        </p:spPr>
        <p:txBody>
          <a:bodyPr wrap="square" rtlCol="0">
            <a:spAutoFit/>
          </a:bodyPr>
          <a:lstStyle/>
          <a:p>
            <a:pPr algn="r"/>
            <a:r>
              <a:rPr lang="en-GB" dirty="0"/>
              <a:t>Source: Automatic enrolment review 2017</a:t>
            </a:r>
          </a:p>
        </p:txBody>
      </p:sp>
    </p:spTree>
    <p:extLst>
      <p:ext uri="{BB962C8B-B14F-4D97-AF65-F5344CB8AC3E}">
        <p14:creationId xmlns:p14="http://schemas.microsoft.com/office/powerpoint/2010/main" val="1113908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a:latin typeface="Arial"/>
                <a:ea typeface="+mj-lt"/>
                <a:cs typeface="+mj-lt"/>
              </a:rPr>
              <a:t>PENFORM: What is it?</a:t>
            </a:r>
            <a:endParaRPr lang="en-US"/>
          </a:p>
        </p:txBody>
      </p:sp>
      <p:sp>
        <p:nvSpPr>
          <p:cNvPr id="3" name="Content Placeholder 2"/>
          <p:cNvSpPr>
            <a:spLocks noGrp="1"/>
          </p:cNvSpPr>
          <p:nvPr>
            <p:ph sz="quarter" idx="14"/>
          </p:nvPr>
        </p:nvSpPr>
        <p:spPr/>
        <p:txBody>
          <a:bodyPr vert="horz" lIns="91440" tIns="45720" rIns="91440" bIns="45720" rtlCol="0" anchor="t">
            <a:normAutofit/>
          </a:bodyPr>
          <a:lstStyle/>
          <a:p>
            <a:pPr marL="227965" indent="-227965"/>
            <a:r>
              <a:rPr lang="en-GB">
                <a:latin typeface="Arial"/>
                <a:ea typeface="+mn-lt"/>
                <a:cs typeface="Arial"/>
              </a:rPr>
              <a:t>PENFORM (PENsioner benefit FORcasting Model) is a dynamic microsimulation model to forecast the State Pension and other (including income related) pensioner benefits. It forecasts both the number of people receiving and the amounts received.</a:t>
            </a:r>
            <a:endParaRPr lang="en-US">
              <a:ea typeface="+mn-lt"/>
            </a:endParaRPr>
          </a:p>
          <a:p>
            <a:pPr marL="227965" indent="-227965"/>
            <a:r>
              <a:rPr lang="en-GB">
                <a:latin typeface="Arial"/>
                <a:ea typeface="+mn-lt"/>
                <a:cs typeface="Arial"/>
              </a:rPr>
              <a:t>These forecasts are used by the UK’s independent fiscal watchdog, the Office for Budget Responsibility, to feed in to the twice annual Economic and Fiscal Outlook publications, which accompany the fiscal announcements in the UK Parliament.</a:t>
            </a:r>
            <a:endParaRPr lang="en-US">
              <a:ea typeface="+mn-lt"/>
            </a:endParaRPr>
          </a:p>
          <a:p>
            <a:pPr marL="227965" indent="-227965"/>
            <a:r>
              <a:rPr lang="en-GB">
                <a:latin typeface="Arial"/>
                <a:ea typeface="+mn-lt"/>
                <a:cs typeface="Arial"/>
              </a:rPr>
              <a:t>PENFORM forecasts annual expenditure worth over £110 billion (2021/22 prices).</a:t>
            </a:r>
            <a:r>
              <a:rPr lang="en-GB" b="0" dirty="0">
                <a:latin typeface="Arial"/>
                <a:ea typeface="+mn-lt"/>
                <a:cs typeface="Arial"/>
              </a:rPr>
              <a:t>   </a:t>
            </a:r>
            <a:endParaRPr lang="en-US"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7</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83904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dirty="0">
                <a:latin typeface="Arial"/>
                <a:ea typeface="+mj-lt"/>
                <a:cs typeface="+mj-lt"/>
              </a:rPr>
              <a:t>PENFORM: Constructing the starting conditions</a:t>
            </a:r>
            <a:endParaRPr lang="en-US"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8</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
        <p:nvSpPr>
          <p:cNvPr id="3" name="Rectangle 2"/>
          <p:cNvSpPr/>
          <p:nvPr/>
        </p:nvSpPr>
        <p:spPr>
          <a:xfrm>
            <a:off x="550506" y="1520890"/>
            <a:ext cx="2146041" cy="275253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50506" y="4721976"/>
            <a:ext cx="2146041" cy="15161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bwMode="auto">
          <a:xfrm>
            <a:off x="625151" y="1586204"/>
            <a:ext cx="1959429" cy="830997"/>
          </a:xfrm>
          <a:prstGeom prst="rect">
            <a:avLst/>
          </a:prstGeom>
          <a:noFill/>
          <a:ln>
            <a:noFill/>
          </a:ln>
        </p:spPr>
        <p:txBody>
          <a:bodyPr wrap="square" rtlCol="0">
            <a:spAutoFit/>
          </a:bodyPr>
          <a:lstStyle/>
          <a:p>
            <a:r>
              <a:rPr lang="en-GB" sz="1600" dirty="0">
                <a:solidFill>
                  <a:schemeClr val="bg1"/>
                </a:solidFill>
                <a:latin typeface="Arial" panose="020B0604020202020204" pitchFamily="34" charset="0"/>
                <a:cs typeface="Arial" panose="020B0604020202020204" pitchFamily="34" charset="0"/>
              </a:rPr>
              <a:t>Computer systems to administer DWP benefits</a:t>
            </a:r>
          </a:p>
        </p:txBody>
      </p:sp>
      <p:sp>
        <p:nvSpPr>
          <p:cNvPr id="8" name="Rectangle 7"/>
          <p:cNvSpPr/>
          <p:nvPr/>
        </p:nvSpPr>
        <p:spPr>
          <a:xfrm>
            <a:off x="625151" y="2417201"/>
            <a:ext cx="951722" cy="736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State Pension</a:t>
            </a:r>
          </a:p>
        </p:txBody>
      </p:sp>
      <p:sp>
        <p:nvSpPr>
          <p:cNvPr id="9" name="Rectangle 8"/>
          <p:cNvSpPr/>
          <p:nvPr/>
        </p:nvSpPr>
        <p:spPr>
          <a:xfrm>
            <a:off x="625151" y="3265714"/>
            <a:ext cx="951722" cy="7931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latin typeface="Arial" panose="020B0604020202020204" pitchFamily="34" charset="0"/>
                <a:cs typeface="Arial" panose="020B0604020202020204" pitchFamily="34" charset="0"/>
              </a:rPr>
              <a:t>Pension Credit (income related)</a:t>
            </a:r>
          </a:p>
        </p:txBody>
      </p:sp>
      <p:sp>
        <p:nvSpPr>
          <p:cNvPr id="10" name="Rectangle 9"/>
          <p:cNvSpPr/>
          <p:nvPr/>
        </p:nvSpPr>
        <p:spPr>
          <a:xfrm>
            <a:off x="1660850" y="2412124"/>
            <a:ext cx="951722" cy="16466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latin typeface="Arial" panose="020B0604020202020204" pitchFamily="34" charset="0"/>
                <a:cs typeface="Arial" panose="020B0604020202020204" pitchFamily="34" charset="0"/>
              </a:rPr>
              <a:t>Attendance Allowance and other disability/ carer benefits</a:t>
            </a:r>
          </a:p>
        </p:txBody>
      </p:sp>
      <p:sp>
        <p:nvSpPr>
          <p:cNvPr id="11" name="TextBox 10"/>
          <p:cNvSpPr txBox="1"/>
          <p:nvPr/>
        </p:nvSpPr>
        <p:spPr bwMode="auto">
          <a:xfrm>
            <a:off x="597158" y="4792456"/>
            <a:ext cx="1959429" cy="1323439"/>
          </a:xfrm>
          <a:prstGeom prst="rect">
            <a:avLst/>
          </a:prstGeom>
          <a:noFill/>
          <a:ln>
            <a:noFill/>
          </a:ln>
        </p:spPr>
        <p:txBody>
          <a:bodyPr wrap="square" rtlCol="0">
            <a:spAutoFit/>
          </a:bodyPr>
          <a:lstStyle/>
          <a:p>
            <a:r>
              <a:rPr lang="en-GB" sz="1600" dirty="0">
                <a:solidFill>
                  <a:schemeClr val="bg1"/>
                </a:solidFill>
                <a:latin typeface="Arial" panose="020B0604020202020204" pitchFamily="34" charset="0"/>
                <a:cs typeface="Arial" panose="020B0604020202020204" pitchFamily="34" charset="0"/>
              </a:rPr>
              <a:t>Computer systems to locally administer Housing Benefit (rent assistance)</a:t>
            </a:r>
          </a:p>
        </p:txBody>
      </p:sp>
      <p:sp>
        <p:nvSpPr>
          <p:cNvPr id="12" name="Rectangle 11"/>
          <p:cNvSpPr/>
          <p:nvPr/>
        </p:nvSpPr>
        <p:spPr>
          <a:xfrm>
            <a:off x="3718248" y="1520889"/>
            <a:ext cx="2136711" cy="4717275"/>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panose="020B0604020202020204" pitchFamily="34" charset="0"/>
                <a:cs typeface="Arial" panose="020B0604020202020204" pitchFamily="34" charset="0"/>
              </a:rPr>
              <a:t>National Statistics database </a:t>
            </a:r>
          </a:p>
          <a:p>
            <a:pPr algn="ctr"/>
            <a:r>
              <a:rPr lang="en-GB" sz="2000" dirty="0">
                <a:solidFill>
                  <a:schemeClr val="tx1"/>
                </a:solidFill>
                <a:latin typeface="Arial" panose="020B0604020202020204" pitchFamily="34" charset="0"/>
                <a:cs typeface="Arial" panose="020B0604020202020204" pitchFamily="34" charset="0"/>
              </a:rPr>
              <a:t>– used to publish benefit claiming statistics</a:t>
            </a:r>
          </a:p>
          <a:p>
            <a:pPr algn="ctr"/>
            <a:endParaRPr lang="en-GB" sz="2000" dirty="0"/>
          </a:p>
          <a:p>
            <a:pPr algn="ctr"/>
            <a:r>
              <a:rPr lang="en-GB" sz="2000" dirty="0"/>
              <a:t>(</a:t>
            </a:r>
            <a:r>
              <a:rPr lang="en-GB" sz="2000" dirty="0">
                <a:hlinkClick r:id="rId3"/>
              </a:rPr>
              <a:t>Stat-</a:t>
            </a:r>
            <a:r>
              <a:rPr lang="en-GB" sz="2000" dirty="0" err="1">
                <a:hlinkClick r:id="rId3"/>
              </a:rPr>
              <a:t>Xplore</a:t>
            </a:r>
            <a:r>
              <a:rPr lang="en-GB" sz="2000" dirty="0">
                <a:hlinkClick r:id="rId3"/>
              </a:rPr>
              <a:t> - Log in (dwp.gov.uk)</a:t>
            </a:r>
            <a:r>
              <a:rPr lang="en-GB" sz="2000" dirty="0"/>
              <a:t>)</a:t>
            </a:r>
          </a:p>
        </p:txBody>
      </p:sp>
      <p:sp>
        <p:nvSpPr>
          <p:cNvPr id="13" name="Rectangle 12"/>
          <p:cNvSpPr/>
          <p:nvPr/>
        </p:nvSpPr>
        <p:spPr>
          <a:xfrm>
            <a:off x="9798032" y="1520889"/>
            <a:ext cx="2146041" cy="200608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PENFORM starting position</a:t>
            </a:r>
          </a:p>
          <a:p>
            <a:pPr algn="ctr"/>
            <a:endParaRPr lang="en-GB" dirty="0"/>
          </a:p>
          <a:p>
            <a:pPr algn="ctr"/>
            <a:r>
              <a:rPr lang="en-GB" dirty="0"/>
              <a:t>February 2019</a:t>
            </a:r>
          </a:p>
        </p:txBody>
      </p:sp>
      <p:sp>
        <p:nvSpPr>
          <p:cNvPr id="14" name="Oval 13"/>
          <p:cNvSpPr/>
          <p:nvPr/>
        </p:nvSpPr>
        <p:spPr>
          <a:xfrm>
            <a:off x="6753475" y="3212387"/>
            <a:ext cx="2146041" cy="13342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latin typeface="Arial" panose="020B0604020202020204" pitchFamily="34" charset="0"/>
                <a:cs typeface="Arial" panose="020B0604020202020204" pitchFamily="34" charset="0"/>
              </a:rPr>
              <a:t>Matching via anonymised National Insurance number</a:t>
            </a:r>
          </a:p>
        </p:txBody>
      </p:sp>
      <p:sp>
        <p:nvSpPr>
          <p:cNvPr id="15" name="Regular Pentagon 14"/>
          <p:cNvSpPr/>
          <p:nvPr/>
        </p:nvSpPr>
        <p:spPr>
          <a:xfrm>
            <a:off x="9798032" y="4120115"/>
            <a:ext cx="2146041" cy="2118049"/>
          </a:xfrm>
          <a:prstGeom prst="pentagon">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Model assumptions</a:t>
            </a:r>
          </a:p>
        </p:txBody>
      </p:sp>
      <p:cxnSp>
        <p:nvCxnSpPr>
          <p:cNvPr id="17" name="Straight Arrow Connector 16"/>
          <p:cNvCxnSpPr>
            <a:endCxn id="12" idx="1"/>
          </p:cNvCxnSpPr>
          <p:nvPr/>
        </p:nvCxnSpPr>
        <p:spPr>
          <a:xfrm>
            <a:off x="2696547" y="2873829"/>
            <a:ext cx="1021701" cy="10056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a:stCxn id="6" idx="3"/>
            <a:endCxn id="12" idx="1"/>
          </p:cNvCxnSpPr>
          <p:nvPr/>
        </p:nvCxnSpPr>
        <p:spPr>
          <a:xfrm flipV="1">
            <a:off x="2696547" y="3879527"/>
            <a:ext cx="1021701" cy="16005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a:stCxn id="12" idx="3"/>
            <a:endCxn id="14" idx="2"/>
          </p:cNvCxnSpPr>
          <p:nvPr/>
        </p:nvCxnSpPr>
        <p:spPr>
          <a:xfrm flipV="1">
            <a:off x="5854959" y="3879526"/>
            <a:ext cx="898516"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14" idx="7"/>
            <a:endCxn id="13" idx="1"/>
          </p:cNvCxnSpPr>
          <p:nvPr/>
        </p:nvCxnSpPr>
        <p:spPr>
          <a:xfrm flipV="1">
            <a:off x="8585236" y="2523930"/>
            <a:ext cx="1212796" cy="8838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a:endCxn id="15" idx="1"/>
          </p:cNvCxnSpPr>
          <p:nvPr/>
        </p:nvCxnSpPr>
        <p:spPr>
          <a:xfrm>
            <a:off x="8649478" y="4385388"/>
            <a:ext cx="1148556" cy="54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6098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6C33-FF0A-46DB-BD52-D9F2B786F3AA}"/>
              </a:ext>
            </a:extLst>
          </p:cNvPr>
          <p:cNvSpPr>
            <a:spLocks noGrp="1"/>
          </p:cNvSpPr>
          <p:nvPr>
            <p:ph type="title"/>
          </p:nvPr>
        </p:nvSpPr>
        <p:spPr/>
        <p:txBody>
          <a:bodyPr/>
          <a:lstStyle/>
          <a:p>
            <a:r>
              <a:rPr lang="en-GB" err="1">
                <a:latin typeface="Arial"/>
                <a:ea typeface="+mj-lt"/>
                <a:cs typeface="+mj-lt"/>
              </a:rPr>
              <a:t>PenPaC</a:t>
            </a:r>
            <a:r>
              <a:rPr lang="en-GB">
                <a:latin typeface="Arial"/>
                <a:ea typeface="+mj-lt"/>
                <a:cs typeface="+mj-lt"/>
              </a:rPr>
              <a:t>: What is it?</a:t>
            </a:r>
            <a:endParaRPr lang="en-US"/>
          </a:p>
        </p:txBody>
      </p:sp>
      <p:sp>
        <p:nvSpPr>
          <p:cNvPr id="3" name="Content Placeholder 2"/>
          <p:cNvSpPr>
            <a:spLocks noGrp="1"/>
          </p:cNvSpPr>
          <p:nvPr>
            <p:ph sz="quarter" idx="14"/>
          </p:nvPr>
        </p:nvSpPr>
        <p:spPr/>
        <p:txBody>
          <a:bodyPr vert="horz" lIns="91440" tIns="45720" rIns="91440" bIns="45720" rtlCol="0" anchor="t">
            <a:normAutofit/>
          </a:bodyPr>
          <a:lstStyle/>
          <a:p>
            <a:pPr marL="0" indent="0">
              <a:buNone/>
            </a:pPr>
            <a:r>
              <a:rPr lang="en-GB" dirty="0" err="1">
                <a:latin typeface="Arial"/>
                <a:ea typeface="+mn-lt"/>
                <a:cs typeface="Arial"/>
              </a:rPr>
              <a:t>PenPaC</a:t>
            </a:r>
            <a:r>
              <a:rPr lang="en-GB" dirty="0">
                <a:latin typeface="Arial"/>
                <a:ea typeface="+mn-lt"/>
                <a:cs typeface="Arial"/>
              </a:rPr>
              <a:t> is the newest of our suite of models. It is a static microsimulation model using employee data to estimate participation in workplace pensions and how it is likely to change with changes in economic parameters and Government policies. </a:t>
            </a:r>
            <a:r>
              <a:rPr lang="en-GB" b="0" dirty="0">
                <a:latin typeface="Arial"/>
                <a:ea typeface="+mn-lt"/>
                <a:cs typeface="Arial"/>
              </a:rPr>
              <a:t>  </a:t>
            </a:r>
            <a:endParaRPr lang="en-US" dirty="0">
              <a:ea typeface="+mn-lt"/>
            </a:endParaRPr>
          </a:p>
          <a:p>
            <a:pPr marL="0" indent="0">
              <a:buNone/>
            </a:pPr>
            <a:r>
              <a:rPr lang="en-US" b="0" dirty="0">
                <a:latin typeface="Arial"/>
                <a:cs typeface="Arial"/>
              </a:rPr>
              <a:t>The </a:t>
            </a:r>
            <a:r>
              <a:rPr lang="en-US" b="0" dirty="0" err="1">
                <a:latin typeface="Arial"/>
                <a:cs typeface="Arial"/>
              </a:rPr>
              <a:t>PenPaC</a:t>
            </a:r>
            <a:r>
              <a:rPr lang="en-US" b="0" dirty="0">
                <a:latin typeface="Arial"/>
                <a:cs typeface="Arial"/>
              </a:rPr>
              <a:t> model contains a variety of technical aspects across SAS and Excel. </a:t>
            </a:r>
            <a:endParaRPr lang="en-US"/>
          </a:p>
          <a:p>
            <a:pPr marL="227965" indent="-227965">
              <a:buNone/>
            </a:pPr>
            <a:r>
              <a:rPr lang="en-US" b="0" dirty="0">
                <a:latin typeface="Arial"/>
                <a:cs typeface="Arial"/>
              </a:rPr>
              <a:t>•</a:t>
            </a:r>
            <a:r>
              <a:rPr lang="en-US" b="0" dirty="0" err="1">
                <a:latin typeface="Arial"/>
                <a:cs typeface="Arial"/>
              </a:rPr>
              <a:t>PenPaC</a:t>
            </a:r>
            <a:r>
              <a:rPr lang="en-US" b="0" dirty="0">
                <a:latin typeface="Arial"/>
                <a:cs typeface="Arial"/>
              </a:rPr>
              <a:t> is primarily a </a:t>
            </a:r>
            <a:r>
              <a:rPr lang="en-US" dirty="0">
                <a:latin typeface="Arial"/>
                <a:cs typeface="Arial"/>
              </a:rPr>
              <a:t>policy simulation model</a:t>
            </a:r>
            <a:r>
              <a:rPr lang="en-US" b="0" dirty="0">
                <a:latin typeface="Arial"/>
                <a:cs typeface="Arial"/>
              </a:rPr>
              <a:t> for formal costing and other analysis of automatic enrolment policy changes.</a:t>
            </a:r>
            <a:endParaRPr lang="en-US" dirty="0">
              <a:latin typeface="Arial"/>
              <a:cs typeface="Arial"/>
            </a:endParaRPr>
          </a:p>
          <a:p>
            <a:pPr marL="227965" indent="-227965">
              <a:buNone/>
            </a:pPr>
            <a:r>
              <a:rPr lang="en-US" b="0" dirty="0">
                <a:latin typeface="Arial"/>
                <a:cs typeface="Arial"/>
              </a:rPr>
              <a:t>•Secondarily, it is for scenario analysis/forecasting </a:t>
            </a:r>
            <a:r>
              <a:rPr lang="en-US" dirty="0">
                <a:latin typeface="Arial"/>
                <a:cs typeface="Arial"/>
              </a:rPr>
              <a:t>private-sector workplace pension participation and contributions</a:t>
            </a:r>
            <a:r>
              <a:rPr lang="en-US" b="0" dirty="0">
                <a:latin typeface="Arial"/>
                <a:cs typeface="Arial"/>
              </a:rPr>
              <a:t> and understanding the system.</a:t>
            </a:r>
            <a:endParaRPr lang="en-US" dirty="0">
              <a:latin typeface="Arial"/>
              <a:cs typeface="Arial"/>
            </a:endParaRPr>
          </a:p>
          <a:p>
            <a:pPr marL="0" indent="0">
              <a:buNone/>
            </a:pPr>
            <a:r>
              <a:rPr lang="en-US" b="0" dirty="0">
                <a:latin typeface="Arial"/>
                <a:cs typeface="Arial"/>
              </a:rPr>
              <a:t>Static model - rows in dataset are </a:t>
            </a:r>
            <a:r>
              <a:rPr lang="en-US" dirty="0">
                <a:latin typeface="Arial"/>
                <a:cs typeface="Arial"/>
              </a:rPr>
              <a:t>reweighted</a:t>
            </a:r>
            <a:r>
              <a:rPr lang="en-US" b="0" dirty="0">
                <a:latin typeface="Arial"/>
                <a:cs typeface="Arial"/>
              </a:rPr>
              <a:t> each time-step to account for population changes. In </a:t>
            </a:r>
            <a:r>
              <a:rPr lang="en-US" b="0" dirty="0" err="1">
                <a:latin typeface="Arial"/>
                <a:cs typeface="Arial"/>
              </a:rPr>
              <a:t>PenPaC</a:t>
            </a:r>
            <a:r>
              <a:rPr lang="en-US" b="0" dirty="0">
                <a:latin typeface="Arial"/>
                <a:cs typeface="Arial"/>
              </a:rPr>
              <a:t>: ASHE sampling weight reweighted each year of forecast.</a:t>
            </a:r>
            <a:endParaRPr lang="en-US" b="0" dirty="0"/>
          </a:p>
          <a:p>
            <a:pPr marL="0" indent="0">
              <a:buNone/>
            </a:pPr>
            <a:endParaRPr lang="en-US" b="0" dirty="0"/>
          </a:p>
        </p:txBody>
      </p:sp>
      <p:sp>
        <p:nvSpPr>
          <p:cNvPr id="4" name="Footer Placeholder 3"/>
          <p:cNvSpPr>
            <a:spLocks noGrp="1"/>
          </p:cNvSpPr>
          <p:nvPr>
            <p:ph type="ftr" sz="quarter" idx="13"/>
          </p:nvPr>
        </p:nvSpPr>
        <p:spPr/>
        <p:txBody>
          <a:bodyPr/>
          <a:lstStyle/>
          <a:p>
            <a:r>
              <a:rPr lang="en-GB"/>
              <a:t>Department for Work &amp; Pensions</a:t>
            </a:r>
          </a:p>
        </p:txBody>
      </p:sp>
      <p:sp>
        <p:nvSpPr>
          <p:cNvPr id="5" name="Slide Number Placeholder 4"/>
          <p:cNvSpPr>
            <a:spLocks noGrp="1"/>
          </p:cNvSpPr>
          <p:nvPr>
            <p:ph type="sldNum" sz="quarter" idx="12"/>
          </p:nvPr>
        </p:nvSpPr>
        <p:spPr>
          <a:xfrm>
            <a:off x="11944073" y="6238166"/>
            <a:ext cx="2743200" cy="365125"/>
          </a:xfrm>
        </p:spPr>
        <p:txBody>
          <a:bodyPr/>
          <a:lstStyle/>
          <a:p>
            <a:fld id="{5E540C4E-93A1-4FDD-ADA1-E939A5984B23}" type="slidenum">
              <a:rPr kumimoji="0" lang="en-GB" sz="1000" b="1" i="0" u="none" strike="noStrike" kern="1200" cap="none" spc="0" normalizeH="0" baseline="0" noProof="0" smtClean="0">
                <a:ln>
                  <a:noFill/>
                </a:ln>
                <a:solidFill>
                  <a:srgbClr val="00437B"/>
                </a:solidFill>
                <a:effectLst/>
                <a:uLnTx/>
                <a:uFillTx/>
                <a:latin typeface="Arial" panose="020B0604020202020204" pitchFamily="34" charset="0"/>
                <a:ea typeface="+mn-ea"/>
                <a:cs typeface="Arial" panose="020B0604020202020204" pitchFamily="34" charset="0"/>
              </a:rPr>
              <a:pPr/>
              <a:t>9</a:t>
            </a:fld>
            <a:endParaRPr kumimoji="0" lang="en-GB" sz="1000" b="1" i="0" u="none" strike="noStrike" kern="1200" cap="none" spc="0" normalizeH="0" baseline="0" noProof="0">
              <a:ln>
                <a:noFill/>
              </a:ln>
              <a:solidFill>
                <a:srgbClr val="00437B"/>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02005119"/>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95BFF"/>
      </a:hlink>
      <a:folHlink>
        <a:srgbClr val="7030A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solidFill>
          <a:srgbClr val="002060"/>
        </a:solidFill>
        <a:ln>
          <a:noFill/>
        </a:ln>
      </a:spPr>
      <a:bodyPr/>
      <a:lstStyle>
        <a:defPPr algn="just">
          <a:defRPr sz="2800" dirty="0" smtClean="0">
            <a:solidFill>
              <a:schemeClr val="bg1"/>
            </a:solidFill>
          </a:defRPr>
        </a:defPPr>
      </a:lstStyle>
    </a:txDef>
  </a:objectDefaults>
  <a:extraClrSchemeLst/>
  <a:extLst>
    <a:ext uri="{05A4C25C-085E-4340-85A3-A5531E510DB2}">
      <thm15:themeFamily xmlns:thm15="http://schemas.microsoft.com/office/thememl/2012/main" name="202103 Pensim Strategy" id="{2943B8AB-982F-48CB-AEF4-D0275B696DA5}" vid="{B726A0E0-4407-4681-86BF-A2DEA00E4BDD}"/>
    </a:ext>
  </a:extLst>
</a:theme>
</file>

<file path=ppt/theme/theme2.xml><?xml version="1.0" encoding="utf-8"?>
<a:theme xmlns:a="http://schemas.openxmlformats.org/drawingml/2006/main" name="DWP2013_Presentation_scree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77c994b-76d4-45c5-871c-775a33dac597">
      <UserInfo>
        <DisplayName/>
        <AccountId xsi:nil="true"/>
        <AccountType/>
      </UserInfo>
    </SharedWithUsers>
    <Foldertype xmlns="1ac26f14-db32-44cc-adef-71681e2efe82" xsi:nil="true"/>
    <Tag xmlns="1ac26f14-db32-44cc-adef-71681e2efe8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E1890A3A48E0640BF2CD7F1664A2560" ma:contentTypeVersion="9" ma:contentTypeDescription="Create a new document." ma:contentTypeScope="" ma:versionID="268657c902bd65e9e1332ee2bbd5b19f">
  <xsd:schema xmlns:xsd="http://www.w3.org/2001/XMLSchema" xmlns:xs="http://www.w3.org/2001/XMLSchema" xmlns:p="http://schemas.microsoft.com/office/2006/metadata/properties" xmlns:ns2="1ac26f14-db32-44cc-adef-71681e2efe82" xmlns:ns3="c77c994b-76d4-45c5-871c-775a33dac597" targetNamespace="http://schemas.microsoft.com/office/2006/metadata/properties" ma:root="true" ma:fieldsID="8459666d9440d0825d3f52fdcc923477" ns2:_="" ns3:_="">
    <xsd:import namespace="1ac26f14-db32-44cc-adef-71681e2efe82"/>
    <xsd:import namespace="c77c994b-76d4-45c5-871c-775a33dac59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Foldertype" minOccurs="0"/>
                <xsd:element ref="ns2:Tag"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c26f14-db32-44cc-adef-71681e2efe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Foldertype" ma:index="14" nillable="true" ma:displayName="Work area" ma:format="Dropdown" ma:internalName="Foldertype">
      <xsd:simpleType>
        <xsd:restriction base="dms:Choice">
          <xsd:enumeration value="Corporate"/>
          <xsd:enumeration value="Private Pensions"/>
          <xsd:enumeration value="RTLL"/>
          <xsd:enumeration value="Model development + forecasting"/>
          <xsd:enumeration value="Cross-cutting"/>
        </xsd:restriction>
      </xsd:simpleType>
    </xsd:element>
    <xsd:element name="Tag" ma:index="15" nillable="true" ma:displayName="Tag" ma:internalName="Tag">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7c994b-76d4-45c5-871c-775a33dac59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FED892-9465-45AD-A502-7C0F8F65375C}">
  <ds:schemaRefs>
    <ds:schemaRef ds:uri="1ac26f14-db32-44cc-adef-71681e2efe82"/>
    <ds:schemaRef ds:uri="c77c994b-76d4-45c5-871c-775a33dac59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6904576-25EB-48E0-B764-51ADA5038236}">
  <ds:schemaRefs>
    <ds:schemaRef ds:uri="http://schemas.microsoft.com/sharepoint/v3/contenttype/forms"/>
  </ds:schemaRefs>
</ds:datastoreItem>
</file>

<file path=customXml/itemProps3.xml><?xml version="1.0" encoding="utf-8"?>
<ds:datastoreItem xmlns:ds="http://schemas.openxmlformats.org/officeDocument/2006/customXml" ds:itemID="{F0967244-BCA6-4B35-9FBF-2959B317F228}">
  <ds:schemaRefs>
    <ds:schemaRef ds:uri="1ac26f14-db32-44cc-adef-71681e2efe82"/>
    <ds:schemaRef ds:uri="c77c994b-76d4-45c5-871c-775a33dac59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393</TotalTime>
  <Words>841</Words>
  <Application>Microsoft Office PowerPoint</Application>
  <PresentationFormat>Widescreen</PresentationFormat>
  <Paragraphs>140</Paragraphs>
  <Slides>12</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Office Theme</vt:lpstr>
      <vt:lpstr>DWP2013_Presentation_screen</vt:lpstr>
      <vt:lpstr>IMA 2021 World Congress  Pensions microsimulation in the UK government  Sam Mold and Ben Durcan</vt:lpstr>
      <vt:lpstr>Overview of pensions modelling in Department for Work and Pensions</vt:lpstr>
      <vt:lpstr>PENSIM: What is it?</vt:lpstr>
      <vt:lpstr>PENSIM: Constructing the starting conditions</vt:lpstr>
      <vt:lpstr>PENSIM: Running the model</vt:lpstr>
      <vt:lpstr>PENSIM: Use in policy simulation</vt:lpstr>
      <vt:lpstr>PENFORM: What is it?</vt:lpstr>
      <vt:lpstr>PENFORM: Constructing the starting conditions</vt:lpstr>
      <vt:lpstr>PenPaC: What is it?</vt:lpstr>
      <vt:lpstr>PenPac model process</vt:lpstr>
      <vt:lpstr>Issues we're thinking about</vt:lpstr>
      <vt:lpstr>For further information, please contact:  James Rees Head of Pensions Model Development and Forecasting   James.Rees@dwp.gov.uk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M&amp;F Induction – MDF team</dc:title>
  <dc:creator/>
  <cp:lastModifiedBy>Mold Sam POLICY GROUP PENSIONS AND LATER LIFE ANALYSIS</cp:lastModifiedBy>
  <cp:revision>520</cp:revision>
  <dcterms:created xsi:type="dcterms:W3CDTF">2021-11-15T09:24:42Z</dcterms:created>
  <dcterms:modified xsi:type="dcterms:W3CDTF">2021-12-08T18:03:50Z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0x010100DE1890A3A48E0640BF2CD7F1664A2560</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ies>
</file>